
<file path=[Content_Types].xml><?xml version="1.0" encoding="utf-8"?>
<Types xmlns="http://schemas.openxmlformats.org/package/2006/content-types">
  <Default Extension="jfif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97" r:id="rId4"/>
    <p:sldId id="261" r:id="rId5"/>
    <p:sldId id="260" r:id="rId6"/>
    <p:sldId id="263" r:id="rId7"/>
    <p:sldId id="262" r:id="rId8"/>
    <p:sldId id="264" r:id="rId9"/>
    <p:sldId id="265" r:id="rId10"/>
    <p:sldId id="296" r:id="rId11"/>
    <p:sldId id="277" r:id="rId12"/>
    <p:sldId id="279" r:id="rId13"/>
    <p:sldId id="258" r:id="rId14"/>
    <p:sldId id="257" r:id="rId15"/>
    <p:sldId id="268" r:id="rId16"/>
    <p:sldId id="266" r:id="rId17"/>
    <p:sldId id="269" r:id="rId18"/>
    <p:sldId id="267" r:id="rId19"/>
    <p:sldId id="270" r:id="rId20"/>
    <p:sldId id="272" r:id="rId21"/>
    <p:sldId id="273" r:id="rId22"/>
    <p:sldId id="274" r:id="rId23"/>
    <p:sldId id="336" r:id="rId24"/>
    <p:sldId id="339" r:id="rId25"/>
    <p:sldId id="337" r:id="rId26"/>
    <p:sldId id="338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CC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52" autoAdjust="0"/>
    <p:restoredTop sz="86860" autoAdjust="0"/>
  </p:normalViewPr>
  <p:slideViewPr>
    <p:cSldViewPr snapToGrid="0" showGuides="1">
      <p:cViewPr>
        <p:scale>
          <a:sx n="125" d="100"/>
          <a:sy n="125" d="100"/>
        </p:scale>
        <p:origin x="1152" y="390"/>
      </p:cViewPr>
      <p:guideLst>
        <p:guide orient="horz" pos="43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9A6F-0DB8-4900-B16E-FC9427A9EB60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719-58A1-4A79-8A51-E432DCBB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0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9A6F-0DB8-4900-B16E-FC9427A9EB60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719-58A1-4A79-8A51-E432DCBB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9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9A6F-0DB8-4900-B16E-FC9427A9EB60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719-58A1-4A79-8A51-E432DCBB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3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9A6F-0DB8-4900-B16E-FC9427A9EB60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719-58A1-4A79-8A51-E432DCBB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9A6F-0DB8-4900-B16E-FC9427A9EB60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719-58A1-4A79-8A51-E432DCBB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6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9A6F-0DB8-4900-B16E-FC9427A9EB60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719-58A1-4A79-8A51-E432DCBB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70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9A6F-0DB8-4900-B16E-FC9427A9EB60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719-58A1-4A79-8A51-E432DCBB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1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9A6F-0DB8-4900-B16E-FC9427A9EB60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719-58A1-4A79-8A51-E432DCBB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50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9A6F-0DB8-4900-B16E-FC9427A9EB60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719-58A1-4A79-8A51-E432DCBB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6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9A6F-0DB8-4900-B16E-FC9427A9EB60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719-58A1-4A79-8A51-E432DCBB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6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9A6F-0DB8-4900-B16E-FC9427A9EB60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719-58A1-4A79-8A51-E432DCBB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6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99A6F-0DB8-4900-B16E-FC9427A9EB60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719-58A1-4A79-8A51-E432DCBBA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9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8.png"/><Relationship Id="rId2" Type="http://schemas.openxmlformats.org/officeDocument/2006/relationships/image" Target="../media/image17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6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.jfif"/><Relationship Id="rId4" Type="http://schemas.openxmlformats.org/officeDocument/2006/relationships/image" Target="../media/image40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.jfif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70.png"/><Relationship Id="rId3" Type="http://schemas.openxmlformats.org/officeDocument/2006/relationships/image" Target="../media/image55.png"/><Relationship Id="rId7" Type="http://schemas.openxmlformats.org/officeDocument/2006/relationships/image" Target="../media/image61.png"/><Relationship Id="rId12" Type="http://schemas.openxmlformats.org/officeDocument/2006/relationships/image" Target="../media/image6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5.png"/><Relationship Id="rId5" Type="http://schemas.openxmlformats.org/officeDocument/2006/relationships/image" Target="../media/image63.png"/><Relationship Id="rId15" Type="http://schemas.openxmlformats.org/officeDocument/2006/relationships/image" Target="../media/image72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66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66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8.png"/><Relationship Id="rId10" Type="http://schemas.openxmlformats.org/officeDocument/2006/relationships/image" Target="../media/image153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2.png"/><Relationship Id="rId10" Type="http://schemas.openxmlformats.org/officeDocument/2006/relationships/image" Target="../media/image31.png"/><Relationship Id="rId9" Type="http://schemas.openxmlformats.org/officeDocument/2006/relationships/image" Target="../media/image9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3979790"/>
            <a:ext cx="1219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5C12028-73D8-DBA1-A59E-8E857CB05CA2}"/>
              </a:ext>
            </a:extLst>
          </p:cNvPr>
          <p:cNvSpPr txBox="1">
            <a:spLocks/>
          </p:cNvSpPr>
          <p:nvPr/>
        </p:nvSpPr>
        <p:spPr>
          <a:xfrm>
            <a:off x="757844" y="425220"/>
            <a:ext cx="9697278" cy="3809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Succinct Graph Structures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and Their Applications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5400" dirty="0"/>
              <a:t>Spring 2024</a:t>
            </a:r>
            <a:br>
              <a:rPr lang="en-US" sz="5400" dirty="0"/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F3D55A3-8743-4378-306E-4F5E914AD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7221" y="3879129"/>
            <a:ext cx="9439564" cy="2253817"/>
          </a:xfrm>
        </p:spPr>
        <p:txBody>
          <a:bodyPr/>
          <a:lstStyle/>
          <a:p>
            <a:endParaRPr lang="en-US" dirty="0"/>
          </a:p>
          <a:p>
            <a:r>
              <a:rPr lang="en-US" sz="3200"/>
              <a:t>Class 7: </a:t>
            </a:r>
            <a:r>
              <a:rPr lang="en-US" sz="3200" dirty="0"/>
              <a:t>Reachability Shortcut</a:t>
            </a:r>
          </a:p>
        </p:txBody>
      </p:sp>
    </p:spTree>
    <p:extLst>
      <p:ext uri="{BB962C8B-B14F-4D97-AF65-F5344CB8AC3E}">
        <p14:creationId xmlns:p14="http://schemas.microsoft.com/office/powerpoint/2010/main" val="1649357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365786B4-6467-4C8F-B932-F7AC79AA911A}"/>
              </a:ext>
            </a:extLst>
          </p:cNvPr>
          <p:cNvSpPr/>
          <p:nvPr/>
        </p:nvSpPr>
        <p:spPr>
          <a:xfrm>
            <a:off x="1596502" y="4011833"/>
            <a:ext cx="9683790" cy="20274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E95C4DAB-FE80-49FF-89F5-BF830C25EB46}"/>
              </a:ext>
            </a:extLst>
          </p:cNvPr>
          <p:cNvSpPr/>
          <p:nvPr/>
        </p:nvSpPr>
        <p:spPr>
          <a:xfrm>
            <a:off x="2168001" y="775883"/>
            <a:ext cx="8524666" cy="4642217"/>
          </a:xfrm>
          <a:custGeom>
            <a:avLst/>
            <a:gdLst>
              <a:gd name="connsiteX0" fmla="*/ 0 w 7873219"/>
              <a:gd name="connsiteY0" fmla="*/ 0 h 4440701"/>
              <a:gd name="connsiteX1" fmla="*/ 4717367 w 7873219"/>
              <a:gd name="connsiteY1" fmla="*/ 3207434 h 4440701"/>
              <a:gd name="connsiteX2" fmla="*/ 7873219 w 7873219"/>
              <a:gd name="connsiteY2" fmla="*/ 4440701 h 4440701"/>
              <a:gd name="connsiteX0" fmla="*/ 0 w 8670026"/>
              <a:gd name="connsiteY0" fmla="*/ 0 h 4566284"/>
              <a:gd name="connsiteX1" fmla="*/ 4717367 w 8670026"/>
              <a:gd name="connsiteY1" fmla="*/ 3207434 h 4566284"/>
              <a:gd name="connsiteX2" fmla="*/ 8670026 w 8670026"/>
              <a:gd name="connsiteY2" fmla="*/ 4566284 h 4566284"/>
              <a:gd name="connsiteX0" fmla="*/ 0 w 8670026"/>
              <a:gd name="connsiteY0" fmla="*/ 0 h 4566284"/>
              <a:gd name="connsiteX1" fmla="*/ 4717367 w 8670026"/>
              <a:gd name="connsiteY1" fmla="*/ 3207434 h 4566284"/>
              <a:gd name="connsiteX2" fmla="*/ 8670026 w 8670026"/>
              <a:gd name="connsiteY2" fmla="*/ 4566284 h 456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70026" h="4566284">
                <a:moveTo>
                  <a:pt x="0" y="0"/>
                </a:moveTo>
                <a:cubicBezTo>
                  <a:pt x="1702582" y="1233658"/>
                  <a:pt x="3405164" y="2467317"/>
                  <a:pt x="4717367" y="3207434"/>
                </a:cubicBezTo>
                <a:cubicBezTo>
                  <a:pt x="6029570" y="3947551"/>
                  <a:pt x="7444655" y="4425972"/>
                  <a:pt x="8670026" y="4566284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D3DE573-1BD9-472C-A0DD-69C38D3B0A75}"/>
              </a:ext>
            </a:extLst>
          </p:cNvPr>
          <p:cNvCxnSpPr>
            <a:cxnSpLocks/>
          </p:cNvCxnSpPr>
          <p:nvPr/>
        </p:nvCxnSpPr>
        <p:spPr>
          <a:xfrm flipV="1">
            <a:off x="1596501" y="6013380"/>
            <a:ext cx="9760816" cy="154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924A2F-3E04-4BD9-8A2A-6EE4F58BB368}"/>
                  </a:ext>
                </a:extLst>
              </p:cNvPr>
              <p:cNvSpPr txBox="1"/>
              <p:nvPr/>
            </p:nvSpPr>
            <p:spPr>
              <a:xfrm>
                <a:off x="11261897" y="5852159"/>
                <a:ext cx="72006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IL" sz="48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924A2F-3E04-4BD9-8A2A-6EE4F58BB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1897" y="5852159"/>
                <a:ext cx="720069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25B35B7-2F7C-4B0E-A2EE-DEC889CE5D33}"/>
              </a:ext>
            </a:extLst>
          </p:cNvPr>
          <p:cNvCxnSpPr>
            <a:cxnSpLocks/>
          </p:cNvCxnSpPr>
          <p:nvPr/>
        </p:nvCxnSpPr>
        <p:spPr>
          <a:xfrm flipH="1" flipV="1">
            <a:off x="1555270" y="22847"/>
            <a:ext cx="25001" cy="59981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ECE780A-4E80-4B5C-8FEA-B6AC5592FA8D}"/>
              </a:ext>
            </a:extLst>
          </p:cNvPr>
          <p:cNvSpPr txBox="1"/>
          <p:nvPr/>
        </p:nvSpPr>
        <p:spPr>
          <a:xfrm>
            <a:off x="638967" y="22847"/>
            <a:ext cx="923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Size</a:t>
            </a:r>
            <a:endParaRPr lang="en-IL" sz="3600" b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D07857A-1B4F-41A6-A07B-AD89183A04F6}"/>
              </a:ext>
            </a:extLst>
          </p:cNvPr>
          <p:cNvSpPr/>
          <p:nvPr/>
        </p:nvSpPr>
        <p:spPr>
          <a:xfrm>
            <a:off x="1482133" y="733574"/>
            <a:ext cx="155117" cy="155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F32F4A-1C25-4A0B-8DAF-E1B1F005FC3A}"/>
                  </a:ext>
                </a:extLst>
              </p:cNvPr>
              <p:cNvSpPr txBox="1"/>
              <p:nvPr/>
            </p:nvSpPr>
            <p:spPr>
              <a:xfrm>
                <a:off x="707448" y="536128"/>
                <a:ext cx="84151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L" sz="4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F32F4A-1C25-4A0B-8DAF-E1B1F005F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48" y="536128"/>
                <a:ext cx="841512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D6CB0B9A-E5CC-404D-A753-5E3F4BF4DA1B}"/>
              </a:ext>
            </a:extLst>
          </p:cNvPr>
          <p:cNvSpPr/>
          <p:nvPr/>
        </p:nvSpPr>
        <p:spPr>
          <a:xfrm>
            <a:off x="1466747" y="3909450"/>
            <a:ext cx="155117" cy="155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FBB04AF-990E-4F9D-9FEA-BBF90D348235}"/>
                  </a:ext>
                </a:extLst>
              </p:cNvPr>
              <p:cNvSpPr txBox="1"/>
              <p:nvPr/>
            </p:nvSpPr>
            <p:spPr>
              <a:xfrm>
                <a:off x="804918" y="3545246"/>
                <a:ext cx="60381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IL" sz="4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FBB04AF-990E-4F9D-9FEA-BBF90D348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18" y="3545246"/>
                <a:ext cx="603819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4123A6BE-B6E3-4FCE-A254-F68D39292581}"/>
              </a:ext>
            </a:extLst>
          </p:cNvPr>
          <p:cNvSpPr/>
          <p:nvPr/>
        </p:nvSpPr>
        <p:spPr>
          <a:xfrm>
            <a:off x="1502713" y="4603896"/>
            <a:ext cx="155117" cy="155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A42F0C2-929A-41C0-909A-3E9D117B4510}"/>
                  </a:ext>
                </a:extLst>
              </p:cNvPr>
              <p:cNvSpPr txBox="1"/>
              <p:nvPr/>
            </p:nvSpPr>
            <p:spPr>
              <a:xfrm>
                <a:off x="281185" y="4374459"/>
                <a:ext cx="1242263" cy="730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IL" sz="4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A42F0C2-929A-41C0-909A-3E9D117B4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85" y="4374459"/>
                <a:ext cx="1242263" cy="7309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9308C7C2-B3CC-48AF-BE5E-1595F48C0DFB}"/>
              </a:ext>
            </a:extLst>
          </p:cNvPr>
          <p:cNvSpPr/>
          <p:nvPr/>
        </p:nvSpPr>
        <p:spPr>
          <a:xfrm>
            <a:off x="10735017" y="5943414"/>
            <a:ext cx="155117" cy="155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67AA7BD-F88D-4BCA-9287-E20900DA4338}"/>
              </a:ext>
            </a:extLst>
          </p:cNvPr>
          <p:cNvSpPr/>
          <p:nvPr/>
        </p:nvSpPr>
        <p:spPr>
          <a:xfrm>
            <a:off x="2482762" y="5927000"/>
            <a:ext cx="155117" cy="155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70E178-5D32-4F0D-BFBF-067BCDC54CA5}"/>
                  </a:ext>
                </a:extLst>
              </p:cNvPr>
              <p:cNvSpPr txBox="1"/>
              <p:nvPr/>
            </p:nvSpPr>
            <p:spPr>
              <a:xfrm>
                <a:off x="2247710" y="6020973"/>
                <a:ext cx="58381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4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70E178-5D32-4F0D-BFBF-067BCDC54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710" y="6020973"/>
                <a:ext cx="583814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27599C-E310-469B-A0C3-DBCEF0BCBE1B}"/>
                  </a:ext>
                </a:extLst>
              </p:cNvPr>
              <p:cNvSpPr txBox="1"/>
              <p:nvPr/>
            </p:nvSpPr>
            <p:spPr>
              <a:xfrm>
                <a:off x="10530663" y="6012357"/>
                <a:ext cx="59039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IL" sz="4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27599C-E310-469B-A0C3-DBCEF0BCB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663" y="6012357"/>
                <a:ext cx="590394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ED0EEE24-6E6E-48E8-B557-3CBF3527CE8F}"/>
              </a:ext>
            </a:extLst>
          </p:cNvPr>
          <p:cNvSpPr/>
          <p:nvPr/>
        </p:nvSpPr>
        <p:spPr>
          <a:xfrm>
            <a:off x="9767125" y="5959293"/>
            <a:ext cx="155117" cy="155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8D9F1EA-2F67-463B-9951-966040079F35}"/>
                  </a:ext>
                </a:extLst>
              </p:cNvPr>
              <p:cNvSpPr txBox="1"/>
              <p:nvPr/>
            </p:nvSpPr>
            <p:spPr>
              <a:xfrm>
                <a:off x="9201697" y="6053979"/>
                <a:ext cx="1242263" cy="730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IL" sz="4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8D9F1EA-2F67-463B-9951-966040079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1697" y="6053979"/>
                <a:ext cx="1242263" cy="7309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1D26C19B-4B29-4DD8-A1C8-A0624443B57E}"/>
              </a:ext>
            </a:extLst>
          </p:cNvPr>
          <p:cNvSpPr/>
          <p:nvPr/>
        </p:nvSpPr>
        <p:spPr>
          <a:xfrm>
            <a:off x="6698895" y="5934800"/>
            <a:ext cx="155117" cy="155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DF5E402-9C8B-4752-A550-4A1CD127A4D1}"/>
                  </a:ext>
                </a:extLst>
              </p:cNvPr>
              <p:cNvSpPr txBox="1"/>
              <p:nvPr/>
            </p:nvSpPr>
            <p:spPr>
              <a:xfrm>
                <a:off x="6241508" y="6098531"/>
                <a:ext cx="1286378" cy="730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IL" sz="40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DF5E402-9C8B-4752-A550-4A1CD127A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508" y="6098531"/>
                <a:ext cx="1286378" cy="7309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>
            <a:extLst>
              <a:ext uri="{FF2B5EF4-FFF2-40B4-BE49-F238E27FC236}">
                <a16:creationId xmlns:a16="http://schemas.microsoft.com/office/drawing/2014/main" id="{0302D40A-3C21-4EDA-A939-E24E2BB8A1D0}"/>
              </a:ext>
            </a:extLst>
          </p:cNvPr>
          <p:cNvSpPr/>
          <p:nvPr/>
        </p:nvSpPr>
        <p:spPr>
          <a:xfrm>
            <a:off x="5259827" y="5926999"/>
            <a:ext cx="155117" cy="155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8EAC14E-8501-4A12-8C63-8F57C47778A2}"/>
                  </a:ext>
                </a:extLst>
              </p:cNvPr>
              <p:cNvSpPr txBox="1"/>
              <p:nvPr/>
            </p:nvSpPr>
            <p:spPr>
              <a:xfrm>
                <a:off x="4808761" y="6099755"/>
                <a:ext cx="1286378" cy="730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IL" sz="40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8EAC14E-8501-4A12-8C63-8F57C4777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761" y="6099755"/>
                <a:ext cx="1286378" cy="7309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947ED94-DB24-4C06-A552-E0C5FEA90288}"/>
                  </a:ext>
                </a:extLst>
              </p:cNvPr>
              <p:cNvSpPr txBox="1"/>
              <p:nvPr/>
            </p:nvSpPr>
            <p:spPr>
              <a:xfrm>
                <a:off x="3312090" y="6072738"/>
                <a:ext cx="974954" cy="730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IL" sz="4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947ED94-DB24-4C06-A552-E0C5FEA90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090" y="6072738"/>
                <a:ext cx="974954" cy="730969"/>
              </a:xfrm>
              <a:prstGeom prst="rect">
                <a:avLst/>
              </a:prstGeom>
              <a:blipFill>
                <a:blip r:embed="rId11"/>
                <a:stretch>
                  <a:fillRect r="-62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1B5DB850-E75B-4E35-8D8F-7EDF8571E427}"/>
              </a:ext>
            </a:extLst>
          </p:cNvPr>
          <p:cNvSpPr/>
          <p:nvPr/>
        </p:nvSpPr>
        <p:spPr>
          <a:xfrm>
            <a:off x="3494102" y="5926999"/>
            <a:ext cx="155117" cy="155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8AD6ADB-43CE-4246-B546-CCC164F59FF8}"/>
                  </a:ext>
                </a:extLst>
              </p:cNvPr>
              <p:cNvSpPr txBox="1"/>
              <p:nvPr/>
            </p:nvSpPr>
            <p:spPr>
              <a:xfrm>
                <a:off x="323528" y="4985591"/>
                <a:ext cx="1231299" cy="730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L" sz="40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8AD6ADB-43CE-4246-B546-CCC164F59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985591"/>
                <a:ext cx="1231299" cy="73096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3B2B2FC1-FA95-4F6C-B618-5476F839788A}"/>
              </a:ext>
            </a:extLst>
          </p:cNvPr>
          <p:cNvSpPr/>
          <p:nvPr/>
        </p:nvSpPr>
        <p:spPr>
          <a:xfrm>
            <a:off x="1497245" y="5105428"/>
            <a:ext cx="155117" cy="155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FF8F339-0093-48F3-8773-368EF47C993F}"/>
              </a:ext>
            </a:extLst>
          </p:cNvPr>
          <p:cNvSpPr/>
          <p:nvPr/>
        </p:nvSpPr>
        <p:spPr>
          <a:xfrm>
            <a:off x="1499333" y="1475960"/>
            <a:ext cx="155117" cy="155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297D48D-202B-4C81-B927-1AE3640A4813}"/>
                  </a:ext>
                </a:extLst>
              </p:cNvPr>
              <p:cNvSpPr txBox="1"/>
              <p:nvPr/>
            </p:nvSpPr>
            <p:spPr>
              <a:xfrm>
                <a:off x="312372" y="1285386"/>
                <a:ext cx="1242263" cy="730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L" sz="40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297D48D-202B-4C81-B927-1AE3640A4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72" y="1285386"/>
                <a:ext cx="1242263" cy="73096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>
            <a:extLst>
              <a:ext uri="{FF2B5EF4-FFF2-40B4-BE49-F238E27FC236}">
                <a16:creationId xmlns:a16="http://schemas.microsoft.com/office/drawing/2014/main" id="{E8A85EA6-3756-4801-9ABE-EDE60F3F95D4}"/>
              </a:ext>
            </a:extLst>
          </p:cNvPr>
          <p:cNvSpPr/>
          <p:nvPr/>
        </p:nvSpPr>
        <p:spPr>
          <a:xfrm>
            <a:off x="1497245" y="3332543"/>
            <a:ext cx="155117" cy="155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888BD2F-0C1E-4338-8354-6DD2191C0E21}"/>
                  </a:ext>
                </a:extLst>
              </p:cNvPr>
              <p:cNvSpPr txBox="1"/>
              <p:nvPr/>
            </p:nvSpPr>
            <p:spPr>
              <a:xfrm>
                <a:off x="301547" y="3112366"/>
                <a:ext cx="1242263" cy="730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IL" sz="40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888BD2F-0C1E-4338-8354-6DD2191C0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47" y="3112366"/>
                <a:ext cx="1242263" cy="73096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0449DA7-8488-48FB-9D7B-154421685FC0}"/>
              </a:ext>
            </a:extLst>
          </p:cNvPr>
          <p:cNvCxnSpPr>
            <a:cxnSpLocks/>
          </p:cNvCxnSpPr>
          <p:nvPr/>
        </p:nvCxnSpPr>
        <p:spPr>
          <a:xfrm>
            <a:off x="6561965" y="1077638"/>
            <a:ext cx="199901" cy="4840853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7C68398-BA19-4A31-AE79-7B892580D345}"/>
              </a:ext>
            </a:extLst>
          </p:cNvPr>
          <p:cNvCxnSpPr>
            <a:cxnSpLocks/>
          </p:cNvCxnSpPr>
          <p:nvPr/>
        </p:nvCxnSpPr>
        <p:spPr>
          <a:xfrm>
            <a:off x="1652362" y="4011833"/>
            <a:ext cx="9688561" cy="26353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13E58F3A-8EA6-4480-8DDD-33937069C76F}"/>
              </a:ext>
            </a:extLst>
          </p:cNvPr>
          <p:cNvSpPr/>
          <p:nvPr/>
        </p:nvSpPr>
        <p:spPr>
          <a:xfrm>
            <a:off x="9829496" y="5176536"/>
            <a:ext cx="155117" cy="1551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3494026-9BAB-40ED-AC29-75421538DA63}"/>
              </a:ext>
            </a:extLst>
          </p:cNvPr>
          <p:cNvCxnSpPr>
            <a:cxnSpLocks/>
          </p:cNvCxnSpPr>
          <p:nvPr/>
        </p:nvCxnSpPr>
        <p:spPr>
          <a:xfrm flipV="1">
            <a:off x="1674058" y="4688366"/>
            <a:ext cx="4947279" cy="24824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FDEDB37-06F0-4F94-AF2A-3257F9EED978}"/>
              </a:ext>
            </a:extLst>
          </p:cNvPr>
          <p:cNvCxnSpPr>
            <a:cxnSpLocks/>
          </p:cNvCxnSpPr>
          <p:nvPr/>
        </p:nvCxnSpPr>
        <p:spPr>
          <a:xfrm>
            <a:off x="3521838" y="1105892"/>
            <a:ext cx="71113" cy="4876641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BBD497FB-2136-44F6-94D2-1CF4E6504933}"/>
              </a:ext>
            </a:extLst>
          </p:cNvPr>
          <p:cNvSpPr/>
          <p:nvPr/>
        </p:nvSpPr>
        <p:spPr>
          <a:xfrm>
            <a:off x="3479834" y="1711741"/>
            <a:ext cx="155117" cy="1551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9F3F7E3B-DEA5-44E5-824E-445C119FC17A}"/>
              </a:ext>
            </a:extLst>
          </p:cNvPr>
          <p:cNvSpPr/>
          <p:nvPr/>
        </p:nvSpPr>
        <p:spPr>
          <a:xfrm>
            <a:off x="1502713" y="2856238"/>
            <a:ext cx="155117" cy="155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8A00D2A3-8D81-4514-955B-D0159B70B826}"/>
                  </a:ext>
                </a:extLst>
              </p:cNvPr>
              <p:cNvSpPr txBox="1"/>
              <p:nvPr/>
            </p:nvSpPr>
            <p:spPr>
              <a:xfrm>
                <a:off x="252870" y="2508711"/>
                <a:ext cx="1242263" cy="730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IL" sz="40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8A00D2A3-8D81-4514-955B-D0159B70B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70" y="2508711"/>
                <a:ext cx="1242263" cy="73096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EF45FBC-54F1-4FEE-A40E-D417E9D7DBE3}"/>
              </a:ext>
            </a:extLst>
          </p:cNvPr>
          <p:cNvSpPr/>
          <p:nvPr/>
        </p:nvSpPr>
        <p:spPr>
          <a:xfrm>
            <a:off x="5298831" y="4046806"/>
            <a:ext cx="5557644" cy="1827533"/>
          </a:xfrm>
          <a:custGeom>
            <a:avLst/>
            <a:gdLst>
              <a:gd name="connsiteX0" fmla="*/ 0 w 4642338"/>
              <a:gd name="connsiteY0" fmla="*/ 0 h 1645920"/>
              <a:gd name="connsiteX1" fmla="*/ 1364566 w 4642338"/>
              <a:gd name="connsiteY1" fmla="*/ 642425 h 1645920"/>
              <a:gd name="connsiteX2" fmla="*/ 4642338 w 4642338"/>
              <a:gd name="connsiteY2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2338" h="1645920">
                <a:moveTo>
                  <a:pt x="0" y="0"/>
                </a:moveTo>
                <a:cubicBezTo>
                  <a:pt x="295421" y="184052"/>
                  <a:pt x="590843" y="368105"/>
                  <a:pt x="1364566" y="642425"/>
                </a:cubicBezTo>
                <a:cubicBezTo>
                  <a:pt x="2138289" y="916745"/>
                  <a:pt x="3390313" y="1281332"/>
                  <a:pt x="4642338" y="1645920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E343DA1-EF88-4482-B3E9-7F2230D68F0D}"/>
              </a:ext>
            </a:extLst>
          </p:cNvPr>
          <p:cNvSpPr/>
          <p:nvPr/>
        </p:nvSpPr>
        <p:spPr>
          <a:xfrm>
            <a:off x="6621337" y="4610807"/>
            <a:ext cx="155117" cy="155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B6AAAE9-6D64-4841-95BF-BF82DE46ACB9}"/>
              </a:ext>
            </a:extLst>
          </p:cNvPr>
          <p:cNvSpPr/>
          <p:nvPr/>
        </p:nvSpPr>
        <p:spPr>
          <a:xfrm>
            <a:off x="9781022" y="5557141"/>
            <a:ext cx="155117" cy="155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3103E30-B837-4E2C-9D3A-AF3896A5BDAA}"/>
              </a:ext>
            </a:extLst>
          </p:cNvPr>
          <p:cNvSpPr/>
          <p:nvPr/>
        </p:nvSpPr>
        <p:spPr>
          <a:xfrm>
            <a:off x="6621337" y="3939846"/>
            <a:ext cx="155117" cy="1551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D6245D6D-478F-4546-BB44-9EAB13967DE0}"/>
              </a:ext>
            </a:extLst>
          </p:cNvPr>
          <p:cNvSpPr txBox="1">
            <a:spLocks/>
          </p:cNvSpPr>
          <p:nvPr/>
        </p:nvSpPr>
        <p:spPr>
          <a:xfrm>
            <a:off x="2323645" y="-16708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C00000"/>
                </a:solidFill>
              </a:rPr>
              <a:t>New Diameter-Size Tradeoffs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A65E660-A0A0-4B76-BCBC-7350F691A475}"/>
                  </a:ext>
                </a:extLst>
              </p:cNvPr>
              <p:cNvSpPr txBox="1"/>
              <p:nvPr/>
            </p:nvSpPr>
            <p:spPr>
              <a:xfrm rot="985135">
                <a:off x="5376947" y="4601064"/>
                <a:ext cx="1472967" cy="1080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IL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A65E660-A0A0-4B76-BCBC-7350F691A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985135">
                <a:off x="5376947" y="4601064"/>
                <a:ext cx="1472967" cy="108029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7E2D532-8531-4B39-A186-0A7D577E7F2C}"/>
              </a:ext>
            </a:extLst>
          </p:cNvPr>
          <p:cNvCxnSpPr>
            <a:cxnSpLocks/>
          </p:cNvCxnSpPr>
          <p:nvPr/>
        </p:nvCxnSpPr>
        <p:spPr>
          <a:xfrm>
            <a:off x="1591731" y="2967322"/>
            <a:ext cx="9688561" cy="26353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4EFC972-A9C0-47DE-8EFB-6B155EC48B55}"/>
                  </a:ext>
                </a:extLst>
              </p:cNvPr>
              <p:cNvSpPr txBox="1"/>
              <p:nvPr/>
            </p:nvSpPr>
            <p:spPr>
              <a:xfrm rot="1816896">
                <a:off x="5654229" y="2612624"/>
                <a:ext cx="2657074" cy="1045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Folklore:</a:t>
                </a:r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36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IL" sz="3200" b="1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4EFC972-A9C0-47DE-8EFB-6B155EC48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16896">
                <a:off x="5654229" y="2612624"/>
                <a:ext cx="2657074" cy="1045030"/>
              </a:xfrm>
              <a:prstGeom prst="rect">
                <a:avLst/>
              </a:prstGeom>
              <a:blipFill>
                <a:blip r:embed="rId17"/>
                <a:stretch>
                  <a:fillRect l="-56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1DFC1E6-35BD-461C-87EC-82AB4A8752A3}"/>
                  </a:ext>
                </a:extLst>
              </p:cNvPr>
              <p:cNvSpPr txBox="1"/>
              <p:nvPr/>
            </p:nvSpPr>
            <p:spPr>
              <a:xfrm rot="1930165">
                <a:off x="1990209" y="3404423"/>
                <a:ext cx="2674322" cy="10729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200" b="1" i="0" dirty="0" smtClean="0"/>
                            <m:t>New</m:t>
                          </m:r>
                          <m:r>
                            <m:rPr>
                              <m:nor/>
                            </m:rPr>
                            <a:rPr lang="en-US" sz="3200" b="1" dirty="0"/>
                            <m:t>:</m:t>
                          </m:r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</m:oMath>
                  </m:oMathPara>
                </a14:m>
                <a:endParaRPr lang="en-IL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1DFC1E6-35BD-461C-87EC-82AB4A875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30165">
                <a:off x="1990209" y="3404423"/>
                <a:ext cx="2674322" cy="107298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F3084743-BDA4-41BF-9F30-130FFB5037B6}"/>
              </a:ext>
            </a:extLst>
          </p:cNvPr>
          <p:cNvSpPr/>
          <p:nvPr/>
        </p:nvSpPr>
        <p:spPr>
          <a:xfrm>
            <a:off x="1805242" y="1293847"/>
            <a:ext cx="3442007" cy="2706067"/>
          </a:xfrm>
          <a:custGeom>
            <a:avLst/>
            <a:gdLst>
              <a:gd name="connsiteX0" fmla="*/ 2686929 w 2686929"/>
              <a:gd name="connsiteY0" fmla="*/ 2363372 h 2363372"/>
              <a:gd name="connsiteX1" fmla="*/ 1256714 w 2686929"/>
              <a:gd name="connsiteY1" fmla="*/ 1683433 h 2363372"/>
              <a:gd name="connsiteX2" fmla="*/ 0 w 2686929"/>
              <a:gd name="connsiteY2" fmla="*/ 0 h 236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929" h="2363372">
                <a:moveTo>
                  <a:pt x="2686929" y="2363372"/>
                </a:moveTo>
                <a:cubicBezTo>
                  <a:pt x="2195732" y="2220350"/>
                  <a:pt x="1704535" y="2077328"/>
                  <a:pt x="1256714" y="1683433"/>
                </a:cubicBezTo>
                <a:cubicBezTo>
                  <a:pt x="808892" y="1289538"/>
                  <a:pt x="404446" y="644769"/>
                  <a:pt x="0" y="0"/>
                </a:cubicBezTo>
              </a:path>
            </a:pathLst>
          </a:cu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40693E60-D1C4-47EE-AAAB-7FE17F116C2C}"/>
              </a:ext>
            </a:extLst>
          </p:cNvPr>
          <p:cNvSpPr/>
          <p:nvPr/>
        </p:nvSpPr>
        <p:spPr>
          <a:xfrm>
            <a:off x="3479835" y="3253325"/>
            <a:ext cx="155117" cy="1551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873A350-1F4D-4090-A77E-28386B6CC1EF}"/>
              </a:ext>
            </a:extLst>
          </p:cNvPr>
          <p:cNvCxnSpPr>
            <a:cxnSpLocks/>
          </p:cNvCxnSpPr>
          <p:nvPr/>
        </p:nvCxnSpPr>
        <p:spPr>
          <a:xfrm>
            <a:off x="5155391" y="1077638"/>
            <a:ext cx="173606" cy="484214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918F67E6-9153-4945-A837-3BE4649B1A9E}"/>
              </a:ext>
            </a:extLst>
          </p:cNvPr>
          <p:cNvSpPr/>
          <p:nvPr/>
        </p:nvSpPr>
        <p:spPr>
          <a:xfrm>
            <a:off x="5186429" y="3941017"/>
            <a:ext cx="155117" cy="1551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AAD86CD-4837-4E62-8E49-EE402E90A100}"/>
              </a:ext>
            </a:extLst>
          </p:cNvPr>
          <p:cNvSpPr/>
          <p:nvPr/>
        </p:nvSpPr>
        <p:spPr>
          <a:xfrm>
            <a:off x="5142842" y="2912508"/>
            <a:ext cx="155117" cy="1551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21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35502" y="-48651"/>
            <a:ext cx="117367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</a:rPr>
              <a:t>New Lower Bounds for Sublinear Shortcuts</a:t>
            </a:r>
          </a:p>
        </p:txBody>
      </p:sp>
      <p:sp>
        <p:nvSpPr>
          <p:cNvPr id="5" name="Rectangle 4"/>
          <p:cNvSpPr/>
          <p:nvPr/>
        </p:nvSpPr>
        <p:spPr>
          <a:xfrm>
            <a:off x="341744" y="1374262"/>
            <a:ext cx="11397673" cy="14705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5007" y="1456589"/>
                <a:ext cx="11295190" cy="1114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Theorem 3: </a:t>
                </a:r>
                <a:r>
                  <a:rPr lang="en-US" sz="3200" dirty="0"/>
                  <a:t>For every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sz="3200" dirty="0"/>
                  <a:t>, there is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3200" dirty="0"/>
                  <a:t>-vertex digraph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3200" dirty="0"/>
                  <a:t> for which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3200" dirty="0"/>
                  <a:t>-shortcut requires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3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3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d>
                      </m:e>
                      <m:sup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edges.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07" y="1456589"/>
                <a:ext cx="11295190" cy="1114151"/>
              </a:xfrm>
              <a:prstGeom prst="rect">
                <a:avLst/>
              </a:prstGeom>
              <a:blipFill>
                <a:blip r:embed="rId2"/>
                <a:stretch>
                  <a:fillRect l="-1349" t="-4918" b="-174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41744" y="3204153"/>
            <a:ext cx="9094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Extension of [Huang and Pettie ‘19] to the sublinear regime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7723706"/>
                  </p:ext>
                </p:extLst>
              </p:nvPr>
            </p:nvGraphicFramePr>
            <p:xfrm>
              <a:off x="1773383" y="4086726"/>
              <a:ext cx="8127999" cy="24899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2161640990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1673404154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1402971179"/>
                        </a:ext>
                      </a:extLst>
                    </a:gridCol>
                  </a:tblGrid>
                  <a:tr h="5682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Diameter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Upper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Lower Bound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8031771"/>
                      </a:ext>
                    </a:extLst>
                  </a:tr>
                  <a:tr h="8586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acc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800" dirty="0"/>
                        </a:p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7307537"/>
                      </a:ext>
                    </a:extLst>
                  </a:tr>
                  <a:tr h="8586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acc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800" dirty="0"/>
                        </a:p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59824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7723706"/>
                  </p:ext>
                </p:extLst>
              </p:nvPr>
            </p:nvGraphicFramePr>
            <p:xfrm>
              <a:off x="1773383" y="4086726"/>
              <a:ext cx="8127999" cy="24899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2161640990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1673404154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1402971179"/>
                        </a:ext>
                      </a:extLst>
                    </a:gridCol>
                  </a:tblGrid>
                  <a:tr h="5682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Diameter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Upper Bound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Lower Bound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8031771"/>
                      </a:ext>
                    </a:extLst>
                  </a:tr>
                  <a:tr h="960819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225" t="-64557" r="-200899" b="-1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100225" t="-64557" r="-100899" b="-1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200225" t="-64557" r="-899" b="-1012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7307537"/>
                      </a:ext>
                    </a:extLst>
                  </a:tr>
                  <a:tr h="960819"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225" t="-164557" r="-200899" b="-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100225" t="-164557" r="-100899" b="-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blipFill>
                          <a:blip r:embed="rId3"/>
                          <a:stretch>
                            <a:fillRect l="-200225" t="-164557" r="-899" b="-12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59824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76150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2218170"/>
                <a:ext cx="11612418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4400" b="1" dirty="0"/>
                  <a:t>Breaking the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4400" b="1" dirty="0"/>
                  <a:t> Barrier</a:t>
                </a:r>
              </a:p>
              <a:p>
                <a:r>
                  <a:rPr lang="en-US" sz="4400" b="1" dirty="0">
                    <a:solidFill>
                      <a:schemeClr val="bg2">
                        <a:lumMod val="90000"/>
                      </a:schemeClr>
                    </a:solidFill>
                  </a:rPr>
                  <a:t>Breaking the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schemeClr val="bg2">
                        <a:lumMod val="90000"/>
                      </a:schemeClr>
                    </a:solidFill>
                  </a:rPr>
                  <a:t> Barrier Efficiently</a:t>
                </a:r>
              </a:p>
              <a:p>
                <a:pPr marL="0" indent="0">
                  <a:buNone/>
                </a:pPr>
                <a:endParaRPr lang="en-US" sz="4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218170"/>
                <a:ext cx="11612418" cy="4351338"/>
              </a:xfrm>
              <a:blipFill>
                <a:blip r:embed="rId2"/>
                <a:stretch>
                  <a:fillRect l="-1890" t="-420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486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Oval 179"/>
          <p:cNvSpPr/>
          <p:nvPr/>
        </p:nvSpPr>
        <p:spPr>
          <a:xfrm rot="11515038">
            <a:off x="7445229" y="2411007"/>
            <a:ext cx="1842848" cy="119671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 rot="14986667">
            <a:off x="7514524" y="4280272"/>
            <a:ext cx="2040204" cy="1237694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9505251" y="4941433"/>
            <a:ext cx="2040204" cy="1237694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9529969" y="3023761"/>
            <a:ext cx="2258991" cy="148837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029115" y="1082967"/>
            <a:ext cx="2258991" cy="160065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100674" y="-403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</a:rPr>
              <a:t>Assume G is a DAG</a:t>
            </a:r>
          </a:p>
        </p:txBody>
      </p:sp>
      <p:cxnSp>
        <p:nvCxnSpPr>
          <p:cNvPr id="103" name="Straight Connector 102"/>
          <p:cNvCxnSpPr>
            <a:endCxn id="144" idx="2"/>
          </p:cNvCxnSpPr>
          <p:nvPr/>
        </p:nvCxnSpPr>
        <p:spPr>
          <a:xfrm>
            <a:off x="10249480" y="2416049"/>
            <a:ext cx="7357" cy="715331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Oval 131"/>
          <p:cNvSpPr/>
          <p:nvPr/>
        </p:nvSpPr>
        <p:spPr>
          <a:xfrm rot="5222069">
            <a:off x="10931678" y="4146098"/>
            <a:ext cx="193640" cy="19364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  <a:headEnd type="triangle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 rot="5222069">
            <a:off x="10193612" y="4174057"/>
            <a:ext cx="193640" cy="19364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  <a:headEnd type="triangle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 rot="5222069">
            <a:off x="10976001" y="3130212"/>
            <a:ext cx="193640" cy="19364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  <a:headEnd type="triangle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Connector 134"/>
          <p:cNvCxnSpPr>
            <a:stCxn id="132" idx="2"/>
            <a:endCxn id="134" idx="5"/>
          </p:cNvCxnSpPr>
          <p:nvPr/>
        </p:nvCxnSpPr>
        <p:spPr>
          <a:xfrm rot="5222069" flipH="1" flipV="1">
            <a:off x="10592266" y="3708407"/>
            <a:ext cx="846950" cy="28358"/>
          </a:xfrm>
          <a:prstGeom prst="line">
            <a:avLst/>
          </a:prstGeom>
          <a:ln w="5715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222069" flipV="1">
            <a:off x="11130360" y="3258816"/>
            <a:ext cx="540816" cy="443996"/>
          </a:xfrm>
          <a:prstGeom prst="line">
            <a:avLst/>
          </a:prstGeom>
          <a:ln w="5715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val 137"/>
          <p:cNvSpPr/>
          <p:nvPr/>
        </p:nvSpPr>
        <p:spPr>
          <a:xfrm rot="5222069">
            <a:off x="9574667" y="3704464"/>
            <a:ext cx="193640" cy="19364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  <a:headEnd type="triangle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>
            <a:stCxn id="133" idx="6"/>
            <a:endCxn id="150" idx="0"/>
          </p:cNvCxnSpPr>
          <p:nvPr/>
        </p:nvCxnSpPr>
        <p:spPr>
          <a:xfrm>
            <a:off x="10295441" y="4367567"/>
            <a:ext cx="142994" cy="655097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Oval 141"/>
          <p:cNvSpPr/>
          <p:nvPr/>
        </p:nvSpPr>
        <p:spPr>
          <a:xfrm rot="5222069">
            <a:off x="11599764" y="3700285"/>
            <a:ext cx="193640" cy="19364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  <a:headEnd type="triangle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 rot="5222069">
            <a:off x="10165026" y="3131250"/>
            <a:ext cx="193640" cy="19364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  <a:headEnd type="triangle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Connector 144"/>
          <p:cNvCxnSpPr>
            <a:stCxn id="144" idx="0"/>
            <a:endCxn id="134" idx="4"/>
          </p:cNvCxnSpPr>
          <p:nvPr/>
        </p:nvCxnSpPr>
        <p:spPr>
          <a:xfrm rot="5222069" flipV="1">
            <a:off x="10646874" y="2919400"/>
            <a:ext cx="40919" cy="616303"/>
          </a:xfrm>
          <a:prstGeom prst="line">
            <a:avLst/>
          </a:prstGeom>
          <a:ln w="5715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44" idx="7"/>
            <a:endCxn id="132" idx="3"/>
          </p:cNvCxnSpPr>
          <p:nvPr/>
        </p:nvCxnSpPr>
        <p:spPr>
          <a:xfrm rot="5222069" flipV="1">
            <a:off x="10187059" y="3447394"/>
            <a:ext cx="916227" cy="576199"/>
          </a:xfrm>
          <a:prstGeom prst="line">
            <a:avLst/>
          </a:prstGeom>
          <a:ln w="5715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133" idx="2"/>
            <a:endCxn id="144" idx="6"/>
          </p:cNvCxnSpPr>
          <p:nvPr/>
        </p:nvCxnSpPr>
        <p:spPr>
          <a:xfrm rot="5222069" flipH="1" flipV="1">
            <a:off x="9851514" y="3736773"/>
            <a:ext cx="849249" cy="25402"/>
          </a:xfrm>
          <a:prstGeom prst="line">
            <a:avLst/>
          </a:prstGeom>
          <a:ln w="5715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132" idx="4"/>
            <a:endCxn id="133" idx="0"/>
          </p:cNvCxnSpPr>
          <p:nvPr/>
        </p:nvCxnSpPr>
        <p:spPr>
          <a:xfrm rot="5222069" flipH="1">
            <a:off x="10654334" y="3984455"/>
            <a:ext cx="10262" cy="544885"/>
          </a:xfrm>
          <a:prstGeom prst="line">
            <a:avLst/>
          </a:prstGeom>
          <a:ln w="5715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133" idx="1"/>
            <a:endCxn id="142" idx="4"/>
          </p:cNvCxnSpPr>
          <p:nvPr/>
        </p:nvCxnSpPr>
        <p:spPr>
          <a:xfrm rot="5222069" flipH="1" flipV="1">
            <a:off x="10811613" y="3368790"/>
            <a:ext cx="331928" cy="1263498"/>
          </a:xfrm>
          <a:prstGeom prst="line">
            <a:avLst/>
          </a:prstGeom>
          <a:ln w="5715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stCxn id="133" idx="1"/>
            <a:endCxn id="134" idx="5"/>
          </p:cNvCxnSpPr>
          <p:nvPr/>
        </p:nvCxnSpPr>
        <p:spPr>
          <a:xfrm rot="5222069" flipH="1" flipV="1">
            <a:off x="10249103" y="3399744"/>
            <a:ext cx="865046" cy="698421"/>
          </a:xfrm>
          <a:prstGeom prst="line">
            <a:avLst/>
          </a:prstGeom>
          <a:ln w="5715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endCxn id="138" idx="7"/>
          </p:cNvCxnSpPr>
          <p:nvPr/>
        </p:nvCxnSpPr>
        <p:spPr>
          <a:xfrm rot="5222069" flipH="1">
            <a:off x="9771716" y="3836292"/>
            <a:ext cx="418344" cy="453941"/>
          </a:xfrm>
          <a:prstGeom prst="line">
            <a:avLst/>
          </a:prstGeom>
          <a:ln w="5715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138" idx="1"/>
          </p:cNvCxnSpPr>
          <p:nvPr/>
        </p:nvCxnSpPr>
        <p:spPr>
          <a:xfrm rot="5222069" flipH="1" flipV="1">
            <a:off x="9737435" y="3271837"/>
            <a:ext cx="433327" cy="458597"/>
          </a:xfrm>
          <a:prstGeom prst="line">
            <a:avLst/>
          </a:prstGeom>
          <a:ln w="5715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Oval 184"/>
          <p:cNvSpPr/>
          <p:nvPr/>
        </p:nvSpPr>
        <p:spPr>
          <a:xfrm>
            <a:off x="8724936" y="3368059"/>
            <a:ext cx="193640" cy="19364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  <a:headEnd type="triangle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8531296" y="2593499"/>
            <a:ext cx="193640" cy="19364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  <a:headEnd type="triangle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7853556" y="3174419"/>
            <a:ext cx="193640" cy="19364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  <a:headEnd type="triangle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8" name="Straight Connector 187"/>
          <p:cNvCxnSpPr>
            <a:stCxn id="185" idx="2"/>
            <a:endCxn id="187" idx="5"/>
          </p:cNvCxnSpPr>
          <p:nvPr/>
        </p:nvCxnSpPr>
        <p:spPr>
          <a:xfrm flipH="1" flipV="1">
            <a:off x="8018838" y="3339701"/>
            <a:ext cx="706098" cy="125178"/>
          </a:xfrm>
          <a:prstGeom prst="line">
            <a:avLst/>
          </a:prstGeom>
          <a:ln w="5715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86" idx="4"/>
            <a:endCxn id="185" idx="0"/>
          </p:cNvCxnSpPr>
          <p:nvPr/>
        </p:nvCxnSpPr>
        <p:spPr>
          <a:xfrm>
            <a:off x="8628116" y="2787139"/>
            <a:ext cx="193640" cy="580920"/>
          </a:xfrm>
          <a:prstGeom prst="line">
            <a:avLst/>
          </a:prstGeom>
          <a:ln w="5715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187" idx="7"/>
            <a:endCxn id="186" idx="3"/>
          </p:cNvCxnSpPr>
          <p:nvPr/>
        </p:nvCxnSpPr>
        <p:spPr>
          <a:xfrm flipV="1">
            <a:off x="8018838" y="2758781"/>
            <a:ext cx="540816" cy="443996"/>
          </a:xfrm>
          <a:prstGeom prst="line">
            <a:avLst/>
          </a:prstGeom>
          <a:ln w="5715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stCxn id="186" idx="1"/>
            <a:endCxn id="195" idx="6"/>
          </p:cNvCxnSpPr>
          <p:nvPr/>
        </p:nvCxnSpPr>
        <p:spPr>
          <a:xfrm flipH="1" flipV="1">
            <a:off x="8061835" y="2602163"/>
            <a:ext cx="497819" cy="19694"/>
          </a:xfrm>
          <a:prstGeom prst="line">
            <a:avLst/>
          </a:prstGeom>
          <a:ln w="5715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Oval 194"/>
          <p:cNvSpPr/>
          <p:nvPr/>
        </p:nvSpPr>
        <p:spPr>
          <a:xfrm>
            <a:off x="7868195" y="2505343"/>
            <a:ext cx="193640" cy="19364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  <a:headEnd type="triangle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2" name="Straight Connector 201"/>
          <p:cNvCxnSpPr>
            <a:stCxn id="195" idx="3"/>
            <a:endCxn id="187" idx="1"/>
          </p:cNvCxnSpPr>
          <p:nvPr/>
        </p:nvCxnSpPr>
        <p:spPr>
          <a:xfrm flipH="1">
            <a:off x="7881914" y="2670625"/>
            <a:ext cx="14639" cy="532152"/>
          </a:xfrm>
          <a:prstGeom prst="line">
            <a:avLst/>
          </a:prstGeom>
          <a:ln w="5715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stCxn id="208" idx="5"/>
            <a:endCxn id="142" idx="1"/>
          </p:cNvCxnSpPr>
          <p:nvPr/>
        </p:nvCxnSpPr>
        <p:spPr>
          <a:xfrm>
            <a:off x="10903451" y="2379340"/>
            <a:ext cx="857961" cy="1345853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>
            <a:stCxn id="186" idx="5"/>
            <a:endCxn id="138" idx="3"/>
          </p:cNvCxnSpPr>
          <p:nvPr/>
        </p:nvCxnSpPr>
        <p:spPr>
          <a:xfrm>
            <a:off x="8696578" y="2758781"/>
            <a:ext cx="902997" cy="977675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8895804" y="5072178"/>
            <a:ext cx="193640" cy="19364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  <a:headEnd type="triangle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8702164" y="4297618"/>
            <a:ext cx="193640" cy="19364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  <a:headEnd type="triangle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8024424" y="4878538"/>
            <a:ext cx="193640" cy="19364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  <a:headEnd type="triangle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" name="Straight Connector 135"/>
          <p:cNvCxnSpPr>
            <a:stCxn id="110" idx="2"/>
            <a:endCxn id="131" idx="5"/>
          </p:cNvCxnSpPr>
          <p:nvPr/>
        </p:nvCxnSpPr>
        <p:spPr>
          <a:xfrm flipH="1" flipV="1">
            <a:off x="8189706" y="5043820"/>
            <a:ext cx="706098" cy="125178"/>
          </a:xfrm>
          <a:prstGeom prst="line">
            <a:avLst/>
          </a:prstGeom>
          <a:ln w="5715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11" idx="4"/>
            <a:endCxn id="110" idx="0"/>
          </p:cNvCxnSpPr>
          <p:nvPr/>
        </p:nvCxnSpPr>
        <p:spPr>
          <a:xfrm>
            <a:off x="8798984" y="4491258"/>
            <a:ext cx="193640" cy="580920"/>
          </a:xfrm>
          <a:prstGeom prst="line">
            <a:avLst/>
          </a:prstGeom>
          <a:ln w="5715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31" idx="7"/>
            <a:endCxn id="111" idx="3"/>
          </p:cNvCxnSpPr>
          <p:nvPr/>
        </p:nvCxnSpPr>
        <p:spPr>
          <a:xfrm flipV="1">
            <a:off x="8189706" y="4462900"/>
            <a:ext cx="540816" cy="443996"/>
          </a:xfrm>
          <a:prstGeom prst="line">
            <a:avLst/>
          </a:prstGeom>
          <a:ln w="5715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11" idx="1"/>
            <a:endCxn id="146" idx="6"/>
          </p:cNvCxnSpPr>
          <p:nvPr/>
        </p:nvCxnSpPr>
        <p:spPr>
          <a:xfrm flipH="1" flipV="1">
            <a:off x="8232703" y="4306282"/>
            <a:ext cx="497819" cy="19694"/>
          </a:xfrm>
          <a:prstGeom prst="line">
            <a:avLst/>
          </a:prstGeom>
          <a:ln w="5715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Oval 145"/>
          <p:cNvSpPr/>
          <p:nvPr/>
        </p:nvSpPr>
        <p:spPr>
          <a:xfrm>
            <a:off x="8039063" y="4209462"/>
            <a:ext cx="193640" cy="19364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  <a:headEnd type="triangle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Connector 146"/>
          <p:cNvCxnSpPr>
            <a:stCxn id="146" idx="3"/>
            <a:endCxn id="131" idx="1"/>
          </p:cNvCxnSpPr>
          <p:nvPr/>
        </p:nvCxnSpPr>
        <p:spPr>
          <a:xfrm flipH="1">
            <a:off x="8052782" y="4374744"/>
            <a:ext cx="14639" cy="532152"/>
          </a:xfrm>
          <a:prstGeom prst="line">
            <a:avLst/>
          </a:prstGeom>
          <a:ln w="5715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Oval 148"/>
          <p:cNvSpPr/>
          <p:nvPr/>
        </p:nvSpPr>
        <p:spPr>
          <a:xfrm>
            <a:off x="10535255" y="5797224"/>
            <a:ext cx="193640" cy="19364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  <a:headEnd type="triangle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10341615" y="5022664"/>
            <a:ext cx="193640" cy="19364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  <a:headEnd type="triangle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9663875" y="5603584"/>
            <a:ext cx="193640" cy="19364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  <a:headEnd type="triangle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3" name="Straight Connector 152"/>
          <p:cNvCxnSpPr>
            <a:stCxn id="149" idx="2"/>
            <a:endCxn id="152" idx="5"/>
          </p:cNvCxnSpPr>
          <p:nvPr/>
        </p:nvCxnSpPr>
        <p:spPr>
          <a:xfrm flipH="1" flipV="1">
            <a:off x="9829157" y="5768866"/>
            <a:ext cx="706098" cy="125178"/>
          </a:xfrm>
          <a:prstGeom prst="line">
            <a:avLst/>
          </a:prstGeom>
          <a:ln w="5715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150" idx="4"/>
            <a:endCxn id="149" idx="0"/>
          </p:cNvCxnSpPr>
          <p:nvPr/>
        </p:nvCxnSpPr>
        <p:spPr>
          <a:xfrm>
            <a:off x="10438435" y="5216304"/>
            <a:ext cx="193640" cy="580920"/>
          </a:xfrm>
          <a:prstGeom prst="line">
            <a:avLst/>
          </a:prstGeom>
          <a:ln w="5715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152" idx="7"/>
            <a:endCxn id="150" idx="3"/>
          </p:cNvCxnSpPr>
          <p:nvPr/>
        </p:nvCxnSpPr>
        <p:spPr>
          <a:xfrm flipV="1">
            <a:off x="9829157" y="5187946"/>
            <a:ext cx="540816" cy="443996"/>
          </a:xfrm>
          <a:prstGeom prst="line">
            <a:avLst/>
          </a:prstGeom>
          <a:ln w="5715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Oval 156"/>
          <p:cNvSpPr/>
          <p:nvPr/>
        </p:nvSpPr>
        <p:spPr>
          <a:xfrm>
            <a:off x="11223257" y="5492238"/>
            <a:ext cx="193640" cy="19364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  <a:headEnd type="triangle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8" name="Straight Connector 157"/>
          <p:cNvCxnSpPr>
            <a:stCxn id="157" idx="3"/>
            <a:endCxn id="149" idx="6"/>
          </p:cNvCxnSpPr>
          <p:nvPr/>
        </p:nvCxnSpPr>
        <p:spPr>
          <a:xfrm flipH="1">
            <a:off x="10728895" y="5657520"/>
            <a:ext cx="522720" cy="236524"/>
          </a:xfrm>
          <a:prstGeom prst="line">
            <a:avLst/>
          </a:prstGeom>
          <a:ln w="5715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150" idx="6"/>
            <a:endCxn id="157" idx="1"/>
          </p:cNvCxnSpPr>
          <p:nvPr/>
        </p:nvCxnSpPr>
        <p:spPr>
          <a:xfrm>
            <a:off x="10535255" y="5119484"/>
            <a:ext cx="716360" cy="401112"/>
          </a:xfrm>
          <a:prstGeom prst="line">
            <a:avLst/>
          </a:prstGeom>
          <a:ln w="5715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152" idx="6"/>
            <a:endCxn id="157" idx="2"/>
          </p:cNvCxnSpPr>
          <p:nvPr/>
        </p:nvCxnSpPr>
        <p:spPr>
          <a:xfrm flipV="1">
            <a:off x="9857515" y="5589058"/>
            <a:ext cx="1365742" cy="111346"/>
          </a:xfrm>
          <a:prstGeom prst="line">
            <a:avLst/>
          </a:prstGeom>
          <a:ln w="5715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110" idx="1"/>
            <a:endCxn id="146" idx="5"/>
          </p:cNvCxnSpPr>
          <p:nvPr/>
        </p:nvCxnSpPr>
        <p:spPr>
          <a:xfrm flipH="1" flipV="1">
            <a:off x="8204345" y="4374744"/>
            <a:ext cx="719817" cy="725792"/>
          </a:xfrm>
          <a:prstGeom prst="line">
            <a:avLst/>
          </a:prstGeom>
          <a:ln w="5715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/>
          <p:cNvSpPr/>
          <p:nvPr/>
        </p:nvSpPr>
        <p:spPr>
          <a:xfrm>
            <a:off x="8349115" y="5446206"/>
            <a:ext cx="193640" cy="19364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  <a:headEnd type="triangle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4" name="Straight Connector 163"/>
          <p:cNvCxnSpPr/>
          <p:nvPr/>
        </p:nvCxnSpPr>
        <p:spPr>
          <a:xfrm flipV="1">
            <a:off x="8512900" y="5279667"/>
            <a:ext cx="439620" cy="250356"/>
          </a:xfrm>
          <a:prstGeom prst="line">
            <a:avLst/>
          </a:prstGeom>
          <a:ln w="5715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stCxn id="131" idx="4"/>
            <a:endCxn id="162" idx="1"/>
          </p:cNvCxnSpPr>
          <p:nvPr/>
        </p:nvCxnSpPr>
        <p:spPr>
          <a:xfrm>
            <a:off x="8121244" y="5072178"/>
            <a:ext cx="256229" cy="402386"/>
          </a:xfrm>
          <a:prstGeom prst="line">
            <a:avLst/>
          </a:prstGeom>
          <a:ln w="5715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>
            <a:off x="11112476" y="3870110"/>
            <a:ext cx="538430" cy="301989"/>
          </a:xfrm>
          <a:prstGeom prst="line">
            <a:avLst/>
          </a:prstGeom>
          <a:ln w="5715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132" idx="5"/>
            <a:endCxn id="157" idx="0"/>
          </p:cNvCxnSpPr>
          <p:nvPr/>
        </p:nvCxnSpPr>
        <p:spPr>
          <a:xfrm>
            <a:off x="10963670" y="4314830"/>
            <a:ext cx="356407" cy="117740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111" idx="6"/>
            <a:endCxn id="133" idx="4"/>
          </p:cNvCxnSpPr>
          <p:nvPr/>
        </p:nvCxnSpPr>
        <p:spPr>
          <a:xfrm flipV="1">
            <a:off x="8895804" y="4275886"/>
            <a:ext cx="1297938" cy="118552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>
            <a:stCxn id="205" idx="2"/>
            <a:endCxn id="186" idx="7"/>
          </p:cNvCxnSpPr>
          <p:nvPr/>
        </p:nvCxnSpPr>
        <p:spPr>
          <a:xfrm flipH="1">
            <a:off x="8696578" y="2325681"/>
            <a:ext cx="798475" cy="296176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7950376" y="3368059"/>
            <a:ext cx="185507" cy="841403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85" idx="3"/>
            <a:endCxn id="111" idx="0"/>
          </p:cNvCxnSpPr>
          <p:nvPr/>
        </p:nvCxnSpPr>
        <p:spPr>
          <a:xfrm>
            <a:off x="8753294" y="3533341"/>
            <a:ext cx="45690" cy="764277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stCxn id="138" idx="4"/>
          </p:cNvCxnSpPr>
          <p:nvPr/>
        </p:nvCxnSpPr>
        <p:spPr>
          <a:xfrm flipH="1">
            <a:off x="8879789" y="3806293"/>
            <a:ext cx="695008" cy="401606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4884" y="2102881"/>
                <a:ext cx="7142212" cy="3323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Compute the </a:t>
                </a:r>
                <a:r>
                  <a:rPr lang="en-US" sz="2800" dirty="0">
                    <a:solidFill>
                      <a:srgbClr val="00B050"/>
                    </a:solidFill>
                  </a:rPr>
                  <a:t>strongly connected components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Shortcut each SCC to diameter 2 (star edges)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-shortcut the contracted graph (DAG)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-shortcut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+ linear #edges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84" y="2102881"/>
                <a:ext cx="7142212" cy="3323987"/>
              </a:xfrm>
              <a:prstGeom prst="rect">
                <a:avLst/>
              </a:prstGeom>
              <a:blipFill>
                <a:blip r:embed="rId2"/>
                <a:stretch>
                  <a:fillRect l="-1536" r="-597" b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7" name="Straight Connector 196"/>
          <p:cNvCxnSpPr>
            <a:stCxn id="204" idx="5"/>
            <a:endCxn id="208" idx="1"/>
          </p:cNvCxnSpPr>
          <p:nvPr/>
        </p:nvCxnSpPr>
        <p:spPr>
          <a:xfrm>
            <a:off x="10209703" y="1327904"/>
            <a:ext cx="556824" cy="914512"/>
          </a:xfrm>
          <a:prstGeom prst="line">
            <a:avLst/>
          </a:prstGeom>
          <a:ln w="5715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Oval 203"/>
          <p:cNvSpPr/>
          <p:nvPr/>
        </p:nvSpPr>
        <p:spPr>
          <a:xfrm>
            <a:off x="10044421" y="1162622"/>
            <a:ext cx="193640" cy="19364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headEnd type="triangle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9495053" y="2228861"/>
            <a:ext cx="193640" cy="19364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  <a:headEnd type="triangle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10126501" y="2218663"/>
            <a:ext cx="193640" cy="19364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  <a:headEnd type="triangle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10738169" y="2214058"/>
            <a:ext cx="193640" cy="19364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  <a:headEnd type="triangle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9365265" y="1266873"/>
            <a:ext cx="688079" cy="951346"/>
          </a:xfrm>
          <a:custGeom>
            <a:avLst/>
            <a:gdLst>
              <a:gd name="connsiteX0" fmla="*/ 688079 w 688079"/>
              <a:gd name="connsiteY0" fmla="*/ 0 h 951346"/>
              <a:gd name="connsiteX1" fmla="*/ 23060 w 688079"/>
              <a:gd name="connsiteY1" fmla="*/ 341746 h 951346"/>
              <a:gd name="connsiteX2" fmla="*/ 217024 w 688079"/>
              <a:gd name="connsiteY2" fmla="*/ 951346 h 95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8079" h="951346">
                <a:moveTo>
                  <a:pt x="688079" y="0"/>
                </a:moveTo>
                <a:cubicBezTo>
                  <a:pt x="394824" y="91594"/>
                  <a:pt x="101569" y="183188"/>
                  <a:pt x="23060" y="341746"/>
                </a:cubicBezTo>
                <a:cubicBezTo>
                  <a:pt x="-55449" y="500304"/>
                  <a:pt x="80787" y="725825"/>
                  <a:pt x="217024" y="951346"/>
                </a:cubicBezTo>
              </a:path>
            </a:pathLst>
          </a:custGeom>
          <a:noFill/>
          <a:ln w="57150">
            <a:prstDash val="sysDash"/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9986346" y="1350001"/>
            <a:ext cx="205543" cy="822036"/>
          </a:xfrm>
          <a:custGeom>
            <a:avLst/>
            <a:gdLst>
              <a:gd name="connsiteX0" fmla="*/ 113179 w 205543"/>
              <a:gd name="connsiteY0" fmla="*/ 0 h 822036"/>
              <a:gd name="connsiteX1" fmla="*/ 2343 w 205543"/>
              <a:gd name="connsiteY1" fmla="*/ 452581 h 822036"/>
              <a:gd name="connsiteX2" fmla="*/ 205543 w 205543"/>
              <a:gd name="connsiteY2" fmla="*/ 822036 h 82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543" h="822036">
                <a:moveTo>
                  <a:pt x="113179" y="0"/>
                </a:moveTo>
                <a:cubicBezTo>
                  <a:pt x="50064" y="157787"/>
                  <a:pt x="-13051" y="315575"/>
                  <a:pt x="2343" y="452581"/>
                </a:cubicBezTo>
                <a:cubicBezTo>
                  <a:pt x="17737" y="589587"/>
                  <a:pt x="111640" y="705811"/>
                  <a:pt x="205543" y="822036"/>
                </a:cubicBezTo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  <a:prstDash val="sysDash"/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0256544" y="1266873"/>
            <a:ext cx="574834" cy="951346"/>
          </a:xfrm>
          <a:custGeom>
            <a:avLst/>
            <a:gdLst>
              <a:gd name="connsiteX0" fmla="*/ 0 w 574834"/>
              <a:gd name="connsiteY0" fmla="*/ 0 h 951346"/>
              <a:gd name="connsiteX1" fmla="*/ 508000 w 574834"/>
              <a:gd name="connsiteY1" fmla="*/ 277091 h 951346"/>
              <a:gd name="connsiteX2" fmla="*/ 554181 w 574834"/>
              <a:gd name="connsiteY2" fmla="*/ 951346 h 95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4834" h="951346">
                <a:moveTo>
                  <a:pt x="0" y="0"/>
                </a:moveTo>
                <a:cubicBezTo>
                  <a:pt x="207818" y="59266"/>
                  <a:pt x="415637" y="118533"/>
                  <a:pt x="508000" y="277091"/>
                </a:cubicBezTo>
                <a:cubicBezTo>
                  <a:pt x="600363" y="435649"/>
                  <a:pt x="577272" y="693497"/>
                  <a:pt x="554181" y="951346"/>
                </a:cubicBezTo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  <a:prstDash val="sysDash"/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Connector 208"/>
          <p:cNvCxnSpPr>
            <a:stCxn id="205" idx="0"/>
          </p:cNvCxnSpPr>
          <p:nvPr/>
        </p:nvCxnSpPr>
        <p:spPr>
          <a:xfrm flipV="1">
            <a:off x="9591873" y="1379773"/>
            <a:ext cx="394473" cy="849088"/>
          </a:xfrm>
          <a:prstGeom prst="line">
            <a:avLst/>
          </a:prstGeom>
          <a:ln w="5715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flipV="1">
            <a:off x="10292383" y="2363457"/>
            <a:ext cx="474744" cy="4605"/>
          </a:xfrm>
          <a:prstGeom prst="line">
            <a:avLst/>
          </a:prstGeom>
          <a:ln w="5715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V="1">
            <a:off x="9670225" y="2353149"/>
            <a:ext cx="474744" cy="4605"/>
          </a:xfrm>
          <a:prstGeom prst="line">
            <a:avLst/>
          </a:prstGeom>
          <a:ln w="57150">
            <a:solidFill>
              <a:schemeClr val="tx1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ight Arrow 58"/>
          <p:cNvSpPr/>
          <p:nvPr/>
        </p:nvSpPr>
        <p:spPr>
          <a:xfrm>
            <a:off x="457200" y="4882112"/>
            <a:ext cx="609600" cy="380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7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178" grpId="0" animBg="1"/>
      <p:bldP spid="177" grpId="0" animBg="1"/>
      <p:bldP spid="176" grpId="0" animBg="1"/>
      <p:bldP spid="35" grpId="0" animBg="1"/>
      <p:bldP spid="45" grpId="0" animBg="1"/>
      <p:bldP spid="46" grpId="0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1402451" y="4119420"/>
            <a:ext cx="4561359" cy="563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693765" y="4134356"/>
            <a:ext cx="3909587" cy="563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675251" y="4396510"/>
            <a:ext cx="9168240" cy="115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430486" y="4287985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95055" y="4287985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86756" y="4281054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08477" y="4287985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817501" y="4287985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426525" y="4287985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018231" y="4281054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609932" y="4276437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172781" y="4276437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756408" y="4283368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348109" y="4276437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969830" y="4283368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8578854" y="4283368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9187878" y="4283368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9694735" y="4285671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0363206" y="4283368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1597890" y="2983299"/>
            <a:ext cx="4583521" cy="1312700"/>
          </a:xfrm>
          <a:custGeom>
            <a:avLst/>
            <a:gdLst>
              <a:gd name="connsiteX0" fmla="*/ 0 w 4636655"/>
              <a:gd name="connsiteY0" fmla="*/ 1145423 h 1145423"/>
              <a:gd name="connsiteX1" fmla="*/ 2124364 w 4636655"/>
              <a:gd name="connsiteY1" fmla="*/ 114 h 1145423"/>
              <a:gd name="connsiteX2" fmla="*/ 4636655 w 4636655"/>
              <a:gd name="connsiteY2" fmla="*/ 1090004 h 114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36655" h="1145423">
                <a:moveTo>
                  <a:pt x="0" y="1145423"/>
                </a:moveTo>
                <a:cubicBezTo>
                  <a:pt x="675794" y="577386"/>
                  <a:pt x="1351588" y="9350"/>
                  <a:pt x="2124364" y="114"/>
                </a:cubicBezTo>
                <a:cubicBezTo>
                  <a:pt x="2897140" y="-9122"/>
                  <a:pt x="3766897" y="540441"/>
                  <a:pt x="4636655" y="1090004"/>
                </a:cubicBezTo>
              </a:path>
            </a:pathLst>
          </a:custGeom>
          <a:noFill/>
          <a:ln w="28575"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2152375" y="3389752"/>
            <a:ext cx="4014333" cy="906246"/>
          </a:xfrm>
          <a:custGeom>
            <a:avLst/>
            <a:gdLst>
              <a:gd name="connsiteX0" fmla="*/ 0 w 4636655"/>
              <a:gd name="connsiteY0" fmla="*/ 1145423 h 1145423"/>
              <a:gd name="connsiteX1" fmla="*/ 2124364 w 4636655"/>
              <a:gd name="connsiteY1" fmla="*/ 114 h 1145423"/>
              <a:gd name="connsiteX2" fmla="*/ 4636655 w 4636655"/>
              <a:gd name="connsiteY2" fmla="*/ 1090004 h 114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36655" h="1145423">
                <a:moveTo>
                  <a:pt x="0" y="1145423"/>
                </a:moveTo>
                <a:cubicBezTo>
                  <a:pt x="675794" y="577386"/>
                  <a:pt x="1351588" y="9350"/>
                  <a:pt x="2124364" y="114"/>
                </a:cubicBezTo>
                <a:cubicBezTo>
                  <a:pt x="2897140" y="-9122"/>
                  <a:pt x="3766897" y="540441"/>
                  <a:pt x="4636655" y="1090004"/>
                </a:cubicBezTo>
              </a:path>
            </a:pathLst>
          </a:custGeom>
          <a:noFill/>
          <a:ln w="28575"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2752437" y="3777677"/>
            <a:ext cx="3412530" cy="484960"/>
          </a:xfrm>
          <a:custGeom>
            <a:avLst/>
            <a:gdLst>
              <a:gd name="connsiteX0" fmla="*/ 0 w 4636655"/>
              <a:gd name="connsiteY0" fmla="*/ 1145423 h 1145423"/>
              <a:gd name="connsiteX1" fmla="*/ 2124364 w 4636655"/>
              <a:gd name="connsiteY1" fmla="*/ 114 h 1145423"/>
              <a:gd name="connsiteX2" fmla="*/ 4636655 w 4636655"/>
              <a:gd name="connsiteY2" fmla="*/ 1090004 h 114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36655" h="1145423">
                <a:moveTo>
                  <a:pt x="0" y="1145423"/>
                </a:moveTo>
                <a:cubicBezTo>
                  <a:pt x="675794" y="577386"/>
                  <a:pt x="1351588" y="9350"/>
                  <a:pt x="2124364" y="114"/>
                </a:cubicBezTo>
                <a:cubicBezTo>
                  <a:pt x="2897140" y="-9122"/>
                  <a:pt x="3766897" y="540441"/>
                  <a:pt x="4636655" y="1090004"/>
                </a:cubicBezTo>
              </a:path>
            </a:pathLst>
          </a:custGeom>
          <a:noFill/>
          <a:ln w="28575"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6350001" y="2983297"/>
            <a:ext cx="4080150" cy="1279340"/>
          </a:xfrm>
          <a:custGeom>
            <a:avLst/>
            <a:gdLst>
              <a:gd name="connsiteX0" fmla="*/ 0 w 4636655"/>
              <a:gd name="connsiteY0" fmla="*/ 1145423 h 1145423"/>
              <a:gd name="connsiteX1" fmla="*/ 2124364 w 4636655"/>
              <a:gd name="connsiteY1" fmla="*/ 114 h 1145423"/>
              <a:gd name="connsiteX2" fmla="*/ 4636655 w 4636655"/>
              <a:gd name="connsiteY2" fmla="*/ 1090004 h 114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36655" h="1145423">
                <a:moveTo>
                  <a:pt x="0" y="1145423"/>
                </a:moveTo>
                <a:cubicBezTo>
                  <a:pt x="675794" y="577386"/>
                  <a:pt x="1351588" y="9350"/>
                  <a:pt x="2124364" y="114"/>
                </a:cubicBezTo>
                <a:cubicBezTo>
                  <a:pt x="2897140" y="-9122"/>
                  <a:pt x="3766897" y="540441"/>
                  <a:pt x="4636655" y="1090004"/>
                </a:cubicBezTo>
              </a:path>
            </a:pathLst>
          </a:custGeom>
          <a:noFill/>
          <a:ln w="28575"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6357496" y="3267189"/>
            <a:ext cx="3408796" cy="1028809"/>
          </a:xfrm>
          <a:custGeom>
            <a:avLst/>
            <a:gdLst>
              <a:gd name="connsiteX0" fmla="*/ 0 w 4636655"/>
              <a:gd name="connsiteY0" fmla="*/ 1145423 h 1145423"/>
              <a:gd name="connsiteX1" fmla="*/ 2124364 w 4636655"/>
              <a:gd name="connsiteY1" fmla="*/ 114 h 1145423"/>
              <a:gd name="connsiteX2" fmla="*/ 4636655 w 4636655"/>
              <a:gd name="connsiteY2" fmla="*/ 1090004 h 114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36655" h="1145423">
                <a:moveTo>
                  <a:pt x="0" y="1145423"/>
                </a:moveTo>
                <a:cubicBezTo>
                  <a:pt x="675794" y="577386"/>
                  <a:pt x="1351588" y="9350"/>
                  <a:pt x="2124364" y="114"/>
                </a:cubicBezTo>
                <a:cubicBezTo>
                  <a:pt x="2897140" y="-9122"/>
                  <a:pt x="3766897" y="540441"/>
                  <a:pt x="4636655" y="1090004"/>
                </a:cubicBezTo>
              </a:path>
            </a:pathLst>
          </a:custGeom>
          <a:noFill/>
          <a:ln w="28575"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6376849" y="3622967"/>
            <a:ext cx="2979587" cy="708882"/>
          </a:xfrm>
          <a:custGeom>
            <a:avLst/>
            <a:gdLst>
              <a:gd name="connsiteX0" fmla="*/ 0 w 4636655"/>
              <a:gd name="connsiteY0" fmla="*/ 1145423 h 1145423"/>
              <a:gd name="connsiteX1" fmla="*/ 2124364 w 4636655"/>
              <a:gd name="connsiteY1" fmla="*/ 114 h 1145423"/>
              <a:gd name="connsiteX2" fmla="*/ 4636655 w 4636655"/>
              <a:gd name="connsiteY2" fmla="*/ 1090004 h 114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36655" h="1145423">
                <a:moveTo>
                  <a:pt x="0" y="1145423"/>
                </a:moveTo>
                <a:cubicBezTo>
                  <a:pt x="675794" y="577386"/>
                  <a:pt x="1351588" y="9350"/>
                  <a:pt x="2124364" y="114"/>
                </a:cubicBezTo>
                <a:cubicBezTo>
                  <a:pt x="2897140" y="-9122"/>
                  <a:pt x="3766897" y="540441"/>
                  <a:pt x="4636655" y="1090004"/>
                </a:cubicBezTo>
              </a:path>
            </a:pathLst>
          </a:custGeom>
          <a:noFill/>
          <a:ln w="28575"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6357497" y="3851566"/>
            <a:ext cx="2233468" cy="431802"/>
          </a:xfrm>
          <a:custGeom>
            <a:avLst/>
            <a:gdLst>
              <a:gd name="connsiteX0" fmla="*/ 0 w 4636655"/>
              <a:gd name="connsiteY0" fmla="*/ 1145423 h 1145423"/>
              <a:gd name="connsiteX1" fmla="*/ 2124364 w 4636655"/>
              <a:gd name="connsiteY1" fmla="*/ 114 h 1145423"/>
              <a:gd name="connsiteX2" fmla="*/ 4636655 w 4636655"/>
              <a:gd name="connsiteY2" fmla="*/ 1090004 h 114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36655" h="1145423">
                <a:moveTo>
                  <a:pt x="0" y="1145423"/>
                </a:moveTo>
                <a:cubicBezTo>
                  <a:pt x="675794" y="577386"/>
                  <a:pt x="1351588" y="9350"/>
                  <a:pt x="2124364" y="114"/>
                </a:cubicBezTo>
                <a:cubicBezTo>
                  <a:pt x="2897140" y="-9122"/>
                  <a:pt x="3766897" y="540441"/>
                  <a:pt x="4636655" y="1090004"/>
                </a:cubicBezTo>
              </a:path>
            </a:pathLst>
          </a:custGeom>
          <a:noFill/>
          <a:ln w="28575"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6398204" y="3999349"/>
            <a:ext cx="1583736" cy="284019"/>
          </a:xfrm>
          <a:custGeom>
            <a:avLst/>
            <a:gdLst>
              <a:gd name="connsiteX0" fmla="*/ 0 w 4636655"/>
              <a:gd name="connsiteY0" fmla="*/ 1145423 h 1145423"/>
              <a:gd name="connsiteX1" fmla="*/ 2124364 w 4636655"/>
              <a:gd name="connsiteY1" fmla="*/ 114 h 1145423"/>
              <a:gd name="connsiteX2" fmla="*/ 4636655 w 4636655"/>
              <a:gd name="connsiteY2" fmla="*/ 1090004 h 114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36655" h="1145423">
                <a:moveTo>
                  <a:pt x="0" y="1145423"/>
                </a:moveTo>
                <a:cubicBezTo>
                  <a:pt x="675794" y="577386"/>
                  <a:pt x="1351588" y="9350"/>
                  <a:pt x="2124364" y="114"/>
                </a:cubicBezTo>
                <a:cubicBezTo>
                  <a:pt x="2897140" y="-9122"/>
                  <a:pt x="3766897" y="540441"/>
                  <a:pt x="4636655" y="1090004"/>
                </a:cubicBezTo>
              </a:path>
            </a:pathLst>
          </a:custGeom>
          <a:noFill/>
          <a:ln w="28575"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3311966" y="3916222"/>
            <a:ext cx="2809999" cy="367146"/>
          </a:xfrm>
          <a:custGeom>
            <a:avLst/>
            <a:gdLst>
              <a:gd name="connsiteX0" fmla="*/ 0 w 4636655"/>
              <a:gd name="connsiteY0" fmla="*/ 1145423 h 1145423"/>
              <a:gd name="connsiteX1" fmla="*/ 2124364 w 4636655"/>
              <a:gd name="connsiteY1" fmla="*/ 114 h 1145423"/>
              <a:gd name="connsiteX2" fmla="*/ 4636655 w 4636655"/>
              <a:gd name="connsiteY2" fmla="*/ 1090004 h 114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36655" h="1145423">
                <a:moveTo>
                  <a:pt x="0" y="1145423"/>
                </a:moveTo>
                <a:cubicBezTo>
                  <a:pt x="675794" y="577386"/>
                  <a:pt x="1351588" y="9350"/>
                  <a:pt x="2124364" y="114"/>
                </a:cubicBezTo>
                <a:cubicBezTo>
                  <a:pt x="2897140" y="-9122"/>
                  <a:pt x="3766897" y="540441"/>
                  <a:pt x="4636655" y="1090004"/>
                </a:cubicBezTo>
              </a:path>
            </a:pathLst>
          </a:custGeom>
          <a:noFill/>
          <a:ln w="28575"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100674" y="-403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</a:rPr>
              <a:t>Basic Tool: Shortcutting a Dipath 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00674" y="1774706"/>
            <a:ext cx="12026671" cy="7652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3503" y="1881264"/>
                <a:ext cx="123388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Lemma: </a:t>
                </a:r>
                <a:r>
                  <a:rPr lang="en-US" sz="3200" dirty="0"/>
                  <a:t>A dipath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admits a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2</a:t>
                </a:r>
                <a:r>
                  <a:rPr lang="en-US" sz="3200" dirty="0"/>
                  <a:t>-shortcut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/>
                  <a:t>with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𝐥𝐨𝐠</m:t>
                    </m:r>
                    <m:d>
                      <m:dPr>
                        <m:begChr m:val="|"/>
                        <m:endChr m:val="|"/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</m:d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/>
                  <a:t>edges </a:t>
                </a:r>
                <a:r>
                  <a:rPr lang="en-US" sz="3200" b="1" dirty="0"/>
                  <a:t> </a:t>
                </a: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3" y="1881264"/>
                <a:ext cx="12338827" cy="584775"/>
              </a:xfrm>
              <a:prstGeom prst="rect">
                <a:avLst/>
              </a:prstGeom>
              <a:blipFill>
                <a:blip r:embed="rId2"/>
                <a:stretch>
                  <a:fillRect l="-1235" t="-12500" b="-343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Freeform 94"/>
          <p:cNvSpPr/>
          <p:nvPr/>
        </p:nvSpPr>
        <p:spPr>
          <a:xfrm>
            <a:off x="1542473" y="4535061"/>
            <a:ext cx="1745672" cy="891411"/>
          </a:xfrm>
          <a:custGeom>
            <a:avLst/>
            <a:gdLst>
              <a:gd name="connsiteX0" fmla="*/ 0 w 1745672"/>
              <a:gd name="connsiteY0" fmla="*/ 0 h 1145312"/>
              <a:gd name="connsiteX1" fmla="*/ 535709 w 1745672"/>
              <a:gd name="connsiteY1" fmla="*/ 1145309 h 1145312"/>
              <a:gd name="connsiteX2" fmla="*/ 1745672 w 1745672"/>
              <a:gd name="connsiteY2" fmla="*/ 9236 h 114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72" h="1145312">
                <a:moveTo>
                  <a:pt x="0" y="0"/>
                </a:moveTo>
                <a:cubicBezTo>
                  <a:pt x="122382" y="571885"/>
                  <a:pt x="244764" y="1143770"/>
                  <a:pt x="535709" y="1145309"/>
                </a:cubicBezTo>
                <a:cubicBezTo>
                  <a:pt x="826654" y="1146848"/>
                  <a:pt x="1286163" y="578042"/>
                  <a:pt x="1745672" y="9236"/>
                </a:cubicBezTo>
              </a:path>
            </a:pathLst>
          </a:custGeom>
          <a:noFill/>
          <a:ln w="28575"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3340669" y="4532749"/>
            <a:ext cx="2379819" cy="925952"/>
          </a:xfrm>
          <a:custGeom>
            <a:avLst/>
            <a:gdLst>
              <a:gd name="connsiteX0" fmla="*/ 0 w 1745672"/>
              <a:gd name="connsiteY0" fmla="*/ 0 h 1145312"/>
              <a:gd name="connsiteX1" fmla="*/ 535709 w 1745672"/>
              <a:gd name="connsiteY1" fmla="*/ 1145309 h 1145312"/>
              <a:gd name="connsiteX2" fmla="*/ 1745672 w 1745672"/>
              <a:gd name="connsiteY2" fmla="*/ 9236 h 114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72" h="1145312">
                <a:moveTo>
                  <a:pt x="0" y="0"/>
                </a:moveTo>
                <a:cubicBezTo>
                  <a:pt x="122382" y="571885"/>
                  <a:pt x="244764" y="1143770"/>
                  <a:pt x="535709" y="1145309"/>
                </a:cubicBezTo>
                <a:cubicBezTo>
                  <a:pt x="826654" y="1146848"/>
                  <a:pt x="1286163" y="578042"/>
                  <a:pt x="1745672" y="9236"/>
                </a:cubicBezTo>
              </a:path>
            </a:pathLst>
          </a:custGeom>
          <a:noFill/>
          <a:ln w="28575"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3364637" y="4548852"/>
            <a:ext cx="1761545" cy="688174"/>
          </a:xfrm>
          <a:custGeom>
            <a:avLst/>
            <a:gdLst>
              <a:gd name="connsiteX0" fmla="*/ 0 w 1745672"/>
              <a:gd name="connsiteY0" fmla="*/ 0 h 1145312"/>
              <a:gd name="connsiteX1" fmla="*/ 535709 w 1745672"/>
              <a:gd name="connsiteY1" fmla="*/ 1145309 h 1145312"/>
              <a:gd name="connsiteX2" fmla="*/ 1745672 w 1745672"/>
              <a:gd name="connsiteY2" fmla="*/ 9236 h 114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72" h="1145312">
                <a:moveTo>
                  <a:pt x="0" y="0"/>
                </a:moveTo>
                <a:cubicBezTo>
                  <a:pt x="122382" y="571885"/>
                  <a:pt x="244764" y="1143770"/>
                  <a:pt x="535709" y="1145309"/>
                </a:cubicBezTo>
                <a:cubicBezTo>
                  <a:pt x="826654" y="1146848"/>
                  <a:pt x="1286163" y="578042"/>
                  <a:pt x="1745672" y="9236"/>
                </a:cubicBezTo>
              </a:path>
            </a:pathLst>
          </a:custGeom>
          <a:noFill/>
          <a:ln w="28575"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2098957" y="4517806"/>
            <a:ext cx="1213010" cy="502214"/>
          </a:xfrm>
          <a:custGeom>
            <a:avLst/>
            <a:gdLst>
              <a:gd name="connsiteX0" fmla="*/ 0 w 1745672"/>
              <a:gd name="connsiteY0" fmla="*/ 0 h 1145312"/>
              <a:gd name="connsiteX1" fmla="*/ 535709 w 1745672"/>
              <a:gd name="connsiteY1" fmla="*/ 1145309 h 1145312"/>
              <a:gd name="connsiteX2" fmla="*/ 1745672 w 1745672"/>
              <a:gd name="connsiteY2" fmla="*/ 9236 h 114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72" h="1145312">
                <a:moveTo>
                  <a:pt x="0" y="0"/>
                </a:moveTo>
                <a:cubicBezTo>
                  <a:pt x="122382" y="571885"/>
                  <a:pt x="244764" y="1143770"/>
                  <a:pt x="535709" y="1145309"/>
                </a:cubicBezTo>
                <a:cubicBezTo>
                  <a:pt x="826654" y="1146848"/>
                  <a:pt x="1286163" y="578042"/>
                  <a:pt x="1745672" y="9236"/>
                </a:cubicBezTo>
              </a:path>
            </a:pathLst>
          </a:custGeom>
          <a:noFill/>
          <a:ln w="28575"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3415304" y="4562713"/>
            <a:ext cx="1175167" cy="508061"/>
          </a:xfrm>
          <a:custGeom>
            <a:avLst/>
            <a:gdLst>
              <a:gd name="connsiteX0" fmla="*/ 0 w 1745672"/>
              <a:gd name="connsiteY0" fmla="*/ 0 h 1145312"/>
              <a:gd name="connsiteX1" fmla="*/ 535709 w 1745672"/>
              <a:gd name="connsiteY1" fmla="*/ 1145309 h 1145312"/>
              <a:gd name="connsiteX2" fmla="*/ 1745672 w 1745672"/>
              <a:gd name="connsiteY2" fmla="*/ 9236 h 114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72" h="1145312">
                <a:moveTo>
                  <a:pt x="0" y="0"/>
                </a:moveTo>
                <a:cubicBezTo>
                  <a:pt x="122382" y="571885"/>
                  <a:pt x="244764" y="1143770"/>
                  <a:pt x="535709" y="1145309"/>
                </a:cubicBezTo>
                <a:cubicBezTo>
                  <a:pt x="826654" y="1146848"/>
                  <a:pt x="1286163" y="578042"/>
                  <a:pt x="1745672" y="9236"/>
                </a:cubicBezTo>
              </a:path>
            </a:pathLst>
          </a:custGeom>
          <a:noFill/>
          <a:ln w="28575"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6876482" y="4511971"/>
            <a:ext cx="1745672" cy="891411"/>
          </a:xfrm>
          <a:custGeom>
            <a:avLst/>
            <a:gdLst>
              <a:gd name="connsiteX0" fmla="*/ 0 w 1745672"/>
              <a:gd name="connsiteY0" fmla="*/ 0 h 1145312"/>
              <a:gd name="connsiteX1" fmla="*/ 535709 w 1745672"/>
              <a:gd name="connsiteY1" fmla="*/ 1145309 h 1145312"/>
              <a:gd name="connsiteX2" fmla="*/ 1745672 w 1745672"/>
              <a:gd name="connsiteY2" fmla="*/ 9236 h 114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72" h="1145312">
                <a:moveTo>
                  <a:pt x="0" y="0"/>
                </a:moveTo>
                <a:cubicBezTo>
                  <a:pt x="122382" y="571885"/>
                  <a:pt x="244764" y="1143770"/>
                  <a:pt x="535709" y="1145309"/>
                </a:cubicBezTo>
                <a:cubicBezTo>
                  <a:pt x="826654" y="1146848"/>
                  <a:pt x="1286163" y="578042"/>
                  <a:pt x="1745672" y="9236"/>
                </a:cubicBezTo>
              </a:path>
            </a:pathLst>
          </a:custGeom>
          <a:noFill/>
          <a:ln w="28575"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8698646" y="4525762"/>
            <a:ext cx="1761545" cy="688174"/>
          </a:xfrm>
          <a:custGeom>
            <a:avLst/>
            <a:gdLst>
              <a:gd name="connsiteX0" fmla="*/ 0 w 1745672"/>
              <a:gd name="connsiteY0" fmla="*/ 0 h 1145312"/>
              <a:gd name="connsiteX1" fmla="*/ 535709 w 1745672"/>
              <a:gd name="connsiteY1" fmla="*/ 1145309 h 1145312"/>
              <a:gd name="connsiteX2" fmla="*/ 1745672 w 1745672"/>
              <a:gd name="connsiteY2" fmla="*/ 9236 h 114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72" h="1145312">
                <a:moveTo>
                  <a:pt x="0" y="0"/>
                </a:moveTo>
                <a:cubicBezTo>
                  <a:pt x="122382" y="571885"/>
                  <a:pt x="244764" y="1143770"/>
                  <a:pt x="535709" y="1145309"/>
                </a:cubicBezTo>
                <a:cubicBezTo>
                  <a:pt x="826654" y="1146848"/>
                  <a:pt x="1286163" y="578042"/>
                  <a:pt x="1745672" y="9236"/>
                </a:cubicBezTo>
              </a:path>
            </a:pathLst>
          </a:custGeom>
          <a:noFill/>
          <a:ln w="28575"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7432966" y="4494716"/>
            <a:ext cx="1213010" cy="502214"/>
          </a:xfrm>
          <a:custGeom>
            <a:avLst/>
            <a:gdLst>
              <a:gd name="connsiteX0" fmla="*/ 0 w 1745672"/>
              <a:gd name="connsiteY0" fmla="*/ 0 h 1145312"/>
              <a:gd name="connsiteX1" fmla="*/ 535709 w 1745672"/>
              <a:gd name="connsiteY1" fmla="*/ 1145309 h 1145312"/>
              <a:gd name="connsiteX2" fmla="*/ 1745672 w 1745672"/>
              <a:gd name="connsiteY2" fmla="*/ 9236 h 114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72" h="1145312">
                <a:moveTo>
                  <a:pt x="0" y="0"/>
                </a:moveTo>
                <a:cubicBezTo>
                  <a:pt x="122382" y="571885"/>
                  <a:pt x="244764" y="1143770"/>
                  <a:pt x="535709" y="1145309"/>
                </a:cubicBezTo>
                <a:cubicBezTo>
                  <a:pt x="826654" y="1146848"/>
                  <a:pt x="1286163" y="578042"/>
                  <a:pt x="1745672" y="9236"/>
                </a:cubicBezTo>
              </a:path>
            </a:pathLst>
          </a:custGeom>
          <a:noFill/>
          <a:ln w="28575"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8749313" y="4539623"/>
            <a:ext cx="1175167" cy="508061"/>
          </a:xfrm>
          <a:custGeom>
            <a:avLst/>
            <a:gdLst>
              <a:gd name="connsiteX0" fmla="*/ 0 w 1745672"/>
              <a:gd name="connsiteY0" fmla="*/ 0 h 1145312"/>
              <a:gd name="connsiteX1" fmla="*/ 535709 w 1745672"/>
              <a:gd name="connsiteY1" fmla="*/ 1145309 h 1145312"/>
              <a:gd name="connsiteX2" fmla="*/ 1745672 w 1745672"/>
              <a:gd name="connsiteY2" fmla="*/ 9236 h 114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5672" h="1145312">
                <a:moveTo>
                  <a:pt x="0" y="0"/>
                </a:moveTo>
                <a:cubicBezTo>
                  <a:pt x="122382" y="571885"/>
                  <a:pt x="244764" y="1143770"/>
                  <a:pt x="535709" y="1145309"/>
                </a:cubicBezTo>
                <a:cubicBezTo>
                  <a:pt x="826654" y="1146848"/>
                  <a:pt x="1286163" y="578042"/>
                  <a:pt x="1745672" y="9236"/>
                </a:cubicBezTo>
              </a:path>
            </a:pathLst>
          </a:custGeom>
          <a:noFill/>
          <a:ln w="28575"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1600" y="961015"/>
                <a:ext cx="10515600" cy="97862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-vertex DAG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/>
                  <a:t>Output: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𝑻𝑪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600" y="961015"/>
                <a:ext cx="10515600" cy="978622"/>
              </a:xfrm>
              <a:blipFill>
                <a:blip r:embed="rId2"/>
                <a:stretch>
                  <a:fillRect l="-1217" t="-14375" b="-118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2593109" y="-2075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</a:rPr>
              <a:t>The Shortcut Algorithm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57017" y="2456178"/>
                <a:ext cx="11711709" cy="97862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/>
                  <a:t>Step 1: </a:t>
                </a:r>
                <a:r>
                  <a:rPr lang="en-US" dirty="0"/>
                  <a:t>Compute a </a:t>
                </a:r>
                <a:r>
                  <a:rPr lang="en-US" dirty="0">
                    <a:solidFill>
                      <a:srgbClr val="0070C0"/>
                    </a:solidFill>
                  </a:rPr>
                  <a:t>maximal</a:t>
                </a:r>
                <a:r>
                  <a:rPr lang="en-US" dirty="0"/>
                  <a:t> collection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r>
                  <a:rPr lang="en-US" dirty="0"/>
                  <a:t> of vertex-disjoint dipaths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𝑻𝑪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such that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m:rPr>
                            <m:lit/>
                          </m:r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is 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p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17" y="2456178"/>
                <a:ext cx="11711709" cy="978622"/>
              </a:xfrm>
              <a:prstGeom prst="rect">
                <a:avLst/>
              </a:prstGeom>
              <a:blipFill>
                <a:blip r:embed="rId3"/>
                <a:stretch>
                  <a:fillRect l="-1093" t="-14375"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15471" y="3579616"/>
                <a:ext cx="7832437" cy="1867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Repeatedly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p>
                        <m:r>
                          <a:rPr lang="en-US" sz="24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-length dipath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𝑻𝑪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omit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𝑻𝑪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7030A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sz="28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71" y="3579616"/>
                <a:ext cx="7832437" cy="1867371"/>
              </a:xfrm>
              <a:prstGeom prst="rect">
                <a:avLst/>
              </a:prstGeom>
              <a:blipFill>
                <a:blip r:embed="rId4"/>
                <a:stretch>
                  <a:fillRect l="-101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6" y="3760203"/>
            <a:ext cx="1612178" cy="12075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230908" y="5446987"/>
                <a:ext cx="11711709" cy="68595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Step 2: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𝓟</m:t>
                        </m:r>
                      </m:sub>
                      <m:sup/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rgbClr val="FF0000"/>
                    </a:solidFill>
                  </a:rPr>
                  <a:t>2-shortcut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08" y="5446987"/>
                <a:ext cx="11711709" cy="685957"/>
              </a:xfrm>
              <a:prstGeom prst="rect">
                <a:avLst/>
              </a:prstGeom>
              <a:blipFill>
                <a:blip r:embed="rId6"/>
                <a:stretch>
                  <a:fillRect l="-1093" t="-13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69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2593109" y="-2075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</a:rPr>
              <a:t>The Shortcut Algorithm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150305" y="1084102"/>
                <a:ext cx="11958568" cy="28228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/>
                  <a:t>Step 3: </a:t>
                </a:r>
                <a:r>
                  <a:rPr lang="en-US" dirty="0"/>
                  <a:t>Subsample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dipaths</a:t>
                </a:r>
                <a:r>
                  <a:rPr lang="en-US" dirty="0"/>
                  <a:t> +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vertices</a:t>
                </a:r>
                <a:r>
                  <a:rPr lang="en-US" dirty="0"/>
                  <a:t> </a:t>
                </a:r>
                <a:endParaRPr lang="en-US" b="0" i="0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𝓟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𝓟</m:t>
                    </m:r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𝓟</m:t>
                        </m:r>
                      </m:e>
                      <m:sup>
                        <m:r>
                          <a:rPr lang="en-US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05" y="1084102"/>
                <a:ext cx="11958568" cy="2822880"/>
              </a:xfrm>
              <a:prstGeom prst="rect">
                <a:avLst/>
              </a:prstGeom>
              <a:blipFill>
                <a:blip r:embed="rId2"/>
                <a:stretch>
                  <a:fillRect l="-107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stCxn id="28" idx="6"/>
          </p:cNvCxnSpPr>
          <p:nvPr/>
        </p:nvCxnSpPr>
        <p:spPr>
          <a:xfrm flipV="1">
            <a:off x="8241898" y="2947572"/>
            <a:ext cx="3317846" cy="135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098747" y="2831859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001752" y="2841025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593453" y="2834094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215174" y="2841025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795347" y="2831859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433222" y="2841025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045163" y="2831859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908803" y="2277169"/>
                <a:ext cx="4300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803" y="2277169"/>
                <a:ext cx="43009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>
            <a:off x="10437845" y="2845637"/>
            <a:ext cx="240146" cy="24014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0603837" y="2241770"/>
                <a:ext cx="4980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3837" y="2241770"/>
                <a:ext cx="49802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reeform 41"/>
          <p:cNvSpPr/>
          <p:nvPr/>
        </p:nvSpPr>
        <p:spPr>
          <a:xfrm>
            <a:off x="7338893" y="2436990"/>
            <a:ext cx="3157548" cy="404035"/>
          </a:xfrm>
          <a:custGeom>
            <a:avLst/>
            <a:gdLst>
              <a:gd name="connsiteX0" fmla="*/ 0 w 1801091"/>
              <a:gd name="connsiteY0" fmla="*/ 415644 h 424881"/>
              <a:gd name="connsiteX1" fmla="*/ 979055 w 1801091"/>
              <a:gd name="connsiteY1" fmla="*/ 8 h 424881"/>
              <a:gd name="connsiteX2" fmla="*/ 1801091 w 1801091"/>
              <a:gd name="connsiteY2" fmla="*/ 424881 h 42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1091" h="424881">
                <a:moveTo>
                  <a:pt x="0" y="415644"/>
                </a:moveTo>
                <a:cubicBezTo>
                  <a:pt x="339436" y="207056"/>
                  <a:pt x="678873" y="-1531"/>
                  <a:pt x="979055" y="8"/>
                </a:cubicBezTo>
                <a:cubicBezTo>
                  <a:pt x="1279237" y="1547"/>
                  <a:pt x="1540164" y="213214"/>
                  <a:pt x="1801091" y="424881"/>
                </a:cubicBezTo>
              </a:path>
            </a:pathLst>
          </a:custGeom>
          <a:noFill/>
          <a:ln w="38100"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041758" y="1792340"/>
                <a:ext cx="1736437" cy="670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758" y="1792340"/>
                <a:ext cx="1736437" cy="6707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446773" y="3258567"/>
                <a:ext cx="574522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Edge to the </a:t>
                </a:r>
                <a:r>
                  <a:rPr lang="en-US" sz="2400" dirty="0">
                    <a:solidFill>
                      <a:srgbClr val="00B0F0"/>
                    </a:solidFill>
                  </a:rPr>
                  <a:t>first</a:t>
                </a:r>
                <a:r>
                  <a:rPr lang="en-US" sz="2400" dirty="0"/>
                  <a:t> outgoing neighbor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773" y="3258567"/>
                <a:ext cx="5745227" cy="830997"/>
              </a:xfrm>
              <a:prstGeom prst="rect">
                <a:avLst/>
              </a:prstGeom>
              <a:blipFill>
                <a:blip r:embed="rId6"/>
                <a:stretch>
                  <a:fillRect l="-1699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/>
          <p:nvPr/>
        </p:nvCxnSpPr>
        <p:spPr>
          <a:xfrm flipV="1">
            <a:off x="6318782" y="4936728"/>
            <a:ext cx="2407657" cy="404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 rot="16200000">
            <a:off x="4367258" y="6550377"/>
            <a:ext cx="240146" cy="24014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 rot="16200000">
            <a:off x="4348724" y="5662599"/>
            <a:ext cx="240146" cy="24014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 rot="16200000">
            <a:off x="4348724" y="5161297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rot="16200000">
            <a:off x="4356484" y="4705820"/>
            <a:ext cx="240146" cy="24014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 rot="16200000">
            <a:off x="4367258" y="4224723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6318782" y="4572050"/>
            <a:ext cx="2407657" cy="1510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6318782" y="5347665"/>
            <a:ext cx="2407657" cy="404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V="1">
            <a:off x="6318782" y="5740048"/>
            <a:ext cx="2407657" cy="404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V="1">
            <a:off x="6369072" y="6413018"/>
            <a:ext cx="2407657" cy="404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7005959" y="3811288"/>
                <a:ext cx="6046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𝓟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959" y="3811288"/>
                <a:ext cx="604653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 rot="5400000">
                <a:off x="4264201" y="5836661"/>
                <a:ext cx="6864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264201" y="5836661"/>
                <a:ext cx="686406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 rot="5400000">
                <a:off x="7179407" y="5742795"/>
                <a:ext cx="6864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179407" y="5742795"/>
                <a:ext cx="686406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3736387" y="3866077"/>
                <a:ext cx="5437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387" y="3866077"/>
                <a:ext cx="543739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Freeform 125"/>
          <p:cNvSpPr/>
          <p:nvPr/>
        </p:nvSpPr>
        <p:spPr>
          <a:xfrm>
            <a:off x="4607404" y="4675648"/>
            <a:ext cx="2199793" cy="235179"/>
          </a:xfrm>
          <a:custGeom>
            <a:avLst/>
            <a:gdLst>
              <a:gd name="connsiteX0" fmla="*/ 0 w 2262909"/>
              <a:gd name="connsiteY0" fmla="*/ 81078 h 238096"/>
              <a:gd name="connsiteX1" fmla="*/ 1173018 w 2262909"/>
              <a:gd name="connsiteY1" fmla="*/ 7187 h 238096"/>
              <a:gd name="connsiteX2" fmla="*/ 2262909 w 2262909"/>
              <a:gd name="connsiteY2" fmla="*/ 238096 h 23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909" h="238096">
                <a:moveTo>
                  <a:pt x="0" y="81078"/>
                </a:moveTo>
                <a:cubicBezTo>
                  <a:pt x="397933" y="31047"/>
                  <a:pt x="795867" y="-18983"/>
                  <a:pt x="1173018" y="7187"/>
                </a:cubicBezTo>
                <a:cubicBezTo>
                  <a:pt x="1550169" y="33357"/>
                  <a:pt x="1906539" y="135726"/>
                  <a:pt x="2262909" y="238096"/>
                </a:cubicBezTo>
              </a:path>
            </a:pathLst>
          </a:custGeom>
          <a:noFill/>
          <a:ln w="38100"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4627415" y="4775199"/>
            <a:ext cx="3103419" cy="951345"/>
          </a:xfrm>
          <a:custGeom>
            <a:avLst/>
            <a:gdLst>
              <a:gd name="connsiteX0" fmla="*/ 3103419 w 3103419"/>
              <a:gd name="connsiteY0" fmla="*/ 951345 h 951345"/>
              <a:gd name="connsiteX1" fmla="*/ 2262909 w 3103419"/>
              <a:gd name="connsiteY1" fmla="*/ 461818 h 951345"/>
              <a:gd name="connsiteX2" fmla="*/ 0 w 3103419"/>
              <a:gd name="connsiteY2" fmla="*/ 0 h 951345"/>
              <a:gd name="connsiteX0" fmla="*/ 3103419 w 3103419"/>
              <a:gd name="connsiteY0" fmla="*/ 951345 h 951345"/>
              <a:gd name="connsiteX1" fmla="*/ 1644072 w 3103419"/>
              <a:gd name="connsiteY1" fmla="*/ 240145 h 951345"/>
              <a:gd name="connsiteX2" fmla="*/ 0 w 3103419"/>
              <a:gd name="connsiteY2" fmla="*/ 0 h 951345"/>
              <a:gd name="connsiteX0" fmla="*/ 3103419 w 3103419"/>
              <a:gd name="connsiteY0" fmla="*/ 951345 h 951345"/>
              <a:gd name="connsiteX1" fmla="*/ 1431636 w 3103419"/>
              <a:gd name="connsiteY1" fmla="*/ 175491 h 951345"/>
              <a:gd name="connsiteX2" fmla="*/ 0 w 3103419"/>
              <a:gd name="connsiteY2" fmla="*/ 0 h 951345"/>
              <a:gd name="connsiteX0" fmla="*/ 3103419 w 3103419"/>
              <a:gd name="connsiteY0" fmla="*/ 951345 h 951345"/>
              <a:gd name="connsiteX1" fmla="*/ 1431636 w 3103419"/>
              <a:gd name="connsiteY1" fmla="*/ 175491 h 951345"/>
              <a:gd name="connsiteX2" fmla="*/ 0 w 3103419"/>
              <a:gd name="connsiteY2" fmla="*/ 0 h 95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419" h="951345">
                <a:moveTo>
                  <a:pt x="3103419" y="951345"/>
                </a:moveTo>
                <a:cubicBezTo>
                  <a:pt x="2941782" y="785860"/>
                  <a:pt x="2041237" y="380231"/>
                  <a:pt x="1431636" y="175491"/>
                </a:cubicBezTo>
                <a:cubicBezTo>
                  <a:pt x="822035" y="-29249"/>
                  <a:pt x="872836" y="151630"/>
                  <a:pt x="0" y="0"/>
                </a:cubicBezTo>
              </a:path>
            </a:pathLst>
          </a:custGeom>
          <a:noFill/>
          <a:ln w="38100">
            <a:prstDash val="sysDash"/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4627415" y="4775199"/>
            <a:ext cx="2004291" cy="1597891"/>
          </a:xfrm>
          <a:custGeom>
            <a:avLst/>
            <a:gdLst>
              <a:gd name="connsiteX0" fmla="*/ 0 w 2004291"/>
              <a:gd name="connsiteY0" fmla="*/ 0 h 1597891"/>
              <a:gd name="connsiteX1" fmla="*/ 1136073 w 2004291"/>
              <a:gd name="connsiteY1" fmla="*/ 397163 h 1597891"/>
              <a:gd name="connsiteX2" fmla="*/ 2004291 w 2004291"/>
              <a:gd name="connsiteY2" fmla="*/ 1597891 h 159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4291" h="1597891">
                <a:moveTo>
                  <a:pt x="0" y="0"/>
                </a:moveTo>
                <a:cubicBezTo>
                  <a:pt x="401012" y="65424"/>
                  <a:pt x="802025" y="130848"/>
                  <a:pt x="1136073" y="397163"/>
                </a:cubicBezTo>
                <a:cubicBezTo>
                  <a:pt x="1470121" y="663478"/>
                  <a:pt x="1737206" y="1130684"/>
                  <a:pt x="2004291" y="1597891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4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/>
      <p:bldP spid="38" grpId="0" animBg="1"/>
      <p:bldP spid="40" grpId="0"/>
      <p:bldP spid="42" grpId="0" animBg="1"/>
      <p:bldP spid="44" grpId="0"/>
      <p:bldP spid="45" grpId="0"/>
      <p:bldP spid="56" grpId="0" animBg="1"/>
      <p:bldP spid="57" grpId="0" animBg="1"/>
      <p:bldP spid="58" grpId="0" animBg="1"/>
      <p:bldP spid="59" grpId="0" animBg="1"/>
      <p:bldP spid="60" grpId="0" animBg="1"/>
      <p:bldP spid="119" grpId="0"/>
      <p:bldP spid="122" grpId="0"/>
      <p:bldP spid="123" grpId="0"/>
      <p:bldP spid="125" grpId="0"/>
      <p:bldP spid="126" grpId="0" animBg="1"/>
      <p:bldP spid="129" grpId="0" animBg="1"/>
      <p:bldP spid="1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" y="-20753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C00000"/>
                </a:solidFill>
              </a:rPr>
              <a:t>The Shortcut Algorithm: Size Analysis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75490" y="1154255"/>
                <a:ext cx="11711709" cy="65200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Step 1: </a:t>
                </a:r>
                <a:r>
                  <a:rPr lang="en-US" dirty="0"/>
                  <a:t>Compute a collection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p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dirty="0"/>
                  <a:t> vertex-disjoint dipaths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𝑻𝑪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90" y="1154255"/>
                <a:ext cx="11711709" cy="652004"/>
              </a:xfrm>
              <a:prstGeom prst="rect">
                <a:avLst/>
              </a:prstGeom>
              <a:blipFill>
                <a:blip r:embed="rId2"/>
                <a:stretch>
                  <a:fillRect l="-1093" t="-13084" b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641" y="735632"/>
            <a:ext cx="1021050" cy="7648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75490" y="2117593"/>
                <a:ext cx="11711709" cy="68595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Step 2: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𝓟</m:t>
                        </m:r>
                      </m:sub>
                      <m:sup/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rgbClr val="FF0000"/>
                    </a:solidFill>
                  </a:rPr>
                  <a:t>2-shortcut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90" y="2117593"/>
                <a:ext cx="11711709" cy="685957"/>
              </a:xfrm>
              <a:prstGeom prst="rect">
                <a:avLst/>
              </a:prstGeom>
              <a:blipFill>
                <a:blip r:embed="rId4"/>
                <a:stretch>
                  <a:fillRect l="-1093" t="-1238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175490" y="3950960"/>
                <a:ext cx="11693236" cy="128184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Step 3: </a:t>
                </a:r>
                <a:r>
                  <a:rPr lang="en-US" dirty="0"/>
                  <a:t>Subsample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dipaths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𝓟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r>
                  <a:rPr lang="en-US" dirty="0"/>
                  <a:t>   +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dirty="0"/>
                  <a:t> vertices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endParaRPr lang="en-US" b="1" dirty="0">
                  <a:solidFill>
                    <a:srgbClr val="00B05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en-US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𝓟</m:t>
                          </m:r>
                        </m:e>
                        <m:sup>
                          <m:r>
                            <a:rPr lang="en-US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90" y="3950960"/>
                <a:ext cx="11693236" cy="1281849"/>
              </a:xfrm>
              <a:prstGeom prst="rect">
                <a:avLst/>
              </a:prstGeom>
              <a:blipFill>
                <a:blip r:embed="rId5"/>
                <a:stretch>
                  <a:fillRect l="-1095" t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5490" y="6096002"/>
                <a:ext cx="36828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Output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90" y="6096002"/>
                <a:ext cx="3682868" cy="584775"/>
              </a:xfrm>
              <a:prstGeom prst="rect">
                <a:avLst/>
              </a:prstGeom>
              <a:blipFill>
                <a:blip r:embed="rId6"/>
                <a:stretch>
                  <a:fillRect l="-3477" t="-1042" b="-27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>
            <a:off x="258619" y="2981110"/>
            <a:ext cx="711199" cy="484632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69818" y="2890499"/>
                <a:ext cx="4324645" cy="764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𝓟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𝑷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𝓟</m:t>
                              </m:r>
                            </m:sub>
                            <m:sup/>
                            <m:e>
                              <m:acc>
                                <m:accPr>
                                  <m:chr m:val="̃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𝑶</m:t>
                                  </m:r>
                                </m:e>
                              </m:acc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)=</m:t>
                              </m:r>
                              <m:acc>
                                <m:accPr>
                                  <m:chr m:val="̃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𝑶</m:t>
                                  </m:r>
                                </m:e>
                              </m:acc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18" y="2890499"/>
                <a:ext cx="4324645" cy="7643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/>
          <p:cNvSpPr/>
          <p:nvPr/>
        </p:nvSpPr>
        <p:spPr>
          <a:xfrm>
            <a:off x="258618" y="5339762"/>
            <a:ext cx="711199" cy="484632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69817" y="5377150"/>
                <a:ext cx="3003771" cy="409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𝓟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17" y="5377150"/>
                <a:ext cx="3003771" cy="409856"/>
              </a:xfrm>
              <a:prstGeom prst="rect">
                <a:avLst/>
              </a:prstGeom>
              <a:blipFill>
                <a:blip r:embed="rId8"/>
                <a:stretch>
                  <a:fillRect t="-8955"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14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11203" y="-2214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</a:rPr>
              <a:t>The Diameter Argument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72071" y="1164855"/>
                <a:ext cx="9410206" cy="67866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𝓟</m:t>
                        </m:r>
                      </m:sub>
                      <m:sup/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,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71" y="1164855"/>
                <a:ext cx="9410206" cy="678663"/>
              </a:xfrm>
              <a:prstGeom prst="rect">
                <a:avLst/>
              </a:prstGeom>
              <a:blipFill>
                <a:blip r:embed="rId2"/>
                <a:stretch>
                  <a:fillRect t="-1261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673322" y="4575157"/>
            <a:ext cx="2309643" cy="563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4385" y="4582088"/>
            <a:ext cx="2707807" cy="563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21389" y="5202307"/>
                <a:ext cx="1316899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389" y="5202307"/>
                <a:ext cx="1316899" cy="5393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1054864" y="4856866"/>
            <a:ext cx="9168240" cy="115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10099" y="4748341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374668" y="4748341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47567" y="4752252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88090" y="4748341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97114" y="4748341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06138" y="4748341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397844" y="4741410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989545" y="4736793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552394" y="4736793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36021" y="4743724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727722" y="4736793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349443" y="4743724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929616" y="4734558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567491" y="4743724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179432" y="4734558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742819" y="4743724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60130" y="1880456"/>
                <a:ext cx="46487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shortest path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30" y="1880456"/>
                <a:ext cx="4648708" cy="523220"/>
              </a:xfrm>
              <a:prstGeom prst="rect">
                <a:avLst/>
              </a:prstGeom>
              <a:blipFill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89016" y="4109668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16" y="4109668"/>
                <a:ext cx="48231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629311" y="4090611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311" y="4090611"/>
                <a:ext cx="48231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2592713" y="4752953"/>
            <a:ext cx="240146" cy="24014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572114" y="4748336"/>
            <a:ext cx="240146" cy="24014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713697" y="5166399"/>
                <a:ext cx="1316899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697" y="5166399"/>
                <a:ext cx="1316899" cy="5393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24538" y="990001"/>
                <a:ext cx="6257739" cy="686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𝓟</m:t>
                        </m:r>
                      </m:e>
                      <m:sup>
                        <m:r>
                          <a:rPr lang="en-US" sz="28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𝓟</m:t>
                    </m:r>
                    <m:r>
                      <a:rPr lang="en-US" sz="28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8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sz="28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8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8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538" y="990001"/>
                <a:ext cx="6257739" cy="686919"/>
              </a:xfrm>
              <a:prstGeom prst="rect">
                <a:avLst/>
              </a:prstGeom>
              <a:blipFill>
                <a:blip r:embed="rId8"/>
                <a:stretch>
                  <a:fillRect b="-2477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619592" y="3960319"/>
                <a:ext cx="6559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592" y="3960319"/>
                <a:ext cx="65594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837651" y="3941180"/>
                <a:ext cx="6642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651" y="3941180"/>
                <a:ext cx="66422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>
            <a:off x="8695533" y="3273694"/>
            <a:ext cx="12301" cy="14523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8707834" y="5034662"/>
            <a:ext cx="0" cy="126877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641520" y="3894817"/>
                <a:ext cx="12627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𝓟</m:t>
                          </m:r>
                        </m:e>
                        <m:sup>
                          <m:r>
                            <a:rPr lang="en-US" sz="2400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1520" y="3894817"/>
                <a:ext cx="1262782" cy="461665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Freeform 45"/>
          <p:cNvSpPr/>
          <p:nvPr/>
        </p:nvSpPr>
        <p:spPr>
          <a:xfrm>
            <a:off x="2777996" y="3574474"/>
            <a:ext cx="5894953" cy="1176105"/>
          </a:xfrm>
          <a:custGeom>
            <a:avLst/>
            <a:gdLst>
              <a:gd name="connsiteX0" fmla="*/ 0 w 5975927"/>
              <a:gd name="connsiteY0" fmla="*/ 1145310 h 1145310"/>
              <a:gd name="connsiteX1" fmla="*/ 1856509 w 5975927"/>
              <a:gd name="connsiteY1" fmla="*/ 230910 h 1145310"/>
              <a:gd name="connsiteX2" fmla="*/ 5975927 w 5975927"/>
              <a:gd name="connsiteY2" fmla="*/ 0 h 114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75927" h="1145310">
                <a:moveTo>
                  <a:pt x="0" y="1145310"/>
                </a:moveTo>
                <a:cubicBezTo>
                  <a:pt x="430260" y="783552"/>
                  <a:pt x="860521" y="421795"/>
                  <a:pt x="1856509" y="230910"/>
                </a:cubicBezTo>
                <a:cubicBezTo>
                  <a:pt x="2852497" y="40025"/>
                  <a:pt x="4414212" y="20012"/>
                  <a:pt x="5975927" y="0"/>
                </a:cubicBezTo>
              </a:path>
            </a:pathLst>
          </a:custGeom>
          <a:noFill/>
          <a:ln w="47625" cap="sq">
            <a:prstDash val="dash"/>
            <a:miter lim="800000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141304" y="3077728"/>
                <a:ext cx="20819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304" y="3077728"/>
                <a:ext cx="208198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485313" y="5050149"/>
                <a:ext cx="4456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313" y="5050149"/>
                <a:ext cx="445699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8442899" y="2354765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EBC3655-FCE0-43D4-A737-620B69DF0DF6}"/>
                  </a:ext>
                </a:extLst>
              </p:cNvPr>
              <p:cNvSpPr txBox="1"/>
              <p:nvPr/>
            </p:nvSpPr>
            <p:spPr>
              <a:xfrm>
                <a:off x="8195189" y="4943924"/>
                <a:ext cx="5414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EBC3655-FCE0-43D4-A737-620B69DF0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5189" y="4943924"/>
                <a:ext cx="541430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A4448A1-9A46-48F6-A0DE-A91F3A6A62E2}"/>
                  </a:ext>
                </a:extLst>
              </p:cNvPr>
              <p:cNvSpPr txBox="1"/>
              <p:nvPr/>
            </p:nvSpPr>
            <p:spPr>
              <a:xfrm>
                <a:off x="8655476" y="3291263"/>
                <a:ext cx="4680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A4448A1-9A46-48F6-A0DE-A91F3A6A6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476" y="3291263"/>
                <a:ext cx="468077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959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11203" y="-2214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</a:rPr>
              <a:t>The Diameter Argument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263757" y="1054868"/>
                <a:ext cx="9410206" cy="67866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𝓟</m:t>
                        </m:r>
                      </m:sub>
                      <m:sup/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𝓟</m:t>
                        </m:r>
                      </m:e>
                      <m:sup>
                        <m:r>
                          <a:rPr lang="en-US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𝓟</m:t>
                    </m:r>
                    <m: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57" y="1054868"/>
                <a:ext cx="9410206" cy="678663"/>
              </a:xfrm>
              <a:prstGeom prst="rect">
                <a:avLst/>
              </a:prstGeom>
              <a:blipFill>
                <a:blip r:embed="rId2"/>
                <a:stretch>
                  <a:fillRect t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249902" y="2106302"/>
                <a:ext cx="8637940" cy="67866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Claim 1: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dirty="0"/>
                  <a:t>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dirty="0"/>
                  <a:t> vertices from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nary>
                      <m:naryPr>
                        <m:chr m:val="⋃"/>
                        <m:supHide m:val="on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𝓟</m:t>
                        </m:r>
                      </m:sub>
                      <m:sup/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02" y="2106302"/>
                <a:ext cx="8637940" cy="678663"/>
              </a:xfrm>
              <a:prstGeom prst="rect">
                <a:avLst/>
              </a:prstGeom>
              <a:blipFill>
                <a:blip r:embed="rId3"/>
                <a:stretch>
                  <a:fillRect l="-1482" t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1341189" y="4081016"/>
            <a:ext cx="9168240" cy="115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096424" y="3972491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60993" y="3972491"/>
            <a:ext cx="240146" cy="24014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33892" y="3976402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74415" y="3972491"/>
            <a:ext cx="240146" cy="24014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83439" y="3972491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92463" y="3972491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684169" y="3965560"/>
            <a:ext cx="240146" cy="24014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275870" y="3960943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838719" y="3960943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22346" y="3967874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14047" y="3960943"/>
            <a:ext cx="240146" cy="24014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635768" y="3967874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215941" y="3958708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853816" y="3967874"/>
            <a:ext cx="240146" cy="24014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465757" y="3958708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029144" y="3967874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75341" y="3333818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41" y="3333818"/>
                <a:ext cx="48231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915636" y="3314761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636" y="3314761"/>
                <a:ext cx="48231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398451" y="4401493"/>
                <a:ext cx="46487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shortest path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451" y="4401493"/>
                <a:ext cx="4648708" cy="523220"/>
              </a:xfrm>
              <a:prstGeom prst="rect">
                <a:avLst/>
              </a:prstGeom>
              <a:blipFill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0223104" y="5149900"/>
            <a:ext cx="240146" cy="24014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0522425" y="4952631"/>
                <a:ext cx="1510350" cy="768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∖</m:t>
                      </m:r>
                      <m:nary>
                        <m:naryPr>
                          <m:chr m:val="⋃"/>
                          <m:supHide m:val="on"/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𝓟</m:t>
                          </m:r>
                        </m:sub>
                        <m:sup/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425" y="4952631"/>
                <a:ext cx="1510350" cy="7688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0527044" y="5705390"/>
                <a:ext cx="1130438" cy="768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⋃"/>
                          <m:supHide m:val="on"/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𝓟</m:t>
                          </m:r>
                        </m:sub>
                        <m:sup/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7044" y="5705390"/>
                <a:ext cx="1130438" cy="7688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/>
          <p:cNvSpPr/>
          <p:nvPr/>
        </p:nvSpPr>
        <p:spPr>
          <a:xfrm>
            <a:off x="10223104" y="5944797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829447" y="3557156"/>
            <a:ext cx="1126237" cy="423718"/>
          </a:xfrm>
          <a:custGeom>
            <a:avLst/>
            <a:gdLst>
              <a:gd name="connsiteX0" fmla="*/ 0 w 1228437"/>
              <a:gd name="connsiteY0" fmla="*/ 591133 h 591133"/>
              <a:gd name="connsiteX1" fmla="*/ 803564 w 1228437"/>
              <a:gd name="connsiteY1" fmla="*/ 6 h 591133"/>
              <a:gd name="connsiteX2" fmla="*/ 1228437 w 1228437"/>
              <a:gd name="connsiteY2" fmla="*/ 581897 h 59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8437" h="591133">
                <a:moveTo>
                  <a:pt x="0" y="591133"/>
                </a:moveTo>
                <a:cubicBezTo>
                  <a:pt x="299412" y="296339"/>
                  <a:pt x="598825" y="1545"/>
                  <a:pt x="803564" y="6"/>
                </a:cubicBezTo>
                <a:cubicBezTo>
                  <a:pt x="1008303" y="-1533"/>
                  <a:pt x="1118370" y="290182"/>
                  <a:pt x="1228437" y="581897"/>
                </a:cubicBezTo>
              </a:path>
            </a:pathLst>
          </a:custGeom>
          <a:noFill/>
          <a:ln w="38100"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3065055" y="3551508"/>
            <a:ext cx="1763994" cy="423718"/>
          </a:xfrm>
          <a:custGeom>
            <a:avLst/>
            <a:gdLst>
              <a:gd name="connsiteX0" fmla="*/ 0 w 1228437"/>
              <a:gd name="connsiteY0" fmla="*/ 591133 h 591133"/>
              <a:gd name="connsiteX1" fmla="*/ 803564 w 1228437"/>
              <a:gd name="connsiteY1" fmla="*/ 6 h 591133"/>
              <a:gd name="connsiteX2" fmla="*/ 1228437 w 1228437"/>
              <a:gd name="connsiteY2" fmla="*/ 581897 h 59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8437" h="591133">
                <a:moveTo>
                  <a:pt x="0" y="591133"/>
                </a:moveTo>
                <a:cubicBezTo>
                  <a:pt x="299412" y="296339"/>
                  <a:pt x="598825" y="1545"/>
                  <a:pt x="803564" y="6"/>
                </a:cubicBezTo>
                <a:cubicBezTo>
                  <a:pt x="1008303" y="-1533"/>
                  <a:pt x="1118370" y="290182"/>
                  <a:pt x="1228437" y="581897"/>
                </a:cubicBezTo>
              </a:path>
            </a:pathLst>
          </a:custGeom>
          <a:noFill/>
          <a:ln w="38100"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4829049" y="3545309"/>
            <a:ext cx="2281427" cy="411726"/>
          </a:xfrm>
          <a:custGeom>
            <a:avLst/>
            <a:gdLst>
              <a:gd name="connsiteX0" fmla="*/ 0 w 1228437"/>
              <a:gd name="connsiteY0" fmla="*/ 591133 h 591133"/>
              <a:gd name="connsiteX1" fmla="*/ 803564 w 1228437"/>
              <a:gd name="connsiteY1" fmla="*/ 6 h 591133"/>
              <a:gd name="connsiteX2" fmla="*/ 1228437 w 1228437"/>
              <a:gd name="connsiteY2" fmla="*/ 581897 h 59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8437" h="591133">
                <a:moveTo>
                  <a:pt x="0" y="591133"/>
                </a:moveTo>
                <a:cubicBezTo>
                  <a:pt x="299412" y="296339"/>
                  <a:pt x="598825" y="1545"/>
                  <a:pt x="803564" y="6"/>
                </a:cubicBezTo>
                <a:cubicBezTo>
                  <a:pt x="1008303" y="-1533"/>
                  <a:pt x="1118370" y="290182"/>
                  <a:pt x="1228437" y="581897"/>
                </a:cubicBezTo>
              </a:path>
            </a:pathLst>
          </a:custGeom>
          <a:noFill/>
          <a:ln w="38100"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7110476" y="3569148"/>
            <a:ext cx="1873366" cy="387887"/>
          </a:xfrm>
          <a:custGeom>
            <a:avLst/>
            <a:gdLst>
              <a:gd name="connsiteX0" fmla="*/ 0 w 1228437"/>
              <a:gd name="connsiteY0" fmla="*/ 591133 h 591133"/>
              <a:gd name="connsiteX1" fmla="*/ 803564 w 1228437"/>
              <a:gd name="connsiteY1" fmla="*/ 6 h 591133"/>
              <a:gd name="connsiteX2" fmla="*/ 1228437 w 1228437"/>
              <a:gd name="connsiteY2" fmla="*/ 581897 h 59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8437" h="591133">
                <a:moveTo>
                  <a:pt x="0" y="591133"/>
                </a:moveTo>
                <a:cubicBezTo>
                  <a:pt x="299412" y="296339"/>
                  <a:pt x="598825" y="1545"/>
                  <a:pt x="803564" y="6"/>
                </a:cubicBezTo>
                <a:cubicBezTo>
                  <a:pt x="1008303" y="-1533"/>
                  <a:pt x="1118370" y="290182"/>
                  <a:pt x="1228437" y="581897"/>
                </a:cubicBezTo>
              </a:path>
            </a:pathLst>
          </a:custGeom>
          <a:noFill/>
          <a:ln w="38100"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83214" y="5489961"/>
                <a:ext cx="8035085" cy="560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Proof: </a:t>
                </a:r>
                <a:r>
                  <a:rPr lang="en-US" sz="2800" dirty="0"/>
                  <a:t>Immediate by the maximality property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𝓟</m:t>
                        </m:r>
                      </m:e>
                      <m:sup/>
                    </m:sSup>
                  </m:oMath>
                </a14:m>
                <a:r>
                  <a:rPr lang="en-US" sz="2800" dirty="0"/>
                  <a:t>   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14" y="5489961"/>
                <a:ext cx="8035085" cy="560090"/>
              </a:xfrm>
              <a:prstGeom prst="rect">
                <a:avLst/>
              </a:prstGeom>
              <a:blipFill>
                <a:blip r:embed="rId9"/>
                <a:stretch>
                  <a:fillRect l="-1516" t="-4396" b="-3186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2693390-0A42-413E-B206-5042FF54BAEC}"/>
                  </a:ext>
                </a:extLst>
              </p:cNvPr>
              <p:cNvSpPr txBox="1"/>
              <p:nvPr/>
            </p:nvSpPr>
            <p:spPr>
              <a:xfrm flipH="1">
                <a:off x="-4368" y="3787198"/>
                <a:ext cx="9432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2693390-0A42-413E-B206-5042FF54B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-4368" y="3787198"/>
                <a:ext cx="94327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53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 animBg="1"/>
      <p:bldP spid="58" grpId="0" animBg="1"/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5918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Computation in Directed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3636" y="1141365"/>
                <a:ext cx="828593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Directed graph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d>
                  </m:oMath>
                </a14:m>
                <a:r>
                  <a:rPr lang="en-US" sz="2800" b="0" dirty="0"/>
                  <a:t>, </a:t>
                </a:r>
                <a:r>
                  <a:rPr lang="en-US" sz="2800" dirty="0"/>
                  <a:t>transitive closure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𝑻𝑪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7030A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b="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36" y="1141365"/>
                <a:ext cx="8285934" cy="954107"/>
              </a:xfrm>
              <a:prstGeom prst="rect">
                <a:avLst/>
              </a:prstGeom>
              <a:blipFill>
                <a:blip r:embed="rId2"/>
                <a:stretch>
                  <a:fillRect l="-1545" t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184095" y="1813429"/>
            <a:ext cx="8872540" cy="710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28303" y="1704838"/>
                <a:ext cx="10212269" cy="1493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/>
                  <a:t>Diameter: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max</m:t>
                    </m:r>
                    <m:r>
                      <m:rPr>
                        <m:lit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𝑇𝐶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/>
              </a:p>
              <a:p>
                <a:pPr>
                  <a:lnSpc>
                    <a:spcPct val="150000"/>
                  </a:lnSpc>
                </a:pPr>
                <a:endParaRPr lang="en-US" sz="32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03" y="1704838"/>
                <a:ext cx="10212269" cy="1493358"/>
              </a:xfrm>
              <a:prstGeom prst="rect">
                <a:avLst/>
              </a:prstGeom>
              <a:blipFill>
                <a:blip r:embed="rId3"/>
                <a:stretch>
                  <a:fillRect l="-149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92541" y="4468710"/>
                <a:ext cx="813301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Goal: </a:t>
                </a:r>
                <a:r>
                  <a:rPr lang="en-US" sz="3200" dirty="0"/>
                  <a:t>augment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3200" dirty="0"/>
                  <a:t> with </a:t>
                </a:r>
                <a:r>
                  <a:rPr lang="en-US" sz="3200" i="1" dirty="0"/>
                  <a:t>few </a:t>
                </a:r>
                <a:r>
                  <a:rPr lang="en-US" sz="3200" dirty="0"/>
                  <a:t>edges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𝑻𝑪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1" i="1" dirty="0">
                  <a:solidFill>
                    <a:srgbClr val="7030A0"/>
                  </a:solidFill>
                </a:endParaRPr>
              </a:p>
              <a:p>
                <a:r>
                  <a:rPr lang="en-US" sz="3200" dirty="0"/>
                  <a:t>to minimize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41" y="4468710"/>
                <a:ext cx="8133016" cy="1077218"/>
              </a:xfrm>
              <a:prstGeom prst="rect">
                <a:avLst/>
              </a:prstGeom>
              <a:blipFill>
                <a:blip r:embed="rId4"/>
                <a:stretch>
                  <a:fillRect l="-1949" t="-6780" b="-1807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5F2F5E69-85B7-412C-B763-39C791F43E00}"/>
              </a:ext>
            </a:extLst>
          </p:cNvPr>
          <p:cNvGrpSpPr/>
          <p:nvPr/>
        </p:nvGrpSpPr>
        <p:grpSpPr>
          <a:xfrm>
            <a:off x="8101109" y="2902634"/>
            <a:ext cx="3534629" cy="2866564"/>
            <a:chOff x="8064931" y="3361847"/>
            <a:chExt cx="3872800" cy="3101357"/>
          </a:xfrm>
        </p:grpSpPr>
        <p:grpSp>
          <p:nvGrpSpPr>
            <p:cNvPr id="4" name="Group 3"/>
            <p:cNvGrpSpPr/>
            <p:nvPr/>
          </p:nvGrpSpPr>
          <p:grpSpPr>
            <a:xfrm>
              <a:off x="8064931" y="3361847"/>
              <a:ext cx="3872800" cy="3001420"/>
              <a:chOff x="3474698" y="1552107"/>
              <a:chExt cx="5242604" cy="4063018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4130023" y="1814237"/>
                <a:ext cx="262130" cy="262130"/>
              </a:xfrm>
              <a:prstGeom prst="ellipse">
                <a:avLst/>
              </a:prstGeom>
              <a:solidFill>
                <a:srgbClr val="92D050"/>
              </a:solidFill>
              <a:ln w="25400">
                <a:solidFill>
                  <a:schemeClr val="tx1"/>
                </a:solidFill>
                <a:headEnd type="triangle"/>
                <a:tailEnd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5047479" y="1814237"/>
                <a:ext cx="262130" cy="262130"/>
              </a:xfrm>
              <a:prstGeom prst="ellipse">
                <a:avLst/>
              </a:prstGeom>
              <a:solidFill>
                <a:srgbClr val="92D050"/>
              </a:solidFill>
              <a:ln w="25400">
                <a:solidFill>
                  <a:schemeClr val="tx1"/>
                </a:solidFill>
                <a:headEnd type="triangle"/>
                <a:tailEnd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654284" y="2338498"/>
                <a:ext cx="262130" cy="26213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  <a:headEnd type="triangle"/>
                <a:tailEnd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736828" y="5352995"/>
                <a:ext cx="262130" cy="262130"/>
              </a:xfrm>
              <a:prstGeom prst="ellipse">
                <a:avLst/>
              </a:prstGeom>
              <a:solidFill>
                <a:srgbClr val="92D050"/>
              </a:solidFill>
              <a:ln w="25400">
                <a:solidFill>
                  <a:schemeClr val="tx1"/>
                </a:solidFill>
                <a:headEnd type="triangle"/>
                <a:tailEnd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130023" y="4828734"/>
                <a:ext cx="262130" cy="262130"/>
              </a:xfrm>
              <a:prstGeom prst="ellipse">
                <a:avLst/>
              </a:prstGeom>
              <a:solidFill>
                <a:srgbClr val="92D050"/>
              </a:solidFill>
              <a:ln w="25400">
                <a:solidFill>
                  <a:schemeClr val="tx1"/>
                </a:solidFill>
                <a:headEnd type="triangle"/>
                <a:tailEnd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785349" y="4697669"/>
                <a:ext cx="262130" cy="262130"/>
              </a:xfrm>
              <a:prstGeom prst="ellipse">
                <a:avLst/>
              </a:prstGeom>
              <a:solidFill>
                <a:srgbClr val="92D050"/>
              </a:solidFill>
              <a:ln w="25400">
                <a:solidFill>
                  <a:schemeClr val="tx1"/>
                </a:solidFill>
                <a:headEnd type="triangle"/>
                <a:tailEnd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799846" y="2600628"/>
                <a:ext cx="262130" cy="262130"/>
              </a:xfrm>
              <a:prstGeom prst="ellipse">
                <a:avLst/>
              </a:prstGeom>
              <a:solidFill>
                <a:srgbClr val="92D050"/>
              </a:solidFill>
              <a:ln w="25400">
                <a:solidFill>
                  <a:schemeClr val="tx1"/>
                </a:solidFill>
                <a:headEnd type="triangle"/>
                <a:tailEnd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537716" y="1552107"/>
                <a:ext cx="262130" cy="262130"/>
              </a:xfrm>
              <a:prstGeom prst="ellipse">
                <a:avLst/>
              </a:prstGeom>
              <a:solidFill>
                <a:srgbClr val="92D050"/>
              </a:solidFill>
              <a:ln w="25400">
                <a:solidFill>
                  <a:schemeClr val="tx1"/>
                </a:solidFill>
                <a:headEnd type="triangle"/>
                <a:tailEnd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620260" y="2338498"/>
                <a:ext cx="262130" cy="262130"/>
              </a:xfrm>
              <a:prstGeom prst="ellipse">
                <a:avLst/>
              </a:prstGeom>
              <a:solidFill>
                <a:srgbClr val="92D050"/>
              </a:solidFill>
              <a:ln w="25400">
                <a:solidFill>
                  <a:schemeClr val="tx1"/>
                </a:solidFill>
                <a:headEnd type="triangle"/>
                <a:tailEnd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7275586" y="5352995"/>
                <a:ext cx="262130" cy="262130"/>
              </a:xfrm>
              <a:prstGeom prst="ellipse">
                <a:avLst/>
              </a:prstGeom>
              <a:solidFill>
                <a:srgbClr val="92D050"/>
              </a:solidFill>
              <a:ln w="25400">
                <a:solidFill>
                  <a:schemeClr val="tx1"/>
                </a:solidFill>
                <a:headEnd type="triangle"/>
                <a:tailEnd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8193042" y="5221930"/>
                <a:ext cx="262130" cy="262130"/>
              </a:xfrm>
              <a:prstGeom prst="ellipse">
                <a:avLst/>
              </a:prstGeom>
              <a:solidFill>
                <a:srgbClr val="92D050"/>
              </a:solidFill>
              <a:ln w="25400">
                <a:solidFill>
                  <a:schemeClr val="tx1"/>
                </a:solidFill>
                <a:headEnd type="triangle"/>
                <a:tailEnd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799846" y="4697669"/>
                <a:ext cx="262130" cy="262130"/>
              </a:xfrm>
              <a:prstGeom prst="ellipse">
                <a:avLst/>
              </a:prstGeom>
              <a:solidFill>
                <a:srgbClr val="92D050"/>
              </a:solidFill>
              <a:ln w="25400">
                <a:solidFill>
                  <a:schemeClr val="tx1"/>
                </a:solidFill>
                <a:headEnd type="triangle"/>
                <a:tailEnd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440675" y="2993823"/>
                <a:ext cx="262130" cy="262130"/>
              </a:xfrm>
              <a:prstGeom prst="ellipse">
                <a:avLst/>
              </a:prstGeom>
              <a:solidFill>
                <a:srgbClr val="92D050"/>
              </a:solidFill>
              <a:ln w="25400">
                <a:solidFill>
                  <a:schemeClr val="tx1"/>
                </a:solidFill>
                <a:headEnd type="triangle"/>
                <a:tailEnd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474698" y="3255953"/>
                <a:ext cx="262130" cy="262130"/>
              </a:xfrm>
              <a:prstGeom prst="ellipse">
                <a:avLst/>
              </a:prstGeom>
              <a:solidFill>
                <a:srgbClr val="92D050"/>
              </a:solidFill>
              <a:ln w="25400">
                <a:solidFill>
                  <a:schemeClr val="tx1"/>
                </a:solidFill>
                <a:headEnd type="triangle"/>
                <a:tailEnd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489195" y="4042344"/>
                <a:ext cx="262130" cy="262130"/>
              </a:xfrm>
              <a:prstGeom prst="ellipse">
                <a:avLst/>
              </a:prstGeom>
              <a:solidFill>
                <a:srgbClr val="92D050"/>
              </a:solidFill>
              <a:ln w="25400">
                <a:solidFill>
                  <a:schemeClr val="tx1"/>
                </a:solidFill>
                <a:headEnd type="triangle"/>
                <a:tailEnd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8455172" y="3387018"/>
                <a:ext cx="262130" cy="262130"/>
              </a:xfrm>
              <a:prstGeom prst="ellipse">
                <a:avLst/>
              </a:prstGeom>
              <a:solidFill>
                <a:srgbClr val="92D050"/>
              </a:solidFill>
              <a:ln w="25400">
                <a:solidFill>
                  <a:schemeClr val="tx1"/>
                </a:solidFill>
                <a:headEnd type="triangle"/>
                <a:tailEnd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096000" y="5090865"/>
                <a:ext cx="262130" cy="262130"/>
              </a:xfrm>
              <a:prstGeom prst="ellipse">
                <a:avLst/>
              </a:prstGeom>
              <a:solidFill>
                <a:srgbClr val="92D050"/>
              </a:solidFill>
              <a:ln w="25400">
                <a:solidFill>
                  <a:schemeClr val="tx1"/>
                </a:solidFill>
                <a:headEnd type="triangle"/>
                <a:tailEnd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096000" y="1683172"/>
                <a:ext cx="262130" cy="262130"/>
              </a:xfrm>
              <a:prstGeom prst="ellipse">
                <a:avLst/>
              </a:prstGeom>
              <a:solidFill>
                <a:srgbClr val="92D050"/>
              </a:solidFill>
              <a:ln w="25400">
                <a:solidFill>
                  <a:schemeClr val="tx1"/>
                </a:solidFill>
                <a:headEnd type="triangle"/>
                <a:tailEnd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>
                <a:stCxn id="19" idx="4"/>
                <a:endCxn id="8" idx="1"/>
              </p:cNvCxnSpPr>
              <p:nvPr/>
            </p:nvCxnSpPr>
            <p:spPr>
              <a:xfrm>
                <a:off x="3605763" y="3518083"/>
                <a:ext cx="169452" cy="1873299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cxnSpLocks/>
                <a:stCxn id="64" idx="2"/>
                <a:endCxn id="19" idx="6"/>
              </p:cNvCxnSpPr>
              <p:nvPr/>
            </p:nvCxnSpPr>
            <p:spPr>
              <a:xfrm flipH="1" flipV="1">
                <a:off x="3736828" y="3387018"/>
                <a:ext cx="905001" cy="487823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cxnSpLocks/>
                <a:stCxn id="7" idx="4"/>
                <a:endCxn id="64" idx="0"/>
              </p:cNvCxnSpPr>
              <p:nvPr/>
            </p:nvCxnSpPr>
            <p:spPr>
              <a:xfrm flipH="1">
                <a:off x="4772894" y="2600628"/>
                <a:ext cx="12456" cy="1143147"/>
              </a:xfrm>
              <a:prstGeom prst="line">
                <a:avLst/>
              </a:prstGeom>
              <a:ln w="762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7" idx="5"/>
                <a:endCxn id="18" idx="1"/>
              </p:cNvCxnSpPr>
              <p:nvPr/>
            </p:nvCxnSpPr>
            <p:spPr>
              <a:xfrm>
                <a:off x="4878027" y="2562240"/>
                <a:ext cx="601035" cy="46997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cxnSpLocks/>
                <a:stCxn id="64" idx="4"/>
                <a:endCxn id="10" idx="0"/>
              </p:cNvCxnSpPr>
              <p:nvPr/>
            </p:nvCxnSpPr>
            <p:spPr>
              <a:xfrm>
                <a:off x="4772894" y="4005905"/>
                <a:ext cx="143520" cy="691763"/>
              </a:xfrm>
              <a:prstGeom prst="line">
                <a:avLst/>
              </a:prstGeom>
              <a:ln w="762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18" idx="6"/>
                <a:endCxn id="13" idx="3"/>
              </p:cNvCxnSpPr>
              <p:nvPr/>
            </p:nvCxnSpPr>
            <p:spPr>
              <a:xfrm flipV="1">
                <a:off x="5702805" y="2562240"/>
                <a:ext cx="955843" cy="562648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18" idx="5"/>
                <a:endCxn id="20" idx="1"/>
              </p:cNvCxnSpPr>
              <p:nvPr/>
            </p:nvCxnSpPr>
            <p:spPr>
              <a:xfrm>
                <a:off x="5664417" y="3217566"/>
                <a:ext cx="863165" cy="863165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0" idx="4"/>
                <a:endCxn id="22" idx="7"/>
              </p:cNvCxnSpPr>
              <p:nvPr/>
            </p:nvCxnSpPr>
            <p:spPr>
              <a:xfrm flipH="1">
                <a:off x="6319743" y="4304474"/>
                <a:ext cx="300517" cy="824778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1" idx="3"/>
                <a:endCxn id="20" idx="7"/>
              </p:cNvCxnSpPr>
              <p:nvPr/>
            </p:nvCxnSpPr>
            <p:spPr>
              <a:xfrm flipH="1">
                <a:off x="6712938" y="3610761"/>
                <a:ext cx="1780621" cy="469970"/>
              </a:xfrm>
              <a:prstGeom prst="line">
                <a:avLst/>
              </a:prstGeom>
              <a:ln w="76200">
                <a:solidFill>
                  <a:srgbClr val="FF0000"/>
                </a:solidFill>
                <a:headEnd type="triangle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16" idx="1"/>
                <a:endCxn id="20" idx="5"/>
              </p:cNvCxnSpPr>
              <p:nvPr/>
            </p:nvCxnSpPr>
            <p:spPr>
              <a:xfrm flipH="1" flipV="1">
                <a:off x="6712938" y="4266087"/>
                <a:ext cx="1125295" cy="469970"/>
              </a:xfrm>
              <a:prstGeom prst="line">
                <a:avLst/>
              </a:prstGeom>
              <a:ln w="76200">
                <a:solidFill>
                  <a:srgbClr val="FF0000"/>
                </a:solidFill>
                <a:headEnd type="triangle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21" idx="4"/>
                <a:endCxn id="15" idx="0"/>
              </p:cNvCxnSpPr>
              <p:nvPr/>
            </p:nvCxnSpPr>
            <p:spPr>
              <a:xfrm flipH="1">
                <a:off x="8324107" y="3649148"/>
                <a:ext cx="262130" cy="1572781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14" idx="2"/>
                <a:endCxn id="22" idx="5"/>
              </p:cNvCxnSpPr>
              <p:nvPr/>
            </p:nvCxnSpPr>
            <p:spPr>
              <a:xfrm flipH="1" flipV="1">
                <a:off x="6319743" y="5314608"/>
                <a:ext cx="955843" cy="169452"/>
              </a:xfrm>
              <a:prstGeom prst="line">
                <a:avLst/>
              </a:prstGeom>
              <a:ln w="76200">
                <a:solidFill>
                  <a:srgbClr val="FF0000"/>
                </a:solidFill>
                <a:headEnd type="triangle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23" idx="4"/>
                <a:endCxn id="18" idx="7"/>
              </p:cNvCxnSpPr>
              <p:nvPr/>
            </p:nvCxnSpPr>
            <p:spPr>
              <a:xfrm flipH="1">
                <a:off x="5664417" y="1945302"/>
                <a:ext cx="562648" cy="1086908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cxnSpLocks/>
                <a:stCxn id="20" idx="2"/>
                <a:endCxn id="64" idx="6"/>
              </p:cNvCxnSpPr>
              <p:nvPr/>
            </p:nvCxnSpPr>
            <p:spPr>
              <a:xfrm flipH="1" flipV="1">
                <a:off x="4903958" y="3874840"/>
                <a:ext cx="1585236" cy="298569"/>
              </a:xfrm>
              <a:prstGeom prst="line">
                <a:avLst/>
              </a:prstGeom>
              <a:ln w="76200">
                <a:solidFill>
                  <a:srgbClr val="FF0000"/>
                </a:solidFill>
                <a:headEnd type="triangle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20" idx="0"/>
                <a:endCxn id="13" idx="4"/>
              </p:cNvCxnSpPr>
              <p:nvPr/>
            </p:nvCxnSpPr>
            <p:spPr>
              <a:xfrm flipV="1">
                <a:off x="6620260" y="2600628"/>
                <a:ext cx="131065" cy="1441716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5" idx="5"/>
                <a:endCxn id="7" idx="1"/>
              </p:cNvCxnSpPr>
              <p:nvPr/>
            </p:nvCxnSpPr>
            <p:spPr>
              <a:xfrm>
                <a:off x="4353766" y="2037980"/>
                <a:ext cx="338905" cy="338905"/>
              </a:xfrm>
              <a:prstGeom prst="line">
                <a:avLst/>
              </a:prstGeom>
              <a:ln w="76200">
                <a:solidFill>
                  <a:srgbClr val="FF0000"/>
                </a:solidFill>
                <a:headEnd type="triangle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7" idx="0"/>
                <a:endCxn id="6" idx="3"/>
              </p:cNvCxnSpPr>
              <p:nvPr/>
            </p:nvCxnSpPr>
            <p:spPr>
              <a:xfrm flipV="1">
                <a:off x="4785349" y="2037980"/>
                <a:ext cx="300517" cy="300517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13" idx="6"/>
                <a:endCxn id="11" idx="2"/>
              </p:cNvCxnSpPr>
              <p:nvPr/>
            </p:nvCxnSpPr>
            <p:spPr>
              <a:xfrm>
                <a:off x="6882391" y="2469563"/>
                <a:ext cx="917456" cy="26213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12" idx="4"/>
                <a:endCxn id="11" idx="0"/>
              </p:cNvCxnSpPr>
              <p:nvPr/>
            </p:nvCxnSpPr>
            <p:spPr>
              <a:xfrm>
                <a:off x="7668781" y="1814237"/>
                <a:ext cx="262130" cy="786391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16" idx="3"/>
                <a:endCxn id="14" idx="7"/>
              </p:cNvCxnSpPr>
              <p:nvPr/>
            </p:nvCxnSpPr>
            <p:spPr>
              <a:xfrm flipH="1">
                <a:off x="7499329" y="4921412"/>
                <a:ext cx="338905" cy="46997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16" idx="5"/>
                <a:endCxn id="15" idx="1"/>
              </p:cNvCxnSpPr>
              <p:nvPr/>
            </p:nvCxnSpPr>
            <p:spPr>
              <a:xfrm>
                <a:off x="8023589" y="4921412"/>
                <a:ext cx="207840" cy="338905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9" idx="6"/>
                <a:endCxn id="10" idx="2"/>
              </p:cNvCxnSpPr>
              <p:nvPr/>
            </p:nvCxnSpPr>
            <p:spPr>
              <a:xfrm flipV="1">
                <a:off x="4392154" y="4828734"/>
                <a:ext cx="393195" cy="131065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9" idx="3"/>
                <a:endCxn id="8" idx="7"/>
              </p:cNvCxnSpPr>
              <p:nvPr/>
            </p:nvCxnSpPr>
            <p:spPr>
              <a:xfrm flipH="1">
                <a:off x="3960571" y="5052477"/>
                <a:ext cx="207840" cy="338905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23" idx="2"/>
                <a:endCxn id="6" idx="6"/>
              </p:cNvCxnSpPr>
              <p:nvPr/>
            </p:nvCxnSpPr>
            <p:spPr>
              <a:xfrm flipH="1">
                <a:off x="5309609" y="1814237"/>
                <a:ext cx="786391" cy="131065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5" idx="3"/>
                <a:endCxn id="19" idx="0"/>
              </p:cNvCxnSpPr>
              <p:nvPr/>
            </p:nvCxnSpPr>
            <p:spPr>
              <a:xfrm flipH="1">
                <a:off x="3605763" y="2037980"/>
                <a:ext cx="562648" cy="1217973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22" idx="2"/>
                <a:endCxn id="10" idx="6"/>
              </p:cNvCxnSpPr>
              <p:nvPr/>
            </p:nvCxnSpPr>
            <p:spPr>
              <a:xfrm flipH="1" flipV="1">
                <a:off x="5047479" y="4828734"/>
                <a:ext cx="1048521" cy="393195"/>
              </a:xfrm>
              <a:prstGeom prst="line">
                <a:avLst/>
              </a:prstGeom>
              <a:ln w="76200">
                <a:solidFill>
                  <a:srgbClr val="FF0000"/>
                </a:solidFill>
                <a:headEnd type="triangle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14" idx="1"/>
                <a:endCxn id="20" idx="5"/>
              </p:cNvCxnSpPr>
              <p:nvPr/>
            </p:nvCxnSpPr>
            <p:spPr>
              <a:xfrm flipH="1" flipV="1">
                <a:off x="6712938" y="4266087"/>
                <a:ext cx="601035" cy="1125295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5" idx="6"/>
                <a:endCxn id="6" idx="2"/>
              </p:cNvCxnSpPr>
              <p:nvPr/>
            </p:nvCxnSpPr>
            <p:spPr>
              <a:xfrm>
                <a:off x="4392154" y="1945302"/>
                <a:ext cx="655326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Freeform 58"/>
            <p:cNvSpPr/>
            <p:nvPr/>
          </p:nvSpPr>
          <p:spPr>
            <a:xfrm>
              <a:off x="8561570" y="4073230"/>
              <a:ext cx="462359" cy="1662546"/>
            </a:xfrm>
            <a:custGeom>
              <a:avLst/>
              <a:gdLst>
                <a:gd name="connsiteX0" fmla="*/ 388468 w 462359"/>
                <a:gd name="connsiteY0" fmla="*/ 0 h 1662546"/>
                <a:gd name="connsiteX1" fmla="*/ 540 w 462359"/>
                <a:gd name="connsiteY1" fmla="*/ 489528 h 1662546"/>
                <a:gd name="connsiteX2" fmla="*/ 462359 w 462359"/>
                <a:gd name="connsiteY2" fmla="*/ 1662546 h 166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2359" h="1662546">
                  <a:moveTo>
                    <a:pt x="388468" y="0"/>
                  </a:moveTo>
                  <a:cubicBezTo>
                    <a:pt x="188346" y="106218"/>
                    <a:pt x="-11775" y="212437"/>
                    <a:pt x="540" y="489528"/>
                  </a:cubicBezTo>
                  <a:cubicBezTo>
                    <a:pt x="12855" y="766619"/>
                    <a:pt x="237607" y="1214582"/>
                    <a:pt x="462359" y="1662546"/>
                  </a:cubicBezTo>
                </a:path>
              </a:pathLst>
            </a:custGeom>
            <a:noFill/>
            <a:ln w="28575">
              <a:prstDash val="sys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9162474" y="4598715"/>
              <a:ext cx="2567709" cy="379679"/>
            </a:xfrm>
            <a:custGeom>
              <a:avLst/>
              <a:gdLst>
                <a:gd name="connsiteX0" fmla="*/ 0 w 2567709"/>
                <a:gd name="connsiteY0" fmla="*/ 379679 h 379679"/>
                <a:gd name="connsiteX1" fmla="*/ 1431636 w 2567709"/>
                <a:gd name="connsiteY1" fmla="*/ 10225 h 379679"/>
                <a:gd name="connsiteX2" fmla="*/ 2567709 w 2567709"/>
                <a:gd name="connsiteY2" fmla="*/ 139534 h 379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7709" h="379679">
                  <a:moveTo>
                    <a:pt x="0" y="379679"/>
                  </a:moveTo>
                  <a:cubicBezTo>
                    <a:pt x="501842" y="214964"/>
                    <a:pt x="1003685" y="50249"/>
                    <a:pt x="1431636" y="10225"/>
                  </a:cubicBezTo>
                  <a:cubicBezTo>
                    <a:pt x="1859588" y="-29799"/>
                    <a:pt x="2213648" y="54867"/>
                    <a:pt x="2567709" y="139534"/>
                  </a:cubicBezTo>
                </a:path>
              </a:pathLst>
            </a:custGeom>
            <a:noFill/>
            <a:ln w="28575">
              <a:prstDash val="sys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9171710" y="5938976"/>
              <a:ext cx="1690255" cy="524228"/>
            </a:xfrm>
            <a:custGeom>
              <a:avLst/>
              <a:gdLst>
                <a:gd name="connsiteX0" fmla="*/ 0 w 1690255"/>
                <a:gd name="connsiteY0" fmla="*/ 0 h 524228"/>
                <a:gd name="connsiteX1" fmla="*/ 655782 w 1690255"/>
                <a:gd name="connsiteY1" fmla="*/ 498764 h 524228"/>
                <a:gd name="connsiteX2" fmla="*/ 1690255 w 1690255"/>
                <a:gd name="connsiteY2" fmla="*/ 406400 h 52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0255" h="524228">
                  <a:moveTo>
                    <a:pt x="0" y="0"/>
                  </a:moveTo>
                  <a:cubicBezTo>
                    <a:pt x="187036" y="215515"/>
                    <a:pt x="374073" y="431031"/>
                    <a:pt x="655782" y="498764"/>
                  </a:cubicBezTo>
                  <a:cubicBezTo>
                    <a:pt x="937491" y="566497"/>
                    <a:pt x="1313873" y="486448"/>
                    <a:pt x="1690255" y="406400"/>
                  </a:cubicBezTo>
                </a:path>
              </a:pathLst>
            </a:custGeom>
            <a:noFill/>
            <a:ln w="28575">
              <a:prstDash val="sys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54CDD533-928A-45FF-A94D-AC5C6ECB9376}"/>
              </a:ext>
            </a:extLst>
          </p:cNvPr>
          <p:cNvSpPr txBox="1"/>
          <p:nvPr/>
        </p:nvSpPr>
        <p:spPr>
          <a:xfrm>
            <a:off x="75645" y="3029735"/>
            <a:ext cx="8133016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/>
              <a:t>Complexity grows with graph’s diameter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5A3EF54-2C11-486F-82DB-405F864C47E8}"/>
                  </a:ext>
                </a:extLst>
              </p:cNvPr>
              <p:cNvSpPr txBox="1"/>
              <p:nvPr/>
            </p:nvSpPr>
            <p:spPr>
              <a:xfrm>
                <a:off x="9021263" y="3161254"/>
                <a:ext cx="4751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5A3EF54-2C11-486F-82DB-405F864C4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263" y="3161254"/>
                <a:ext cx="47519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id="{BDA4D172-F4EA-4B41-948F-26FF3F38185B}"/>
              </a:ext>
            </a:extLst>
          </p:cNvPr>
          <p:cNvSpPr/>
          <p:nvPr/>
        </p:nvSpPr>
        <p:spPr>
          <a:xfrm>
            <a:off x="8888003" y="4399086"/>
            <a:ext cx="176731" cy="178980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tx1"/>
            </a:solidFill>
            <a:headEnd type="triangle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Callout 2"/>
          <p:cNvSpPr/>
          <p:nvPr/>
        </p:nvSpPr>
        <p:spPr>
          <a:xfrm>
            <a:off x="9047250" y="937642"/>
            <a:ext cx="2588487" cy="829197"/>
          </a:xfrm>
          <a:prstGeom prst="wedgeEllipseCallout">
            <a:avLst>
              <a:gd name="adj1" fmla="val -68861"/>
              <a:gd name="adj2" fmla="val 1403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003539" y="1127456"/>
                <a:ext cx="2674065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3539" y="1127456"/>
                <a:ext cx="2674065" cy="369332"/>
              </a:xfrm>
              <a:prstGeom prst="rect">
                <a:avLst/>
              </a:prstGeom>
              <a:blipFill>
                <a:blip r:embed="rId6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0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3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29144" y="5335069"/>
            <a:ext cx="2052020" cy="13663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0" y="-221494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C00000"/>
                </a:solidFill>
              </a:rPr>
              <a:t>The Diameter Argument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263757" y="1054868"/>
                <a:ext cx="9410206" cy="67866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𝓟</m:t>
                        </m:r>
                      </m:sub>
                      <m:sup/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𝓟</m:t>
                        </m:r>
                      </m:e>
                      <m:sup>
                        <m:r>
                          <a:rPr lang="en-US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𝓟</m:t>
                    </m:r>
                    <m: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57" y="1054868"/>
                <a:ext cx="9410206" cy="678663"/>
              </a:xfrm>
              <a:prstGeom prst="rect">
                <a:avLst/>
              </a:prstGeom>
              <a:blipFill>
                <a:blip r:embed="rId2"/>
                <a:stretch>
                  <a:fillRect t="-1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265132" y="1901817"/>
                <a:ext cx="6277287" cy="58824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Claim 2: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</m:d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32" y="1901817"/>
                <a:ext cx="6277287" cy="588248"/>
              </a:xfrm>
              <a:prstGeom prst="rect">
                <a:avLst/>
              </a:prstGeom>
              <a:blipFill>
                <a:blip r:embed="rId3"/>
                <a:stretch>
                  <a:fillRect l="-1942" t="-17708" b="-114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1341189" y="4044074"/>
            <a:ext cx="9168240" cy="115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096424" y="3935549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60993" y="3935549"/>
            <a:ext cx="240146" cy="24014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33892" y="3939460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74415" y="3935549"/>
            <a:ext cx="240146" cy="24014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83439" y="3935549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92463" y="3935549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684169" y="3928618"/>
            <a:ext cx="240146" cy="24014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275870" y="3924001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838719" y="3924001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22346" y="3930932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14047" y="3924001"/>
            <a:ext cx="240146" cy="24014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635768" y="3930932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215941" y="3921766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853816" y="3930932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465757" y="3921766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029144" y="3930932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04170" y="4140051"/>
                <a:ext cx="523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70" y="4140051"/>
                <a:ext cx="52373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886774" y="4155767"/>
                <a:ext cx="5125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6774" y="4155767"/>
                <a:ext cx="51251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613503" y="4385890"/>
                <a:ext cx="46487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shortest path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503" y="4385890"/>
                <a:ext cx="4648708" cy="523220"/>
              </a:xfrm>
              <a:prstGeom prst="rect">
                <a:avLst/>
              </a:prstGeom>
              <a:blipFill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0223104" y="5491643"/>
            <a:ext cx="240146" cy="24014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0544516" y="5427050"/>
                <a:ext cx="9220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4516" y="5427050"/>
                <a:ext cx="922047" cy="461665"/>
              </a:xfrm>
              <a:prstGeom prst="rect">
                <a:avLst/>
              </a:prstGeom>
              <a:blipFill>
                <a:blip r:embed="rId7"/>
                <a:stretch>
                  <a:fillRect r="-132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0544516" y="6175780"/>
                <a:ext cx="14291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4516" y="6175780"/>
                <a:ext cx="1429174" cy="461665"/>
              </a:xfrm>
              <a:prstGeom prst="rect">
                <a:avLst/>
              </a:prstGeom>
              <a:blipFill>
                <a:blip r:embed="rId8"/>
                <a:stretch>
                  <a:fillRect r="-85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/>
          <p:cNvSpPr/>
          <p:nvPr/>
        </p:nvSpPr>
        <p:spPr>
          <a:xfrm>
            <a:off x="10223104" y="6286540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829447" y="3520214"/>
            <a:ext cx="1126237" cy="423718"/>
          </a:xfrm>
          <a:custGeom>
            <a:avLst/>
            <a:gdLst>
              <a:gd name="connsiteX0" fmla="*/ 0 w 1228437"/>
              <a:gd name="connsiteY0" fmla="*/ 591133 h 591133"/>
              <a:gd name="connsiteX1" fmla="*/ 803564 w 1228437"/>
              <a:gd name="connsiteY1" fmla="*/ 6 h 591133"/>
              <a:gd name="connsiteX2" fmla="*/ 1228437 w 1228437"/>
              <a:gd name="connsiteY2" fmla="*/ 581897 h 59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8437" h="591133">
                <a:moveTo>
                  <a:pt x="0" y="591133"/>
                </a:moveTo>
                <a:cubicBezTo>
                  <a:pt x="299412" y="296339"/>
                  <a:pt x="598825" y="1545"/>
                  <a:pt x="803564" y="6"/>
                </a:cubicBezTo>
                <a:cubicBezTo>
                  <a:pt x="1008303" y="-1533"/>
                  <a:pt x="1118370" y="290182"/>
                  <a:pt x="1228437" y="581897"/>
                </a:cubicBezTo>
              </a:path>
            </a:pathLst>
          </a:custGeom>
          <a:noFill/>
          <a:ln w="38100"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3065055" y="3514566"/>
            <a:ext cx="1763994" cy="423718"/>
          </a:xfrm>
          <a:custGeom>
            <a:avLst/>
            <a:gdLst>
              <a:gd name="connsiteX0" fmla="*/ 0 w 1228437"/>
              <a:gd name="connsiteY0" fmla="*/ 591133 h 591133"/>
              <a:gd name="connsiteX1" fmla="*/ 803564 w 1228437"/>
              <a:gd name="connsiteY1" fmla="*/ 6 h 591133"/>
              <a:gd name="connsiteX2" fmla="*/ 1228437 w 1228437"/>
              <a:gd name="connsiteY2" fmla="*/ 581897 h 59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8437" h="591133">
                <a:moveTo>
                  <a:pt x="0" y="591133"/>
                </a:moveTo>
                <a:cubicBezTo>
                  <a:pt x="299412" y="296339"/>
                  <a:pt x="598825" y="1545"/>
                  <a:pt x="803564" y="6"/>
                </a:cubicBezTo>
                <a:cubicBezTo>
                  <a:pt x="1008303" y="-1533"/>
                  <a:pt x="1118370" y="290182"/>
                  <a:pt x="1228437" y="581897"/>
                </a:cubicBezTo>
              </a:path>
            </a:pathLst>
          </a:custGeom>
          <a:noFill/>
          <a:ln w="38100"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4829049" y="3508367"/>
            <a:ext cx="2281427" cy="411726"/>
          </a:xfrm>
          <a:custGeom>
            <a:avLst/>
            <a:gdLst>
              <a:gd name="connsiteX0" fmla="*/ 0 w 1228437"/>
              <a:gd name="connsiteY0" fmla="*/ 591133 h 591133"/>
              <a:gd name="connsiteX1" fmla="*/ 803564 w 1228437"/>
              <a:gd name="connsiteY1" fmla="*/ 6 h 591133"/>
              <a:gd name="connsiteX2" fmla="*/ 1228437 w 1228437"/>
              <a:gd name="connsiteY2" fmla="*/ 581897 h 59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8437" h="591133">
                <a:moveTo>
                  <a:pt x="0" y="591133"/>
                </a:moveTo>
                <a:cubicBezTo>
                  <a:pt x="299412" y="296339"/>
                  <a:pt x="598825" y="1545"/>
                  <a:pt x="803564" y="6"/>
                </a:cubicBezTo>
                <a:cubicBezTo>
                  <a:pt x="1008303" y="-1533"/>
                  <a:pt x="1118370" y="290182"/>
                  <a:pt x="1228437" y="581897"/>
                </a:cubicBezTo>
              </a:path>
            </a:pathLst>
          </a:custGeom>
          <a:noFill/>
          <a:ln w="38100"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58523" y="3374873"/>
                <a:ext cx="7781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523" y="3374873"/>
                <a:ext cx="778145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14184" y="3335944"/>
                <a:ext cx="6490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184" y="3335944"/>
                <a:ext cx="649024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1494" y="5459050"/>
                <a:ext cx="10141610" cy="1421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dirty="0"/>
                  <a:t> is a </a:t>
                </a:r>
                <a:r>
                  <a:rPr lang="en-US" sz="2800" dirty="0">
                    <a:solidFill>
                      <a:srgbClr val="FF0000"/>
                    </a:solidFill>
                  </a:rPr>
                  <a:t>2</a:t>
                </a:r>
                <a:r>
                  <a:rPr lang="en-US" sz="2800" dirty="0"/>
                  <a:t>-shortcut  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1" dirty="0">
                  <a:solidFill>
                    <a:srgbClr val="7030A0"/>
                  </a:solidFill>
                </a:endParaRPr>
              </a:p>
              <a:p>
                <a:r>
                  <a:rPr lang="en-US" sz="2800" b="1" dirty="0">
                    <a:solidFill>
                      <a:srgbClr val="FF0000"/>
                    </a:solidFill>
                  </a:rPr>
                  <a:t>Contradiction!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4" y="5459050"/>
                <a:ext cx="10141610" cy="1421992"/>
              </a:xfrm>
              <a:prstGeom prst="rect">
                <a:avLst/>
              </a:prstGeom>
              <a:blipFill>
                <a:blip r:embed="rId11"/>
                <a:stretch>
                  <a:fillRect l="-1202" t="-429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Callout 4"/>
          <p:cNvSpPr/>
          <p:nvPr/>
        </p:nvSpPr>
        <p:spPr>
          <a:xfrm>
            <a:off x="9673963" y="2082097"/>
            <a:ext cx="2217860" cy="1450109"/>
          </a:xfrm>
          <a:prstGeom prst="wedgeEllipseCallout">
            <a:avLst>
              <a:gd name="adj1" fmla="val -65179"/>
              <a:gd name="adj2" fmla="val 52992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969474" y="2365528"/>
                <a:ext cx="173669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Exploits that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a DAG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9474" y="2365528"/>
                <a:ext cx="1736694" cy="830997"/>
              </a:xfrm>
              <a:prstGeom prst="rect">
                <a:avLst/>
              </a:prstGeom>
              <a:blipFill>
                <a:blip r:embed="rId12"/>
                <a:stretch>
                  <a:fillRect l="-5263" t="-5882" r="-491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>
            <a:off x="5068376" y="5577722"/>
            <a:ext cx="581245" cy="382022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97FB427-8B8C-4D09-BA68-9451ACD4E23F}"/>
                  </a:ext>
                </a:extLst>
              </p:cNvPr>
              <p:cNvSpPr txBox="1"/>
              <p:nvPr/>
            </p:nvSpPr>
            <p:spPr>
              <a:xfrm flipH="1">
                <a:off x="160819" y="3420712"/>
                <a:ext cx="9432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97FB427-8B8C-4D09-BA68-9451ACD4E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0819" y="3420712"/>
                <a:ext cx="94327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893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0" y="-221494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C00000"/>
                </a:solidFill>
              </a:rPr>
              <a:t>The Diameter Argument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241895" y="943102"/>
                <a:ext cx="9410206" cy="67866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𝓟</m:t>
                        </m:r>
                      </m:sub>
                      <m:sup/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/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𝓟</m:t>
                        </m:r>
                      </m:e>
                      <m:sup>
                        <m:r>
                          <a:rPr lang="en-US" sz="2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𝓟</m:t>
                    </m:r>
                    <m:r>
                      <a:rPr lang="en-US" sz="24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sz="2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4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95" y="943102"/>
                <a:ext cx="9410206" cy="678663"/>
              </a:xfrm>
              <a:prstGeom prst="rect">
                <a:avLst/>
              </a:prstGeom>
              <a:blipFill>
                <a:blip r:embed="rId2"/>
                <a:stretch>
                  <a:fillRect l="-194" t="-67568" b="-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35824" y="2832310"/>
                <a:ext cx="6277287" cy="67866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Claim 2: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</m:d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24" y="2832310"/>
                <a:ext cx="6277287" cy="678663"/>
              </a:xfrm>
              <a:prstGeom prst="rect">
                <a:avLst/>
              </a:prstGeom>
              <a:blipFill>
                <a:blip r:embed="rId3"/>
                <a:stretch>
                  <a:fillRect l="-1942" t="-153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/>
              <p:cNvSpPr txBox="1">
                <a:spLocks/>
              </p:cNvSpPr>
              <p:nvPr/>
            </p:nvSpPr>
            <p:spPr>
              <a:xfrm>
                <a:off x="86568" y="1705700"/>
                <a:ext cx="8000065" cy="67866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Claim 1: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dirty="0"/>
                  <a:t>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dirty="0"/>
                  <a:t> vertices from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nary>
                      <m:naryPr>
                        <m:chr m:val="⋃"/>
                        <m:supHide m:val="on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𝓟</m:t>
                        </m:r>
                      </m:sub>
                      <m:sup/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68" y="1705700"/>
                <a:ext cx="8000065" cy="678663"/>
              </a:xfrm>
              <a:prstGeom prst="rect">
                <a:avLst/>
              </a:prstGeom>
              <a:blipFill>
                <a:blip r:embed="rId4"/>
                <a:stretch>
                  <a:fillRect l="-1371" t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/>
              <p:cNvSpPr txBox="1">
                <a:spLocks/>
              </p:cNvSpPr>
              <p:nvPr/>
            </p:nvSpPr>
            <p:spPr>
              <a:xfrm>
                <a:off x="135824" y="4301402"/>
                <a:ext cx="9734608" cy="67866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Claim 3: </a:t>
                </a:r>
                <a:r>
                  <a:rPr lang="en-US" dirty="0" err="1"/>
                  <a:t>W.h.p</a:t>
                </a:r>
                <a:r>
                  <a:rPr lang="en-US" dirty="0"/>
                  <a:t>., the suffix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intersects some sampled path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𝓟</m:t>
                        </m:r>
                      </m:e>
                      <m:sup>
                        <m:r>
                          <a:rPr lang="en-US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24" y="4301402"/>
                <a:ext cx="9734608" cy="678663"/>
              </a:xfrm>
              <a:prstGeom prst="rect">
                <a:avLst/>
              </a:prstGeom>
              <a:blipFill>
                <a:blip r:embed="rId5"/>
                <a:stretch>
                  <a:fillRect l="-1252" t="-153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7894994" y="5637342"/>
            <a:ext cx="2309643" cy="563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06057" y="5644273"/>
            <a:ext cx="2707807" cy="563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1276536" y="5919051"/>
            <a:ext cx="9168240" cy="115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1031771" y="5810526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596340" y="5810526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169239" y="5814437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809762" y="5810526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18786" y="5810526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027810" y="5810526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619516" y="5803595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211217" y="5798978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774066" y="5798978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357693" y="5805909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949394" y="5798978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571115" y="5805909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8151288" y="5796743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8789163" y="5805909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9401104" y="5796743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9964491" y="5805909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877399" y="6119449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99" y="6119449"/>
                <a:ext cx="48231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9843408" y="6227811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408" y="6227811"/>
                <a:ext cx="48231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/>
          <p:nvPr/>
        </p:nvSpPr>
        <p:spPr>
          <a:xfrm>
            <a:off x="8793786" y="5810521"/>
            <a:ext cx="240146" cy="24014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8697198" y="6200760"/>
                <a:ext cx="6642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198" y="6200760"/>
                <a:ext cx="66422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8621824" y="5058011"/>
                <a:ext cx="1316899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824" y="5058011"/>
                <a:ext cx="1316899" cy="5393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>
            <a:off x="8206706" y="1829140"/>
            <a:ext cx="481989" cy="431782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8808768" y="1603676"/>
                <a:ext cx="2838592" cy="1214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vertices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lie on paths of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768" y="1603676"/>
                <a:ext cx="2838592" cy="1214115"/>
              </a:xfrm>
              <a:prstGeom prst="rect">
                <a:avLst/>
              </a:prstGeom>
              <a:blipFill>
                <a:blip r:embed="rId10"/>
                <a:stretch>
                  <a:fillRect l="-1502" t="-30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ight Arrow 76"/>
          <p:cNvSpPr/>
          <p:nvPr/>
        </p:nvSpPr>
        <p:spPr>
          <a:xfrm>
            <a:off x="6538963" y="2966492"/>
            <a:ext cx="481989" cy="431782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7124885" y="2908669"/>
                <a:ext cx="4493734" cy="844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intersects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dirty="0"/>
                  <a:t> paths in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𝓟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885" y="2908669"/>
                <a:ext cx="4493734" cy="844783"/>
              </a:xfrm>
              <a:prstGeom prst="rect">
                <a:avLst/>
              </a:prstGeom>
              <a:blipFill>
                <a:blip r:embed="rId11"/>
                <a:stretch>
                  <a:fillRect l="-950" t="-43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ight Arrow 78"/>
          <p:cNvSpPr/>
          <p:nvPr/>
        </p:nvSpPr>
        <p:spPr>
          <a:xfrm rot="5400000">
            <a:off x="2756721" y="3672345"/>
            <a:ext cx="481989" cy="431782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3231697" y="3615587"/>
            <a:ext cx="449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By Chernoff</a:t>
            </a:r>
          </a:p>
        </p:txBody>
      </p:sp>
    </p:spTree>
    <p:extLst>
      <p:ext uri="{BB962C8B-B14F-4D97-AF65-F5344CB8AC3E}">
        <p14:creationId xmlns:p14="http://schemas.microsoft.com/office/powerpoint/2010/main" val="18350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6" grpId="0"/>
      <p:bldP spid="77" grpId="0" animBg="1"/>
      <p:bldP spid="78" grpId="0"/>
      <p:bldP spid="79" grpId="0" animBg="1"/>
      <p:bldP spid="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21103" y="3429850"/>
            <a:ext cx="2309643" cy="563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32166" y="3436781"/>
            <a:ext cx="2707807" cy="563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73263" y="4106486"/>
                <a:ext cx="1316899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263" y="4106486"/>
                <a:ext cx="1316899" cy="5393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1202645" y="3711559"/>
            <a:ext cx="9168240" cy="115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957880" y="3603034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22449" y="3603034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095348" y="3606945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35871" y="3603034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44895" y="3603034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53919" y="3603034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45625" y="3596103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37326" y="3591486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00175" y="3591486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283802" y="3598417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75503" y="3591486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497224" y="3598417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077397" y="3589251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715272" y="3598417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327213" y="3589251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890600" y="3598417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36797" y="2964361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97" y="2964361"/>
                <a:ext cx="48231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777092" y="2945304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7092" y="2945304"/>
                <a:ext cx="48231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2740494" y="3607646"/>
            <a:ext cx="240146" cy="24014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719895" y="3603029"/>
            <a:ext cx="240146" cy="24014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947320" y="4060227"/>
                <a:ext cx="1316899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7320" y="4060227"/>
                <a:ext cx="1316899" cy="5393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767373" y="2815012"/>
                <a:ext cx="6559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373" y="2815012"/>
                <a:ext cx="65594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985432" y="2795873"/>
                <a:ext cx="6642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432" y="2795873"/>
                <a:ext cx="66422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>
            <a:off x="8843314" y="2128387"/>
            <a:ext cx="12301" cy="14523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855615" y="3889355"/>
            <a:ext cx="0" cy="126877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817257" y="2675146"/>
                <a:ext cx="12627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𝓟</m:t>
                          </m:r>
                        </m:e>
                        <m:sup>
                          <m:r>
                            <a:rPr lang="en-US" sz="2400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257" y="2675146"/>
                <a:ext cx="1262782" cy="461665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eform 33"/>
          <p:cNvSpPr/>
          <p:nvPr/>
        </p:nvSpPr>
        <p:spPr>
          <a:xfrm>
            <a:off x="2925777" y="2429167"/>
            <a:ext cx="5894953" cy="1176105"/>
          </a:xfrm>
          <a:custGeom>
            <a:avLst/>
            <a:gdLst>
              <a:gd name="connsiteX0" fmla="*/ 0 w 5975927"/>
              <a:gd name="connsiteY0" fmla="*/ 1145310 h 1145310"/>
              <a:gd name="connsiteX1" fmla="*/ 1856509 w 5975927"/>
              <a:gd name="connsiteY1" fmla="*/ 230910 h 1145310"/>
              <a:gd name="connsiteX2" fmla="*/ 5975927 w 5975927"/>
              <a:gd name="connsiteY2" fmla="*/ 0 h 114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75927" h="1145310">
                <a:moveTo>
                  <a:pt x="0" y="1145310"/>
                </a:moveTo>
                <a:cubicBezTo>
                  <a:pt x="430260" y="783552"/>
                  <a:pt x="860521" y="421795"/>
                  <a:pt x="1856509" y="230910"/>
                </a:cubicBezTo>
                <a:cubicBezTo>
                  <a:pt x="2852497" y="40025"/>
                  <a:pt x="4414212" y="20012"/>
                  <a:pt x="5975927" y="0"/>
                </a:cubicBezTo>
              </a:path>
            </a:pathLst>
          </a:custGeom>
          <a:noFill/>
          <a:ln w="47625" cap="sq">
            <a:prstDash val="dash"/>
            <a:miter lim="800000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289085" y="1932421"/>
                <a:ext cx="19981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085" y="1932421"/>
                <a:ext cx="199811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623034" y="3754750"/>
                <a:ext cx="4456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034" y="3754750"/>
                <a:ext cx="44569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itle 1"/>
          <p:cNvSpPr txBox="1">
            <a:spLocks noGrp="1"/>
          </p:cNvSpPr>
          <p:nvPr>
            <p:ph type="title"/>
          </p:nvPr>
        </p:nvSpPr>
        <p:spPr>
          <a:xfrm>
            <a:off x="-395825" y="-91861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C00000"/>
                </a:solidFill>
              </a:rPr>
              <a:t>The Diameter Argument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908188" y="1387800"/>
            <a:ext cx="1817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By </a:t>
            </a:r>
            <a:r>
              <a:rPr lang="en-US" sz="2800" b="1" dirty="0"/>
              <a:t>Claim 3</a:t>
            </a:r>
            <a:r>
              <a:rPr lang="en-US" sz="2800" dirty="0"/>
              <a:t>:</a:t>
            </a:r>
          </a:p>
        </p:txBody>
      </p:sp>
      <p:sp>
        <p:nvSpPr>
          <p:cNvPr id="41" name="Right Arrow 40"/>
          <p:cNvSpPr/>
          <p:nvPr/>
        </p:nvSpPr>
        <p:spPr>
          <a:xfrm>
            <a:off x="373307" y="5523345"/>
            <a:ext cx="58457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29392" y="5426123"/>
                <a:ext cx="5232981" cy="539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92" y="5426123"/>
                <a:ext cx="5232981" cy="5393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5CBF528-51E4-407F-BA43-43022EF90C04}"/>
                  </a:ext>
                </a:extLst>
              </p:cNvPr>
              <p:cNvSpPr txBox="1"/>
              <p:nvPr/>
            </p:nvSpPr>
            <p:spPr>
              <a:xfrm>
                <a:off x="8832960" y="3647653"/>
                <a:ext cx="5414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5CBF528-51E4-407F-BA43-43022EF90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960" y="3647653"/>
                <a:ext cx="54143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DEAF020-6BA7-4262-AAF1-9F95BA1DEF2E}"/>
                  </a:ext>
                </a:extLst>
              </p:cNvPr>
              <p:cNvSpPr txBox="1"/>
              <p:nvPr/>
            </p:nvSpPr>
            <p:spPr>
              <a:xfrm>
                <a:off x="8798146" y="2126768"/>
                <a:ext cx="4680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DEAF020-6BA7-4262-AAF1-9F95BA1DE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8146" y="2126768"/>
                <a:ext cx="468077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121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7E355-F1BE-5AF9-435E-01A6C9C1F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95" y="9135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Lets do some math:</a:t>
            </a:r>
            <a:endParaRPr lang="en-IL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DD0F16-5886-ABF0-8438-796104B698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0195" y="1623034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Desired diam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dipaths in transitive closure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/>
                  <a:t> sampled paths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sampled nodes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Shortcut size: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DD0F16-5886-ABF0-8438-796104B698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0195" y="1623034"/>
                <a:ext cx="10515600" cy="4351338"/>
              </a:xfrm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00979B6-1960-4E8A-3230-8A16E828F2E9}"/>
              </a:ext>
            </a:extLst>
          </p:cNvPr>
          <p:cNvGrpSpPr/>
          <p:nvPr/>
        </p:nvGrpSpPr>
        <p:grpSpPr>
          <a:xfrm>
            <a:off x="4568772" y="4010686"/>
            <a:ext cx="7453033" cy="2576280"/>
            <a:chOff x="836797" y="1800850"/>
            <a:chExt cx="9534088" cy="335727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9F9AD4-D24C-BD81-0AC7-60889C834484}"/>
                </a:ext>
              </a:extLst>
            </p:cNvPr>
            <p:cNvSpPr/>
            <p:nvPr/>
          </p:nvSpPr>
          <p:spPr>
            <a:xfrm>
              <a:off x="7821103" y="3429850"/>
              <a:ext cx="2309643" cy="5634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A454F2-8579-91A7-5C88-9D70D14ED93F}"/>
                </a:ext>
              </a:extLst>
            </p:cNvPr>
            <p:cNvSpPr/>
            <p:nvPr/>
          </p:nvSpPr>
          <p:spPr>
            <a:xfrm>
              <a:off x="932166" y="3436781"/>
              <a:ext cx="2707807" cy="5634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7CF5D33-2BC3-4565-6904-7D1F725BA943}"/>
                    </a:ext>
                  </a:extLst>
                </p:cNvPr>
                <p:cNvSpPr txBox="1"/>
                <p:nvPr/>
              </p:nvSpPr>
              <p:spPr>
                <a:xfrm>
                  <a:off x="1524438" y="4166452"/>
                  <a:ext cx="106009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7CF5D33-2BC3-4565-6904-7D1F725BA9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438" y="4166452"/>
                  <a:ext cx="1060098" cy="523220"/>
                </a:xfrm>
                <a:prstGeom prst="rect">
                  <a:avLst/>
                </a:prstGeom>
                <a:blipFill>
                  <a:blip r:embed="rId3"/>
                  <a:stretch>
                    <a:fillRect r="-2941" b="-13636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AB93CF9-0A9E-76DD-FFC7-F85E9946A170}"/>
                </a:ext>
              </a:extLst>
            </p:cNvPr>
            <p:cNvCxnSpPr/>
            <p:nvPr/>
          </p:nvCxnSpPr>
          <p:spPr>
            <a:xfrm flipV="1">
              <a:off x="1202645" y="3711559"/>
              <a:ext cx="9168240" cy="1155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D519608-34B4-05EC-9D4B-3C5AF436DF78}"/>
                </a:ext>
              </a:extLst>
            </p:cNvPr>
            <p:cNvSpPr/>
            <p:nvPr/>
          </p:nvSpPr>
          <p:spPr>
            <a:xfrm>
              <a:off x="957880" y="3603034"/>
              <a:ext cx="240146" cy="24014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3164072-D6DD-2DA1-695B-2D5F5A14F6A4}"/>
                </a:ext>
              </a:extLst>
            </p:cNvPr>
            <p:cNvSpPr/>
            <p:nvPr/>
          </p:nvSpPr>
          <p:spPr>
            <a:xfrm>
              <a:off x="1522449" y="3603034"/>
              <a:ext cx="240146" cy="24014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3E410B3-B8A4-4222-F0BE-C177383216F2}"/>
                </a:ext>
              </a:extLst>
            </p:cNvPr>
            <p:cNvSpPr/>
            <p:nvPr/>
          </p:nvSpPr>
          <p:spPr>
            <a:xfrm>
              <a:off x="2095348" y="3606945"/>
              <a:ext cx="240146" cy="24014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73F383D-8221-6542-9C6A-15D78BC60E18}"/>
                </a:ext>
              </a:extLst>
            </p:cNvPr>
            <p:cNvSpPr/>
            <p:nvPr/>
          </p:nvSpPr>
          <p:spPr>
            <a:xfrm>
              <a:off x="2735871" y="3603034"/>
              <a:ext cx="240146" cy="24014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574FB9A-E729-9471-8CCD-AA5C0314D4AA}"/>
                </a:ext>
              </a:extLst>
            </p:cNvPr>
            <p:cNvSpPr/>
            <p:nvPr/>
          </p:nvSpPr>
          <p:spPr>
            <a:xfrm>
              <a:off x="3344895" y="3603034"/>
              <a:ext cx="240146" cy="24014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EE34F6D-C2DE-7658-9829-9B15281CA654}"/>
                </a:ext>
              </a:extLst>
            </p:cNvPr>
            <p:cNvSpPr/>
            <p:nvPr/>
          </p:nvSpPr>
          <p:spPr>
            <a:xfrm>
              <a:off x="3953919" y="3603034"/>
              <a:ext cx="240146" cy="24014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8BD7C41-9919-73A7-1B33-A51A6D506FD6}"/>
                </a:ext>
              </a:extLst>
            </p:cNvPr>
            <p:cNvSpPr/>
            <p:nvPr/>
          </p:nvSpPr>
          <p:spPr>
            <a:xfrm>
              <a:off x="4545625" y="3596103"/>
              <a:ext cx="240146" cy="24014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7F77A72-EB49-D594-42C2-938DF4806A30}"/>
                </a:ext>
              </a:extLst>
            </p:cNvPr>
            <p:cNvSpPr/>
            <p:nvPr/>
          </p:nvSpPr>
          <p:spPr>
            <a:xfrm>
              <a:off x="5137326" y="3591486"/>
              <a:ext cx="240146" cy="24014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0BF51D1-BFF3-9AB8-9164-D29A3813A188}"/>
                </a:ext>
              </a:extLst>
            </p:cNvPr>
            <p:cNvSpPr/>
            <p:nvPr/>
          </p:nvSpPr>
          <p:spPr>
            <a:xfrm>
              <a:off x="5700175" y="3591486"/>
              <a:ext cx="240146" cy="24014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F3B9F14-08F2-BB5D-B5EB-9FABD9754A18}"/>
                </a:ext>
              </a:extLst>
            </p:cNvPr>
            <p:cNvSpPr/>
            <p:nvPr/>
          </p:nvSpPr>
          <p:spPr>
            <a:xfrm>
              <a:off x="6283802" y="3598417"/>
              <a:ext cx="240146" cy="24014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54B80F9-9F79-6538-A8DF-36B2CEE1BA1D}"/>
                </a:ext>
              </a:extLst>
            </p:cNvPr>
            <p:cNvSpPr/>
            <p:nvPr/>
          </p:nvSpPr>
          <p:spPr>
            <a:xfrm>
              <a:off x="6875503" y="3591486"/>
              <a:ext cx="240146" cy="24014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A6F9B03-C000-0A35-659B-DC6EFBF5F7DF}"/>
                </a:ext>
              </a:extLst>
            </p:cNvPr>
            <p:cNvSpPr/>
            <p:nvPr/>
          </p:nvSpPr>
          <p:spPr>
            <a:xfrm>
              <a:off x="7497224" y="3598417"/>
              <a:ext cx="240146" cy="24014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E871E95-C682-6D37-F832-018DAE0104DC}"/>
                </a:ext>
              </a:extLst>
            </p:cNvPr>
            <p:cNvSpPr/>
            <p:nvPr/>
          </p:nvSpPr>
          <p:spPr>
            <a:xfrm>
              <a:off x="8077397" y="3589251"/>
              <a:ext cx="240146" cy="24014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25DBC8B-4F7C-30B7-ED63-FF76429A30E2}"/>
                </a:ext>
              </a:extLst>
            </p:cNvPr>
            <p:cNvSpPr/>
            <p:nvPr/>
          </p:nvSpPr>
          <p:spPr>
            <a:xfrm>
              <a:off x="8715272" y="3598417"/>
              <a:ext cx="240146" cy="24014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1CCF2EB-66C4-4C22-17B1-1CA3D723E6B6}"/>
                </a:ext>
              </a:extLst>
            </p:cNvPr>
            <p:cNvSpPr/>
            <p:nvPr/>
          </p:nvSpPr>
          <p:spPr>
            <a:xfrm>
              <a:off x="9327213" y="3589251"/>
              <a:ext cx="240146" cy="24014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870E22F-1617-F14C-42AE-A5A990A875D4}"/>
                </a:ext>
              </a:extLst>
            </p:cNvPr>
            <p:cNvSpPr/>
            <p:nvPr/>
          </p:nvSpPr>
          <p:spPr>
            <a:xfrm>
              <a:off x="9890600" y="3598417"/>
              <a:ext cx="240146" cy="24014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2B4820C-FFE8-7D57-BF50-F626DAE2393B}"/>
                    </a:ext>
                  </a:extLst>
                </p:cNvPr>
                <p:cNvSpPr txBox="1"/>
                <p:nvPr/>
              </p:nvSpPr>
              <p:spPr>
                <a:xfrm>
                  <a:off x="836797" y="2964361"/>
                  <a:ext cx="48231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2B4820C-FFE8-7D57-BF50-F626DAE239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797" y="2964361"/>
                  <a:ext cx="482312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A789240-A352-F82E-3378-C32F42CEE45D}"/>
                    </a:ext>
                  </a:extLst>
                </p:cNvPr>
                <p:cNvSpPr txBox="1"/>
                <p:nvPr/>
              </p:nvSpPr>
              <p:spPr>
                <a:xfrm>
                  <a:off x="9777092" y="2945304"/>
                  <a:ext cx="48231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A789240-A352-F82E-3378-C32F42CEE4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7092" y="2945304"/>
                  <a:ext cx="482312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724D044-AB32-ADBD-C958-9C89FB7AFBC0}"/>
                </a:ext>
              </a:extLst>
            </p:cNvPr>
            <p:cNvSpPr/>
            <p:nvPr/>
          </p:nvSpPr>
          <p:spPr>
            <a:xfrm>
              <a:off x="2740494" y="3607646"/>
              <a:ext cx="240146" cy="24014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D7710EC-E948-7BC5-7F4D-A37106523EF2}"/>
                </a:ext>
              </a:extLst>
            </p:cNvPr>
            <p:cNvSpPr/>
            <p:nvPr/>
          </p:nvSpPr>
          <p:spPr>
            <a:xfrm>
              <a:off x="8719895" y="3603029"/>
              <a:ext cx="240146" cy="24014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FBF0CC0-A90E-228C-8149-219CE386FF20}"/>
                    </a:ext>
                  </a:extLst>
                </p:cNvPr>
                <p:cNvSpPr txBox="1"/>
                <p:nvPr/>
              </p:nvSpPr>
              <p:spPr>
                <a:xfrm>
                  <a:off x="8947320" y="4060227"/>
                  <a:ext cx="106009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FBF0CC0-A90E-228C-8149-219CE386F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7320" y="4060227"/>
                  <a:ext cx="1060098" cy="523220"/>
                </a:xfrm>
                <a:prstGeom prst="rect">
                  <a:avLst/>
                </a:prstGeom>
                <a:blipFill>
                  <a:blip r:embed="rId6"/>
                  <a:stretch>
                    <a:fillRect r="-2963" b="-15152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2C5F4DA-AC31-DE8A-C841-5068D406A743}"/>
                </a:ext>
              </a:extLst>
            </p:cNvPr>
            <p:cNvCxnSpPr/>
            <p:nvPr/>
          </p:nvCxnSpPr>
          <p:spPr>
            <a:xfrm>
              <a:off x="8843314" y="2128387"/>
              <a:ext cx="12301" cy="145230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1E2D923-6993-7C27-F83F-5638B57540A2}"/>
                </a:ext>
              </a:extLst>
            </p:cNvPr>
            <p:cNvCxnSpPr/>
            <p:nvPr/>
          </p:nvCxnSpPr>
          <p:spPr>
            <a:xfrm>
              <a:off x="8855615" y="3889355"/>
              <a:ext cx="0" cy="126877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6BC3D18-0F4F-CCB8-2262-A58B67517A41}"/>
                    </a:ext>
                  </a:extLst>
                </p:cNvPr>
                <p:cNvSpPr txBox="1"/>
                <p:nvPr/>
              </p:nvSpPr>
              <p:spPr>
                <a:xfrm>
                  <a:off x="8817257" y="2675146"/>
                  <a:ext cx="126278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𝓟</m:t>
                            </m:r>
                          </m:e>
                          <m:sup>
                            <m:r>
                              <a:rPr lang="en-US" sz="2400" b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24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6BC3D18-0F4F-CCB8-2262-A58B67517A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7257" y="2675146"/>
                  <a:ext cx="1262782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1852" r="-15432" b="-32759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1E9565B9-C1D9-763D-9BCA-AADA9C3FA97E}"/>
                </a:ext>
              </a:extLst>
            </p:cNvPr>
            <p:cNvSpPr/>
            <p:nvPr/>
          </p:nvSpPr>
          <p:spPr>
            <a:xfrm>
              <a:off x="2925777" y="2429167"/>
              <a:ext cx="5894953" cy="1176105"/>
            </a:xfrm>
            <a:custGeom>
              <a:avLst/>
              <a:gdLst>
                <a:gd name="connsiteX0" fmla="*/ 0 w 5975927"/>
                <a:gd name="connsiteY0" fmla="*/ 1145310 h 1145310"/>
                <a:gd name="connsiteX1" fmla="*/ 1856509 w 5975927"/>
                <a:gd name="connsiteY1" fmla="*/ 230910 h 1145310"/>
                <a:gd name="connsiteX2" fmla="*/ 5975927 w 5975927"/>
                <a:gd name="connsiteY2" fmla="*/ 0 h 114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75927" h="1145310">
                  <a:moveTo>
                    <a:pt x="0" y="1145310"/>
                  </a:moveTo>
                  <a:cubicBezTo>
                    <a:pt x="430260" y="783552"/>
                    <a:pt x="860521" y="421795"/>
                    <a:pt x="1856509" y="230910"/>
                  </a:cubicBezTo>
                  <a:cubicBezTo>
                    <a:pt x="2852497" y="40025"/>
                    <a:pt x="4414212" y="20012"/>
                    <a:pt x="5975927" y="0"/>
                  </a:cubicBezTo>
                </a:path>
              </a:pathLst>
            </a:custGeom>
            <a:noFill/>
            <a:ln w="47625" cap="sq">
              <a:prstDash val="dash"/>
              <a:miter lim="800000"/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35D57C86-9FA5-E590-306E-892221D86C3F}"/>
                    </a:ext>
                  </a:extLst>
                </p:cNvPr>
                <p:cNvSpPr txBox="1"/>
                <p:nvPr/>
              </p:nvSpPr>
              <p:spPr>
                <a:xfrm>
                  <a:off x="3585040" y="1800850"/>
                  <a:ext cx="199811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35D57C86-9FA5-E590-306E-892221D86C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5040" y="1800850"/>
                  <a:ext cx="1998111" cy="523220"/>
                </a:xfrm>
                <a:prstGeom prst="rect">
                  <a:avLst/>
                </a:prstGeom>
                <a:blipFill>
                  <a:blip r:embed="rId8"/>
                  <a:stretch>
                    <a:fillRect r="-14453" b="-13636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8E7BF91-3F92-D1C4-C77B-2F128D932244}"/>
                    </a:ext>
                  </a:extLst>
                </p:cNvPr>
                <p:cNvSpPr txBox="1"/>
                <p:nvPr/>
              </p:nvSpPr>
              <p:spPr>
                <a:xfrm>
                  <a:off x="2623034" y="3754750"/>
                  <a:ext cx="44569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8E7BF91-3F92-D1C4-C77B-2F128D9322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3034" y="3754750"/>
                  <a:ext cx="445699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A55FB40-F477-AA76-1307-B028CCD0D246}"/>
                    </a:ext>
                  </a:extLst>
                </p:cNvPr>
                <p:cNvSpPr txBox="1"/>
                <p:nvPr/>
              </p:nvSpPr>
              <p:spPr>
                <a:xfrm>
                  <a:off x="8832960" y="3647653"/>
                  <a:ext cx="54143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A55FB40-F477-AA76-1307-B028CCD0D2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2960" y="3647653"/>
                  <a:ext cx="541430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9194617D-CC78-4D44-93BB-1C900B5ED879}"/>
                    </a:ext>
                  </a:extLst>
                </p:cNvPr>
                <p:cNvSpPr txBox="1"/>
                <p:nvPr/>
              </p:nvSpPr>
              <p:spPr>
                <a:xfrm>
                  <a:off x="8798146" y="2126768"/>
                  <a:ext cx="46807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9194617D-CC78-4D44-93BB-1C900B5ED8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8146" y="2126768"/>
                  <a:ext cx="468077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46983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20D488-BB2B-84C4-BFA8-2A713BF87C1D}"/>
              </a:ext>
            </a:extLst>
          </p:cNvPr>
          <p:cNvSpPr/>
          <p:nvPr/>
        </p:nvSpPr>
        <p:spPr>
          <a:xfrm>
            <a:off x="7829288" y="3645477"/>
            <a:ext cx="1805505" cy="4323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0AEFDF-3A15-B888-0C71-89E25603A37A}"/>
              </a:ext>
            </a:extLst>
          </p:cNvPr>
          <p:cNvSpPr/>
          <p:nvPr/>
        </p:nvSpPr>
        <p:spPr>
          <a:xfrm>
            <a:off x="2444035" y="3650795"/>
            <a:ext cx="2116760" cy="4323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CF7A56-D1DF-351A-E917-EADAB98705A1}"/>
                  </a:ext>
                </a:extLst>
              </p:cNvPr>
              <p:cNvSpPr txBox="1"/>
              <p:nvPr/>
            </p:nvSpPr>
            <p:spPr>
              <a:xfrm>
                <a:off x="2332165" y="4169968"/>
                <a:ext cx="828705" cy="401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CF7A56-D1DF-351A-E917-EADAB9870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165" y="4169968"/>
                <a:ext cx="828705" cy="401504"/>
              </a:xfrm>
              <a:prstGeom prst="rect">
                <a:avLst/>
              </a:prstGeom>
              <a:blipFill>
                <a:blip r:embed="rId2"/>
                <a:stretch>
                  <a:fillRect r="-2941" b="-1363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2A8A06-45AA-B149-D4E7-9544B1FAB8CF}"/>
              </a:ext>
            </a:extLst>
          </p:cNvPr>
          <p:cNvCxnSpPr/>
          <p:nvPr/>
        </p:nvCxnSpPr>
        <p:spPr>
          <a:xfrm flipV="1">
            <a:off x="2655475" y="3861652"/>
            <a:ext cx="7167041" cy="88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A9376990-E477-0B6C-A131-2B1297684ED4}"/>
              </a:ext>
            </a:extLst>
          </p:cNvPr>
          <p:cNvSpPr/>
          <p:nvPr/>
        </p:nvSpPr>
        <p:spPr>
          <a:xfrm>
            <a:off x="2464137" y="3778373"/>
            <a:ext cx="187728" cy="18428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C251EFB-DA91-008B-657B-7288E1BA2377}"/>
              </a:ext>
            </a:extLst>
          </p:cNvPr>
          <p:cNvSpPr/>
          <p:nvPr/>
        </p:nvSpPr>
        <p:spPr>
          <a:xfrm>
            <a:off x="2905474" y="3778373"/>
            <a:ext cx="187728" cy="18428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287874C-98C2-D42F-7CBA-98522613CAD8}"/>
              </a:ext>
            </a:extLst>
          </p:cNvPr>
          <p:cNvSpPr/>
          <p:nvPr/>
        </p:nvSpPr>
        <p:spPr>
          <a:xfrm>
            <a:off x="3353324" y="3781375"/>
            <a:ext cx="187728" cy="18428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F208365-09F4-D08F-7269-AD9A19556A56}"/>
              </a:ext>
            </a:extLst>
          </p:cNvPr>
          <p:cNvSpPr/>
          <p:nvPr/>
        </p:nvSpPr>
        <p:spPr>
          <a:xfrm>
            <a:off x="3854036" y="3778373"/>
            <a:ext cx="187728" cy="18428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CA39B13-4506-B018-BB3D-5C2300D167AF}"/>
              </a:ext>
            </a:extLst>
          </p:cNvPr>
          <p:cNvSpPr/>
          <p:nvPr/>
        </p:nvSpPr>
        <p:spPr>
          <a:xfrm>
            <a:off x="4330125" y="3778373"/>
            <a:ext cx="187728" cy="18428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9D37669-88A2-D7ED-0488-C76DBDBE1E49}"/>
              </a:ext>
            </a:extLst>
          </p:cNvPr>
          <p:cNvSpPr/>
          <p:nvPr/>
        </p:nvSpPr>
        <p:spPr>
          <a:xfrm>
            <a:off x="4806215" y="3778373"/>
            <a:ext cx="187728" cy="18428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763A85-5741-986C-D974-38421FFC26A0}"/>
              </a:ext>
            </a:extLst>
          </p:cNvPr>
          <p:cNvSpPr/>
          <p:nvPr/>
        </p:nvSpPr>
        <p:spPr>
          <a:xfrm>
            <a:off x="5268766" y="3773055"/>
            <a:ext cx="187728" cy="18428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DCE9C41-BC90-6A02-9AC4-6DA077886A09}"/>
              </a:ext>
            </a:extLst>
          </p:cNvPr>
          <p:cNvSpPr/>
          <p:nvPr/>
        </p:nvSpPr>
        <p:spPr>
          <a:xfrm>
            <a:off x="5731313" y="3769512"/>
            <a:ext cx="187728" cy="18428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EA4FF8F-2EEC-8038-8D6C-F99B09EC2F2B}"/>
              </a:ext>
            </a:extLst>
          </p:cNvPr>
          <p:cNvSpPr/>
          <p:nvPr/>
        </p:nvSpPr>
        <p:spPr>
          <a:xfrm>
            <a:off x="6171306" y="3769512"/>
            <a:ext cx="187728" cy="18428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23A4155-1CC3-68BC-0445-4D4DE150DDAA}"/>
              </a:ext>
            </a:extLst>
          </p:cNvPr>
          <p:cNvSpPr/>
          <p:nvPr/>
        </p:nvSpPr>
        <p:spPr>
          <a:xfrm>
            <a:off x="6627542" y="3774830"/>
            <a:ext cx="187728" cy="18428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1BB58C4-29E1-F702-D8C1-FFA6A6950389}"/>
              </a:ext>
            </a:extLst>
          </p:cNvPr>
          <p:cNvSpPr/>
          <p:nvPr/>
        </p:nvSpPr>
        <p:spPr>
          <a:xfrm>
            <a:off x="7090089" y="3769512"/>
            <a:ext cx="187728" cy="18428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4725B22-1F31-CCDC-EB27-C4E84A939B83}"/>
              </a:ext>
            </a:extLst>
          </p:cNvPr>
          <p:cNvSpPr/>
          <p:nvPr/>
        </p:nvSpPr>
        <p:spPr>
          <a:xfrm>
            <a:off x="7576104" y="3774830"/>
            <a:ext cx="187728" cy="18428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6EBE055-754B-C3FB-6A34-D15EC50164BD}"/>
              </a:ext>
            </a:extLst>
          </p:cNvPr>
          <p:cNvSpPr/>
          <p:nvPr/>
        </p:nvSpPr>
        <p:spPr>
          <a:xfrm>
            <a:off x="8029640" y="3767797"/>
            <a:ext cx="187728" cy="18428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42C6963-A697-4870-8207-2C2150D16B7C}"/>
              </a:ext>
            </a:extLst>
          </p:cNvPr>
          <p:cNvSpPr/>
          <p:nvPr/>
        </p:nvSpPr>
        <p:spPr>
          <a:xfrm>
            <a:off x="8528282" y="3774830"/>
            <a:ext cx="187728" cy="18428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3002546-D036-86FB-4231-721B01803A4C}"/>
              </a:ext>
            </a:extLst>
          </p:cNvPr>
          <p:cNvSpPr/>
          <p:nvPr/>
        </p:nvSpPr>
        <p:spPr>
          <a:xfrm>
            <a:off x="9006652" y="3767797"/>
            <a:ext cx="187728" cy="18428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2D70869-30E6-FB0F-C50B-EC566C13E3C1}"/>
              </a:ext>
            </a:extLst>
          </p:cNvPr>
          <p:cNvSpPr/>
          <p:nvPr/>
        </p:nvSpPr>
        <p:spPr>
          <a:xfrm>
            <a:off x="9447065" y="3774830"/>
            <a:ext cx="187728" cy="18428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BF0E9DC-A011-ABB5-8C43-F9D1B7C392C1}"/>
                  </a:ext>
                </a:extLst>
              </p:cNvPr>
              <p:cNvSpPr txBox="1"/>
              <p:nvPr/>
            </p:nvSpPr>
            <p:spPr>
              <a:xfrm>
                <a:off x="2045669" y="3544430"/>
                <a:ext cx="377035" cy="401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BF0E9DC-A011-ABB5-8C43-F9D1B7C39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669" y="3544430"/>
                <a:ext cx="377035" cy="4015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E4E9778-3D61-1449-1646-5AD1C0B58AB0}"/>
                  </a:ext>
                </a:extLst>
              </p:cNvPr>
              <p:cNvSpPr txBox="1"/>
              <p:nvPr/>
            </p:nvSpPr>
            <p:spPr>
              <a:xfrm>
                <a:off x="9567641" y="3343678"/>
                <a:ext cx="377035" cy="401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E4E9778-3D61-1449-1646-5AD1C0B58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7641" y="3343678"/>
                <a:ext cx="377035" cy="4015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070033CA-8B59-707A-B2CF-F1CF97261FF7}"/>
              </a:ext>
            </a:extLst>
          </p:cNvPr>
          <p:cNvSpPr/>
          <p:nvPr/>
        </p:nvSpPr>
        <p:spPr>
          <a:xfrm>
            <a:off x="3857650" y="3781912"/>
            <a:ext cx="187728" cy="1842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F8AF8F2-AD88-744C-F6A6-8B3B4DD91612}"/>
              </a:ext>
            </a:extLst>
          </p:cNvPr>
          <p:cNvSpPr/>
          <p:nvPr/>
        </p:nvSpPr>
        <p:spPr>
          <a:xfrm>
            <a:off x="8531896" y="3778370"/>
            <a:ext cx="187728" cy="1842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0B51C40-E0E0-2438-4AEC-391AED8BF36B}"/>
                  </a:ext>
                </a:extLst>
              </p:cNvPr>
              <p:cNvSpPr txBox="1"/>
              <p:nvPr/>
            </p:nvSpPr>
            <p:spPr>
              <a:xfrm>
                <a:off x="8709680" y="4129210"/>
                <a:ext cx="828705" cy="401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0B51C40-E0E0-2438-4AEC-391AED8BF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680" y="4129210"/>
                <a:ext cx="828705" cy="401504"/>
              </a:xfrm>
              <a:prstGeom prst="rect">
                <a:avLst/>
              </a:prstGeom>
              <a:blipFill>
                <a:blip r:embed="rId5"/>
                <a:stretch>
                  <a:fillRect r="-2941" b="-151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88DB9D0-9F66-7FAD-F990-F0941956244A}"/>
              </a:ext>
            </a:extLst>
          </p:cNvPr>
          <p:cNvCxnSpPr/>
          <p:nvPr/>
        </p:nvCxnSpPr>
        <p:spPr>
          <a:xfrm>
            <a:off x="8628376" y="2646771"/>
            <a:ext cx="9616" cy="111446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A734482-A4DD-5B5A-2EF5-65BBF8790023}"/>
              </a:ext>
            </a:extLst>
          </p:cNvPr>
          <p:cNvCxnSpPr/>
          <p:nvPr/>
        </p:nvCxnSpPr>
        <p:spPr>
          <a:xfrm>
            <a:off x="8637992" y="3998088"/>
            <a:ext cx="0" cy="97362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0123F77-8E58-D854-80CC-D4FC105148A3}"/>
                  </a:ext>
                </a:extLst>
              </p:cNvPr>
              <p:cNvSpPr txBox="1"/>
              <p:nvPr/>
            </p:nvSpPr>
            <p:spPr>
              <a:xfrm>
                <a:off x="8769010" y="3020554"/>
                <a:ext cx="987148" cy="354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𝓟</m:t>
                          </m:r>
                        </m:e>
                        <m:sup>
                          <m:r>
                            <a:rPr lang="en-US" sz="2400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0123F77-8E58-D854-80CC-D4FC10514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9010" y="3020554"/>
                <a:ext cx="987148" cy="354269"/>
              </a:xfrm>
              <a:prstGeom prst="rect">
                <a:avLst/>
              </a:prstGeom>
              <a:blipFill>
                <a:blip r:embed="rId6"/>
                <a:stretch>
                  <a:fillRect l="-1235" r="-15432" b="-322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EC1368D-8BA5-35A0-0E12-7F74A2E93486}"/>
                  </a:ext>
                </a:extLst>
              </p:cNvPr>
              <p:cNvSpPr txBox="1"/>
              <p:nvPr/>
            </p:nvSpPr>
            <p:spPr>
              <a:xfrm>
                <a:off x="5072926" y="5187232"/>
                <a:ext cx="2111027" cy="594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EC1368D-8BA5-35A0-0E12-7F74A2E93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926" y="5187232"/>
                <a:ext cx="2111027" cy="5940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1EE5452-EDFE-16CF-41BF-87CE64672F37}"/>
                  </a:ext>
                </a:extLst>
              </p:cNvPr>
              <p:cNvSpPr txBox="1"/>
              <p:nvPr/>
            </p:nvSpPr>
            <p:spPr>
              <a:xfrm>
                <a:off x="3945973" y="4049476"/>
                <a:ext cx="5457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1EE5452-EDFE-16CF-41BF-87CE64672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973" y="4049476"/>
                <a:ext cx="54578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5FEE63B-8C2F-53F4-6E7C-006B1DAD4DEC}"/>
                  </a:ext>
                </a:extLst>
              </p:cNvPr>
              <p:cNvSpPr txBox="1"/>
              <p:nvPr/>
            </p:nvSpPr>
            <p:spPr>
              <a:xfrm>
                <a:off x="8620282" y="3812613"/>
                <a:ext cx="423249" cy="401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5FEE63B-8C2F-53F4-6E7C-006B1DAD4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0282" y="3812613"/>
                <a:ext cx="423249" cy="4015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630DE7-326B-E6C3-EC8E-CAAE1345F00F}"/>
                  </a:ext>
                </a:extLst>
              </p:cNvPr>
              <p:cNvSpPr txBox="1"/>
              <p:nvPr/>
            </p:nvSpPr>
            <p:spPr>
              <a:xfrm>
                <a:off x="8807484" y="2600741"/>
                <a:ext cx="365907" cy="401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630DE7-326B-E6C3-EC8E-CAAE1345F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484" y="2600741"/>
                <a:ext cx="365907" cy="4015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772A0B1-DC13-EC23-5E33-A8691839F41B}"/>
              </a:ext>
            </a:extLst>
          </p:cNvPr>
          <p:cNvCxnSpPr>
            <a:cxnSpLocks/>
          </p:cNvCxnSpPr>
          <p:nvPr/>
        </p:nvCxnSpPr>
        <p:spPr>
          <a:xfrm>
            <a:off x="3945973" y="4013365"/>
            <a:ext cx="0" cy="126596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C8FE82D-E426-174B-8993-9667C4F866A2}"/>
                  </a:ext>
                </a:extLst>
              </p:cNvPr>
              <p:cNvSpPr txBox="1"/>
              <p:nvPr/>
            </p:nvSpPr>
            <p:spPr>
              <a:xfrm>
                <a:off x="4093650" y="4756105"/>
                <a:ext cx="4729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C8FE82D-E426-174B-8993-9667C4F86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650" y="4756105"/>
                <a:ext cx="47295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83B70DA-4206-2BAD-BC6F-A53F2862E2FA}"/>
                  </a:ext>
                </a:extLst>
              </p:cNvPr>
              <p:cNvSpPr txBox="1"/>
              <p:nvPr/>
            </p:nvSpPr>
            <p:spPr>
              <a:xfrm>
                <a:off x="2746517" y="3058444"/>
                <a:ext cx="1267591" cy="496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𝓟</m:t>
                          </m:r>
                        </m:e>
                        <m:sup>
                          <m:r>
                            <a:rPr lang="en-US" sz="2400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83B70DA-4206-2BAD-BC6F-A53F2862E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517" y="3058444"/>
                <a:ext cx="1267591" cy="496674"/>
              </a:xfrm>
              <a:prstGeom prst="rect">
                <a:avLst/>
              </a:prstGeom>
              <a:blipFill>
                <a:blip r:embed="rId1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5E46C6C-1EA8-6A02-F9E0-F5A476C8C769}"/>
              </a:ext>
            </a:extLst>
          </p:cNvPr>
          <p:cNvCxnSpPr/>
          <p:nvPr/>
        </p:nvCxnSpPr>
        <p:spPr>
          <a:xfrm>
            <a:off x="3945973" y="2616345"/>
            <a:ext cx="9616" cy="111446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C453474B-5729-DD1D-5B1E-436D57340A4A}"/>
              </a:ext>
            </a:extLst>
          </p:cNvPr>
          <p:cNvSpPr/>
          <p:nvPr/>
        </p:nvSpPr>
        <p:spPr>
          <a:xfrm>
            <a:off x="3869910" y="4619868"/>
            <a:ext cx="187728" cy="1842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420E857-4284-F3CA-2A52-A44ADDC4CB57}"/>
              </a:ext>
            </a:extLst>
          </p:cNvPr>
          <p:cNvSpPr/>
          <p:nvPr/>
        </p:nvSpPr>
        <p:spPr>
          <a:xfrm>
            <a:off x="8539320" y="2891969"/>
            <a:ext cx="187728" cy="1842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CFFFF211-72F6-0EC4-2BD0-732E942AF86D}"/>
              </a:ext>
            </a:extLst>
          </p:cNvPr>
          <p:cNvSpPr/>
          <p:nvPr/>
        </p:nvSpPr>
        <p:spPr>
          <a:xfrm>
            <a:off x="4076992" y="2933713"/>
            <a:ext cx="4453758" cy="1923010"/>
          </a:xfrm>
          <a:custGeom>
            <a:avLst/>
            <a:gdLst>
              <a:gd name="connsiteX0" fmla="*/ 0 w 4577476"/>
              <a:gd name="connsiteY0" fmla="*/ 1802550 h 1919589"/>
              <a:gd name="connsiteX1" fmla="*/ 1889030 w 4577476"/>
              <a:gd name="connsiteY1" fmla="*/ 1764222 h 1919589"/>
              <a:gd name="connsiteX2" fmla="*/ 3805437 w 4577476"/>
              <a:gd name="connsiteY2" fmla="*/ 285851 h 1919589"/>
              <a:gd name="connsiteX3" fmla="*/ 4577476 w 4577476"/>
              <a:gd name="connsiteY3" fmla="*/ 1128 h 191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7476" h="1919589">
                <a:moveTo>
                  <a:pt x="0" y="1802550"/>
                </a:moveTo>
                <a:cubicBezTo>
                  <a:pt x="627395" y="1909777"/>
                  <a:pt x="1254790" y="2017005"/>
                  <a:pt x="1889030" y="1764222"/>
                </a:cubicBezTo>
                <a:cubicBezTo>
                  <a:pt x="2523270" y="1511439"/>
                  <a:pt x="3357363" y="579700"/>
                  <a:pt x="3805437" y="285851"/>
                </a:cubicBezTo>
                <a:cubicBezTo>
                  <a:pt x="4253511" y="-7998"/>
                  <a:pt x="4415493" y="-3435"/>
                  <a:pt x="4577476" y="1128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93941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D7E355-F1BE-5AF9-435E-01A6C9C1F5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58952" y="-83862"/>
                <a:ext cx="10515600" cy="1325563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Can we do better: Paths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Paths Construction</a:t>
                </a:r>
                <a:endParaRPr lang="en-IL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D7E355-F1BE-5AF9-435E-01A6C9C1F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58952" y="-83862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DD0F16-5886-ABF0-8438-796104B698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7969" y="1171309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Desired diam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dipaths in transitive closure</a:t>
                </a:r>
              </a:p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/>
                  <a:t> sampled paths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sampled paths</a:t>
                </a:r>
              </a:p>
              <a:p>
                <a:pPr marL="0" indent="0">
                  <a:buNone/>
                </a:pPr>
                <a:r>
                  <a:rPr lang="en-US" b="1" dirty="0"/>
                  <a:t>Shortcut size: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b="1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DD0F16-5886-ABF0-8438-796104B698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7969" y="1171309"/>
                <a:ext cx="10515600" cy="4351338"/>
              </a:xfrm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0F01C9F-36AA-F594-132E-A0A438A91949}"/>
              </a:ext>
            </a:extLst>
          </p:cNvPr>
          <p:cNvSpPr/>
          <p:nvPr/>
        </p:nvSpPr>
        <p:spPr>
          <a:xfrm>
            <a:off x="8311114" y="4756961"/>
            <a:ext cx="1805505" cy="4323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BA7385-91DA-91EC-9E0C-07D2050D0C8A}"/>
              </a:ext>
            </a:extLst>
          </p:cNvPr>
          <p:cNvSpPr/>
          <p:nvPr/>
        </p:nvSpPr>
        <p:spPr>
          <a:xfrm>
            <a:off x="2925861" y="4762279"/>
            <a:ext cx="2116760" cy="4323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075227-E45A-C6D9-B9C2-E97113783DC5}"/>
                  </a:ext>
                </a:extLst>
              </p:cNvPr>
              <p:cNvSpPr txBox="1"/>
              <p:nvPr/>
            </p:nvSpPr>
            <p:spPr>
              <a:xfrm>
                <a:off x="2813991" y="5281452"/>
                <a:ext cx="828705" cy="401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075227-E45A-C6D9-B9C2-E97113783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991" y="5281452"/>
                <a:ext cx="828705" cy="401504"/>
              </a:xfrm>
              <a:prstGeom prst="rect">
                <a:avLst/>
              </a:prstGeom>
              <a:blipFill>
                <a:blip r:embed="rId4"/>
                <a:stretch>
                  <a:fillRect r="-2941" b="-151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FD8D0B-7DAE-05E9-CC57-522BE4F9E1C4}"/>
              </a:ext>
            </a:extLst>
          </p:cNvPr>
          <p:cNvCxnSpPr/>
          <p:nvPr/>
        </p:nvCxnSpPr>
        <p:spPr>
          <a:xfrm flipV="1">
            <a:off x="3137301" y="4973136"/>
            <a:ext cx="7167041" cy="88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0ADBCFD-C7D0-4921-F022-29E0A3BA9626}"/>
              </a:ext>
            </a:extLst>
          </p:cNvPr>
          <p:cNvSpPr/>
          <p:nvPr/>
        </p:nvSpPr>
        <p:spPr>
          <a:xfrm>
            <a:off x="2945963" y="4889857"/>
            <a:ext cx="187728" cy="18428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B7A380-0F8B-01DF-ECBB-58D43A8DC68A}"/>
              </a:ext>
            </a:extLst>
          </p:cNvPr>
          <p:cNvSpPr/>
          <p:nvPr/>
        </p:nvSpPr>
        <p:spPr>
          <a:xfrm>
            <a:off x="3387300" y="4889857"/>
            <a:ext cx="187728" cy="18428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A840B3C-6B14-4BF3-EEC9-0176BE6DE1A8}"/>
              </a:ext>
            </a:extLst>
          </p:cNvPr>
          <p:cNvSpPr/>
          <p:nvPr/>
        </p:nvSpPr>
        <p:spPr>
          <a:xfrm>
            <a:off x="3835150" y="4892859"/>
            <a:ext cx="187728" cy="18428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138650A-E8A1-EBF0-A40A-DF689F7E253B}"/>
              </a:ext>
            </a:extLst>
          </p:cNvPr>
          <p:cNvSpPr/>
          <p:nvPr/>
        </p:nvSpPr>
        <p:spPr>
          <a:xfrm>
            <a:off x="4335862" y="4889857"/>
            <a:ext cx="187728" cy="18428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01964F-9142-C9DA-EFE2-0EBF00F53D2B}"/>
              </a:ext>
            </a:extLst>
          </p:cNvPr>
          <p:cNvSpPr/>
          <p:nvPr/>
        </p:nvSpPr>
        <p:spPr>
          <a:xfrm>
            <a:off x="4811951" y="4889857"/>
            <a:ext cx="187728" cy="18428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98BBE2F-6EB7-CF31-DD51-62DAF86191C5}"/>
              </a:ext>
            </a:extLst>
          </p:cNvPr>
          <p:cNvSpPr/>
          <p:nvPr/>
        </p:nvSpPr>
        <p:spPr>
          <a:xfrm>
            <a:off x="5288041" y="4889857"/>
            <a:ext cx="187728" cy="18428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2246AF8-B23C-C0BA-07F8-5A83CAFC0ABB}"/>
              </a:ext>
            </a:extLst>
          </p:cNvPr>
          <p:cNvSpPr/>
          <p:nvPr/>
        </p:nvSpPr>
        <p:spPr>
          <a:xfrm>
            <a:off x="5750592" y="4884539"/>
            <a:ext cx="187728" cy="18428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4C416A4-3225-BD15-57EA-FA59DAD95584}"/>
              </a:ext>
            </a:extLst>
          </p:cNvPr>
          <p:cNvSpPr/>
          <p:nvPr/>
        </p:nvSpPr>
        <p:spPr>
          <a:xfrm>
            <a:off x="6213139" y="4880996"/>
            <a:ext cx="187728" cy="18428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EAB1432-D28E-BE5F-D91E-99E1DDE28FA5}"/>
              </a:ext>
            </a:extLst>
          </p:cNvPr>
          <p:cNvSpPr/>
          <p:nvPr/>
        </p:nvSpPr>
        <p:spPr>
          <a:xfrm>
            <a:off x="6653132" y="4880996"/>
            <a:ext cx="187728" cy="18428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EAF49B9-57B3-3244-BAAD-3FCA8A1E3B8D}"/>
              </a:ext>
            </a:extLst>
          </p:cNvPr>
          <p:cNvSpPr/>
          <p:nvPr/>
        </p:nvSpPr>
        <p:spPr>
          <a:xfrm>
            <a:off x="7109368" y="4886314"/>
            <a:ext cx="187728" cy="18428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8DF599B-A4E6-4A8C-7FB9-4E1580B8135C}"/>
              </a:ext>
            </a:extLst>
          </p:cNvPr>
          <p:cNvSpPr/>
          <p:nvPr/>
        </p:nvSpPr>
        <p:spPr>
          <a:xfrm>
            <a:off x="7571915" y="4880996"/>
            <a:ext cx="187728" cy="18428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343BF9B-7B50-6031-373B-90702B33EBF9}"/>
              </a:ext>
            </a:extLst>
          </p:cNvPr>
          <p:cNvSpPr/>
          <p:nvPr/>
        </p:nvSpPr>
        <p:spPr>
          <a:xfrm>
            <a:off x="8057930" y="4886314"/>
            <a:ext cx="187728" cy="18428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0BE66FF-7A1C-BF5C-3579-4A89FDBBCA85}"/>
              </a:ext>
            </a:extLst>
          </p:cNvPr>
          <p:cNvSpPr/>
          <p:nvPr/>
        </p:nvSpPr>
        <p:spPr>
          <a:xfrm>
            <a:off x="8511466" y="4879281"/>
            <a:ext cx="187728" cy="18428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088AAF7-F806-F44B-2304-DFD467D86F85}"/>
              </a:ext>
            </a:extLst>
          </p:cNvPr>
          <p:cNvSpPr/>
          <p:nvPr/>
        </p:nvSpPr>
        <p:spPr>
          <a:xfrm>
            <a:off x="9010108" y="4886314"/>
            <a:ext cx="187728" cy="18428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499B471-644B-E179-9DF8-C037EFDB5EBC}"/>
              </a:ext>
            </a:extLst>
          </p:cNvPr>
          <p:cNvSpPr/>
          <p:nvPr/>
        </p:nvSpPr>
        <p:spPr>
          <a:xfrm>
            <a:off x="9488478" y="4879281"/>
            <a:ext cx="187728" cy="18428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6AD04CF-BA55-7266-5C83-0D74E2D8769E}"/>
              </a:ext>
            </a:extLst>
          </p:cNvPr>
          <p:cNvSpPr/>
          <p:nvPr/>
        </p:nvSpPr>
        <p:spPr>
          <a:xfrm>
            <a:off x="9928891" y="4886314"/>
            <a:ext cx="187728" cy="18428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067AC02-81A6-24D9-BD81-24C6A2C94347}"/>
                  </a:ext>
                </a:extLst>
              </p:cNvPr>
              <p:cNvSpPr txBox="1"/>
              <p:nvPr/>
            </p:nvSpPr>
            <p:spPr>
              <a:xfrm>
                <a:off x="2527495" y="4655914"/>
                <a:ext cx="377035" cy="401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067AC02-81A6-24D9-BD81-24C6A2C94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495" y="4655914"/>
                <a:ext cx="377035" cy="4015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BEA3A56-5B53-5F9D-6FC6-8CAD139EDEBB}"/>
                  </a:ext>
                </a:extLst>
              </p:cNvPr>
              <p:cNvSpPr txBox="1"/>
              <p:nvPr/>
            </p:nvSpPr>
            <p:spPr>
              <a:xfrm>
                <a:off x="10049467" y="4455162"/>
                <a:ext cx="377035" cy="401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BEA3A56-5B53-5F9D-6FC6-8CAD139ED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9467" y="4455162"/>
                <a:ext cx="377035" cy="4015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191D80AC-9E28-10A4-F0C1-DF9FEF4B0CC0}"/>
              </a:ext>
            </a:extLst>
          </p:cNvPr>
          <p:cNvSpPr/>
          <p:nvPr/>
        </p:nvSpPr>
        <p:spPr>
          <a:xfrm>
            <a:off x="4339476" y="4893396"/>
            <a:ext cx="187728" cy="1842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B628510-1E4C-4897-D4DB-68816C3A9582}"/>
              </a:ext>
            </a:extLst>
          </p:cNvPr>
          <p:cNvSpPr/>
          <p:nvPr/>
        </p:nvSpPr>
        <p:spPr>
          <a:xfrm>
            <a:off x="9013722" y="4889854"/>
            <a:ext cx="187728" cy="1842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B68F587-9D99-4A1D-3A72-9F5C2C012A40}"/>
                  </a:ext>
                </a:extLst>
              </p:cNvPr>
              <p:cNvSpPr txBox="1"/>
              <p:nvPr/>
            </p:nvSpPr>
            <p:spPr>
              <a:xfrm>
                <a:off x="9191506" y="5240694"/>
                <a:ext cx="828705" cy="401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B68F587-9D99-4A1D-3A72-9F5C2C012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1506" y="5240694"/>
                <a:ext cx="828705" cy="401504"/>
              </a:xfrm>
              <a:prstGeom prst="rect">
                <a:avLst/>
              </a:prstGeom>
              <a:blipFill>
                <a:blip r:embed="rId7"/>
                <a:stretch>
                  <a:fillRect r="-2941" b="-1363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5275C87-E5B8-808C-5FCA-D91C0DB576B8}"/>
              </a:ext>
            </a:extLst>
          </p:cNvPr>
          <p:cNvCxnSpPr/>
          <p:nvPr/>
        </p:nvCxnSpPr>
        <p:spPr>
          <a:xfrm>
            <a:off x="9110202" y="3758255"/>
            <a:ext cx="9616" cy="111446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CA1DB9A-C1D4-5591-5387-ABCC0514122F}"/>
              </a:ext>
            </a:extLst>
          </p:cNvPr>
          <p:cNvCxnSpPr/>
          <p:nvPr/>
        </p:nvCxnSpPr>
        <p:spPr>
          <a:xfrm>
            <a:off x="9119818" y="5109572"/>
            <a:ext cx="0" cy="97362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566D536-0473-0FAD-B990-6CCE846330A6}"/>
                  </a:ext>
                </a:extLst>
              </p:cNvPr>
              <p:cNvSpPr txBox="1"/>
              <p:nvPr/>
            </p:nvSpPr>
            <p:spPr>
              <a:xfrm>
                <a:off x="9250836" y="4132038"/>
                <a:ext cx="987148" cy="354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𝓟</m:t>
                          </m:r>
                        </m:e>
                        <m:sup>
                          <m:r>
                            <a:rPr lang="en-US" sz="2400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566D536-0473-0FAD-B990-6CCE84633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0836" y="4132038"/>
                <a:ext cx="987148" cy="354269"/>
              </a:xfrm>
              <a:prstGeom prst="rect">
                <a:avLst/>
              </a:prstGeom>
              <a:blipFill>
                <a:blip r:embed="rId8"/>
                <a:stretch>
                  <a:fillRect l="-1863" r="-16149" b="-3275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40344A4-0E9B-5838-03CB-AFAC3AD7C6D6}"/>
                  </a:ext>
                </a:extLst>
              </p:cNvPr>
              <p:cNvSpPr txBox="1"/>
              <p:nvPr/>
            </p:nvSpPr>
            <p:spPr>
              <a:xfrm>
                <a:off x="6369854" y="5941856"/>
                <a:ext cx="2111027" cy="594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40344A4-0E9B-5838-03CB-AFAC3AD7C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854" y="5941856"/>
                <a:ext cx="2111027" cy="5940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98294D4-1508-A5AF-4033-3BB53DADFBB7}"/>
                  </a:ext>
                </a:extLst>
              </p:cNvPr>
              <p:cNvSpPr txBox="1"/>
              <p:nvPr/>
            </p:nvSpPr>
            <p:spPr>
              <a:xfrm>
                <a:off x="4427799" y="5160960"/>
                <a:ext cx="5457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98294D4-1508-A5AF-4033-3BB53DADF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799" y="5160960"/>
                <a:ext cx="54578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7FE7BE0-B140-FFDE-2202-DF00E3F2F453}"/>
                  </a:ext>
                </a:extLst>
              </p:cNvPr>
              <p:cNvSpPr txBox="1"/>
              <p:nvPr/>
            </p:nvSpPr>
            <p:spPr>
              <a:xfrm>
                <a:off x="9102108" y="4924097"/>
                <a:ext cx="423249" cy="401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7FE7BE0-B140-FFDE-2202-DF00E3F2F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2108" y="4924097"/>
                <a:ext cx="423249" cy="4015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338D7ED-7384-A78E-976B-E495D004DDB8}"/>
                  </a:ext>
                </a:extLst>
              </p:cNvPr>
              <p:cNvSpPr txBox="1"/>
              <p:nvPr/>
            </p:nvSpPr>
            <p:spPr>
              <a:xfrm>
                <a:off x="9289310" y="3712225"/>
                <a:ext cx="365907" cy="401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338D7ED-7384-A78E-976B-E495D004D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9310" y="3712225"/>
                <a:ext cx="365907" cy="4015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7129792-580A-3DE1-EE25-B046BE64A058}"/>
              </a:ext>
            </a:extLst>
          </p:cNvPr>
          <p:cNvCxnSpPr>
            <a:cxnSpLocks/>
          </p:cNvCxnSpPr>
          <p:nvPr/>
        </p:nvCxnSpPr>
        <p:spPr>
          <a:xfrm>
            <a:off x="4427799" y="5124849"/>
            <a:ext cx="0" cy="126596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748797B-9A3D-6B4D-0852-06B6ACB886F8}"/>
                  </a:ext>
                </a:extLst>
              </p:cNvPr>
              <p:cNvSpPr txBox="1"/>
              <p:nvPr/>
            </p:nvSpPr>
            <p:spPr>
              <a:xfrm>
                <a:off x="4575476" y="5867589"/>
                <a:ext cx="4729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748797B-9A3D-6B4D-0852-06B6ACB88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476" y="5867589"/>
                <a:ext cx="47295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5631B27-9DCB-8B22-DC66-60777952E224}"/>
                  </a:ext>
                </a:extLst>
              </p:cNvPr>
              <p:cNvSpPr txBox="1"/>
              <p:nvPr/>
            </p:nvSpPr>
            <p:spPr>
              <a:xfrm>
                <a:off x="3228343" y="4169928"/>
                <a:ext cx="1267591" cy="496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𝓟</m:t>
                          </m:r>
                        </m:e>
                        <m:sup>
                          <m:r>
                            <a:rPr lang="en-US" sz="2400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5631B27-9DCB-8B22-DC66-60777952E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343" y="4169928"/>
                <a:ext cx="1267591" cy="496674"/>
              </a:xfrm>
              <a:prstGeom prst="rect">
                <a:avLst/>
              </a:prstGeom>
              <a:blipFill>
                <a:blip r:embed="rId14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E328AB8-715E-8012-796D-8B100B866407}"/>
              </a:ext>
            </a:extLst>
          </p:cNvPr>
          <p:cNvCxnSpPr/>
          <p:nvPr/>
        </p:nvCxnSpPr>
        <p:spPr>
          <a:xfrm>
            <a:off x="4427799" y="3727829"/>
            <a:ext cx="9616" cy="111446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93CE52F9-E4B6-C977-E8F0-272D10929471}"/>
              </a:ext>
            </a:extLst>
          </p:cNvPr>
          <p:cNvSpPr/>
          <p:nvPr/>
        </p:nvSpPr>
        <p:spPr>
          <a:xfrm>
            <a:off x="4351736" y="5731352"/>
            <a:ext cx="187728" cy="1842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934AB46-24F9-A201-1784-2557324E4447}"/>
              </a:ext>
            </a:extLst>
          </p:cNvPr>
          <p:cNvSpPr/>
          <p:nvPr/>
        </p:nvSpPr>
        <p:spPr>
          <a:xfrm>
            <a:off x="9021146" y="4003453"/>
            <a:ext cx="187728" cy="1842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C196B15-7DC9-DC2F-DE27-1EF6E83383BC}"/>
              </a:ext>
            </a:extLst>
          </p:cNvPr>
          <p:cNvSpPr/>
          <p:nvPr/>
        </p:nvSpPr>
        <p:spPr>
          <a:xfrm>
            <a:off x="4558818" y="4045197"/>
            <a:ext cx="4453758" cy="1923010"/>
          </a:xfrm>
          <a:custGeom>
            <a:avLst/>
            <a:gdLst>
              <a:gd name="connsiteX0" fmla="*/ 0 w 4577476"/>
              <a:gd name="connsiteY0" fmla="*/ 1802550 h 1919589"/>
              <a:gd name="connsiteX1" fmla="*/ 1889030 w 4577476"/>
              <a:gd name="connsiteY1" fmla="*/ 1764222 h 1919589"/>
              <a:gd name="connsiteX2" fmla="*/ 3805437 w 4577476"/>
              <a:gd name="connsiteY2" fmla="*/ 285851 h 1919589"/>
              <a:gd name="connsiteX3" fmla="*/ 4577476 w 4577476"/>
              <a:gd name="connsiteY3" fmla="*/ 1128 h 191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7476" h="1919589">
                <a:moveTo>
                  <a:pt x="0" y="1802550"/>
                </a:moveTo>
                <a:cubicBezTo>
                  <a:pt x="627395" y="1909777"/>
                  <a:pt x="1254790" y="2017005"/>
                  <a:pt x="1889030" y="1764222"/>
                </a:cubicBezTo>
                <a:cubicBezTo>
                  <a:pt x="2523270" y="1511439"/>
                  <a:pt x="3357363" y="579700"/>
                  <a:pt x="3805437" y="285851"/>
                </a:cubicBezTo>
                <a:cubicBezTo>
                  <a:pt x="4253511" y="-7998"/>
                  <a:pt x="4415493" y="-3435"/>
                  <a:pt x="4577476" y="1128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31D7CF4-4D5A-CA9B-F909-FAA87FC9B366}"/>
              </a:ext>
            </a:extLst>
          </p:cNvPr>
          <p:cNvCxnSpPr/>
          <p:nvPr/>
        </p:nvCxnSpPr>
        <p:spPr>
          <a:xfrm>
            <a:off x="4427799" y="3716541"/>
            <a:ext cx="9616" cy="111446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79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D7E355-F1BE-5AF9-435E-01A6C9C1F5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58952" y="-83862"/>
                <a:ext cx="10515600" cy="1325563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Can we do better: Paths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Paths Construction</a:t>
                </a:r>
                <a:endParaRPr lang="en-IL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D7E355-F1BE-5AF9-435E-01A6C9C1F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58952" y="-83862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DD0F16-5886-ABF0-8438-796104B698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490" y="1241701"/>
                <a:ext cx="1172248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/>
                  <a:t> sampled paths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sampled nodes =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Fails: </a:t>
                </a:r>
                <a:r>
                  <a:rPr lang="en-US" b="0" dirty="0"/>
                  <a:t>Sublinear #edges cannot capture reachability between pair of dipaths!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DD0F16-5886-ABF0-8438-796104B698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490" y="1241701"/>
                <a:ext cx="11722480" cy="4351338"/>
              </a:xfrm>
              <a:blipFill>
                <a:blip r:embed="rId3"/>
                <a:stretch>
                  <a:fillRect l="-1040" t="-210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CFDDD69-303A-E3E2-DDB4-E17427630651}"/>
              </a:ext>
            </a:extLst>
          </p:cNvPr>
          <p:cNvCxnSpPr>
            <a:cxnSpLocks/>
          </p:cNvCxnSpPr>
          <p:nvPr/>
        </p:nvCxnSpPr>
        <p:spPr>
          <a:xfrm flipV="1">
            <a:off x="2962194" y="3604210"/>
            <a:ext cx="6231061" cy="4380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D6133D03-E8E4-8139-F519-AC5A5666E981}"/>
              </a:ext>
            </a:extLst>
          </p:cNvPr>
          <p:cNvSpPr/>
          <p:nvPr/>
        </p:nvSpPr>
        <p:spPr>
          <a:xfrm>
            <a:off x="2910361" y="3533971"/>
            <a:ext cx="187728" cy="184281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5B08CBE-D9A4-5B2A-90E2-F9834E772380}"/>
              </a:ext>
            </a:extLst>
          </p:cNvPr>
          <p:cNvSpPr/>
          <p:nvPr/>
        </p:nvSpPr>
        <p:spPr>
          <a:xfrm>
            <a:off x="4119522" y="3534426"/>
            <a:ext cx="187728" cy="184281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4DF0F3-3049-CE68-913D-2D815CCB5F86}"/>
              </a:ext>
            </a:extLst>
          </p:cNvPr>
          <p:cNvSpPr/>
          <p:nvPr/>
        </p:nvSpPr>
        <p:spPr>
          <a:xfrm>
            <a:off x="5493860" y="3512069"/>
            <a:ext cx="187728" cy="184281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D9A82A0-68B6-D8B2-C0A0-7E2BFF5017C9}"/>
              </a:ext>
            </a:extLst>
          </p:cNvPr>
          <p:cNvSpPr/>
          <p:nvPr/>
        </p:nvSpPr>
        <p:spPr>
          <a:xfrm>
            <a:off x="6839857" y="3533971"/>
            <a:ext cx="187728" cy="184281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0A7464D-FCFD-8AE8-B225-BA1581A40002}"/>
              </a:ext>
            </a:extLst>
          </p:cNvPr>
          <p:cNvSpPr/>
          <p:nvPr/>
        </p:nvSpPr>
        <p:spPr>
          <a:xfrm>
            <a:off x="8214195" y="3500439"/>
            <a:ext cx="187728" cy="184281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8D143E-6188-7CBF-8428-3F867C556A7D}"/>
                  </a:ext>
                </a:extLst>
              </p:cNvPr>
              <p:cNvSpPr txBox="1"/>
              <p:nvPr/>
            </p:nvSpPr>
            <p:spPr>
              <a:xfrm>
                <a:off x="2688177" y="2947963"/>
                <a:ext cx="6320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8D143E-6188-7CBF-8428-3F867C556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177" y="2947963"/>
                <a:ext cx="63209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408A77-3662-7030-8ED7-E6356A839F98}"/>
                  </a:ext>
                </a:extLst>
              </p:cNvPr>
              <p:cNvSpPr txBox="1"/>
              <p:nvPr/>
            </p:nvSpPr>
            <p:spPr>
              <a:xfrm>
                <a:off x="3897338" y="2947963"/>
                <a:ext cx="6403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408A77-3662-7030-8ED7-E6356A839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338" y="2947963"/>
                <a:ext cx="64036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6D08DA4-4A07-5E29-87A9-0D33F0A2C88E}"/>
                  </a:ext>
                </a:extLst>
              </p:cNvPr>
              <p:cNvSpPr txBox="1"/>
              <p:nvPr/>
            </p:nvSpPr>
            <p:spPr>
              <a:xfrm>
                <a:off x="5267540" y="2947963"/>
                <a:ext cx="6403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6D08DA4-4A07-5E29-87A9-0D33F0A2C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540" y="2947963"/>
                <a:ext cx="64036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4C54D33-7FAC-22B2-AC7D-B94A7B58DE49}"/>
                  </a:ext>
                </a:extLst>
              </p:cNvPr>
              <p:cNvSpPr txBox="1"/>
              <p:nvPr/>
            </p:nvSpPr>
            <p:spPr>
              <a:xfrm>
                <a:off x="6707401" y="2947963"/>
                <a:ext cx="6403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4C54D33-7FAC-22B2-AC7D-B94A7B58D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401" y="2947963"/>
                <a:ext cx="64036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D9E4F82-FB90-5331-5884-898FBE0F6EE1}"/>
                  </a:ext>
                </a:extLst>
              </p:cNvPr>
              <p:cNvSpPr txBox="1"/>
              <p:nvPr/>
            </p:nvSpPr>
            <p:spPr>
              <a:xfrm>
                <a:off x="8031547" y="2942100"/>
                <a:ext cx="6403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D9E4F82-FB90-5331-5884-898FBE0F6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547" y="2942100"/>
                <a:ext cx="64036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CE65980-FFA4-0FE9-AA52-99A313FF86C6}"/>
              </a:ext>
            </a:extLst>
          </p:cNvPr>
          <p:cNvCxnSpPr>
            <a:cxnSpLocks/>
          </p:cNvCxnSpPr>
          <p:nvPr/>
        </p:nvCxnSpPr>
        <p:spPr>
          <a:xfrm flipV="1">
            <a:off x="2950332" y="5152843"/>
            <a:ext cx="6231061" cy="4380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4EB63621-3391-9D5E-1D98-429F741F9ADC}"/>
              </a:ext>
            </a:extLst>
          </p:cNvPr>
          <p:cNvSpPr/>
          <p:nvPr/>
        </p:nvSpPr>
        <p:spPr>
          <a:xfrm>
            <a:off x="2898499" y="5082604"/>
            <a:ext cx="187728" cy="184281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072924B-20F1-4403-7D31-64B352794292}"/>
              </a:ext>
            </a:extLst>
          </p:cNvPr>
          <p:cNvSpPr/>
          <p:nvPr/>
        </p:nvSpPr>
        <p:spPr>
          <a:xfrm>
            <a:off x="4107660" y="5083059"/>
            <a:ext cx="187728" cy="184281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4894D2E-1A52-432B-3350-F294F7CE8F00}"/>
              </a:ext>
            </a:extLst>
          </p:cNvPr>
          <p:cNvSpPr/>
          <p:nvPr/>
        </p:nvSpPr>
        <p:spPr>
          <a:xfrm>
            <a:off x="5481998" y="5060702"/>
            <a:ext cx="187728" cy="184281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E460C1C-13B7-884F-BFD6-2C43317B6E74}"/>
              </a:ext>
            </a:extLst>
          </p:cNvPr>
          <p:cNvSpPr/>
          <p:nvPr/>
        </p:nvSpPr>
        <p:spPr>
          <a:xfrm>
            <a:off x="6827995" y="5082604"/>
            <a:ext cx="187728" cy="184281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8DDA383-D295-2891-2C10-CDEF1CC17213}"/>
              </a:ext>
            </a:extLst>
          </p:cNvPr>
          <p:cNvSpPr/>
          <p:nvPr/>
        </p:nvSpPr>
        <p:spPr>
          <a:xfrm>
            <a:off x="8202333" y="5049072"/>
            <a:ext cx="187728" cy="184281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7527C0A-F088-9285-A301-BB1D8D385155}"/>
                  </a:ext>
                </a:extLst>
              </p:cNvPr>
              <p:cNvSpPr txBox="1"/>
              <p:nvPr/>
            </p:nvSpPr>
            <p:spPr>
              <a:xfrm>
                <a:off x="2654415" y="5153657"/>
                <a:ext cx="6320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7527C0A-F088-9285-A301-BB1D8D385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415" y="5153657"/>
                <a:ext cx="63209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9B143D-BC9D-2A19-2ADD-EAB1F06FBC5F}"/>
                  </a:ext>
                </a:extLst>
              </p:cNvPr>
              <p:cNvSpPr txBox="1"/>
              <p:nvPr/>
            </p:nvSpPr>
            <p:spPr>
              <a:xfrm>
                <a:off x="3863576" y="5153657"/>
                <a:ext cx="6403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9B143D-BC9D-2A19-2ADD-EAB1F06FB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576" y="5153657"/>
                <a:ext cx="64036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8DE1DC9-BF90-C44C-733D-DED5EF21C06B}"/>
                  </a:ext>
                </a:extLst>
              </p:cNvPr>
              <p:cNvSpPr txBox="1"/>
              <p:nvPr/>
            </p:nvSpPr>
            <p:spPr>
              <a:xfrm>
                <a:off x="5233778" y="5153657"/>
                <a:ext cx="6403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8DE1DC9-BF90-C44C-733D-DED5EF21C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778" y="5153657"/>
                <a:ext cx="64036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86B79E7-26D0-14D8-C5CB-6A788EDC355A}"/>
                  </a:ext>
                </a:extLst>
              </p:cNvPr>
              <p:cNvSpPr txBox="1"/>
              <p:nvPr/>
            </p:nvSpPr>
            <p:spPr>
              <a:xfrm>
                <a:off x="6673639" y="5153657"/>
                <a:ext cx="6102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86B79E7-26D0-14D8-C5CB-6A788EDC3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639" y="5153657"/>
                <a:ext cx="61029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E357634-9AF6-6C2E-5629-A6C8DAE341C0}"/>
                  </a:ext>
                </a:extLst>
              </p:cNvPr>
              <p:cNvSpPr txBox="1"/>
              <p:nvPr/>
            </p:nvSpPr>
            <p:spPr>
              <a:xfrm>
                <a:off x="7997785" y="5147794"/>
                <a:ext cx="6403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E357634-9AF6-6C2E-5629-A6C8DAE34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785" y="5147794"/>
                <a:ext cx="640368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67AE1CB-FA18-C94E-BA31-3B7E1371985D}"/>
              </a:ext>
            </a:extLst>
          </p:cNvPr>
          <p:cNvCxnSpPr>
            <a:cxnSpLocks/>
            <a:stCxn id="10" idx="4"/>
            <a:endCxn id="21" idx="0"/>
          </p:cNvCxnSpPr>
          <p:nvPr/>
        </p:nvCxnSpPr>
        <p:spPr>
          <a:xfrm flipH="1">
            <a:off x="2992363" y="3718252"/>
            <a:ext cx="11862" cy="1364352"/>
          </a:xfrm>
          <a:prstGeom prst="straightConnector1">
            <a:avLst/>
          </a:prstGeom>
          <a:ln w="57150">
            <a:solidFill>
              <a:srgbClr val="FF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0FE476D-AFDE-A8CF-D4EA-AFCC795803E6}"/>
              </a:ext>
            </a:extLst>
          </p:cNvPr>
          <p:cNvCxnSpPr>
            <a:cxnSpLocks/>
          </p:cNvCxnSpPr>
          <p:nvPr/>
        </p:nvCxnSpPr>
        <p:spPr>
          <a:xfrm flipH="1">
            <a:off x="4212295" y="3704479"/>
            <a:ext cx="11862" cy="1364352"/>
          </a:xfrm>
          <a:prstGeom prst="straightConnector1">
            <a:avLst/>
          </a:prstGeom>
          <a:ln w="57150">
            <a:solidFill>
              <a:srgbClr val="FF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EB42E56-4288-D165-1B16-00A3E7C5B2DA}"/>
              </a:ext>
            </a:extLst>
          </p:cNvPr>
          <p:cNvCxnSpPr>
            <a:cxnSpLocks/>
          </p:cNvCxnSpPr>
          <p:nvPr/>
        </p:nvCxnSpPr>
        <p:spPr>
          <a:xfrm flipH="1">
            <a:off x="6936055" y="3734808"/>
            <a:ext cx="11862" cy="1364352"/>
          </a:xfrm>
          <a:prstGeom prst="straightConnector1">
            <a:avLst/>
          </a:prstGeom>
          <a:ln w="57150">
            <a:solidFill>
              <a:srgbClr val="FF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3FE8F09-3430-CCBE-6C43-58ED37A3ABDC}"/>
              </a:ext>
            </a:extLst>
          </p:cNvPr>
          <p:cNvCxnSpPr>
            <a:cxnSpLocks/>
          </p:cNvCxnSpPr>
          <p:nvPr/>
        </p:nvCxnSpPr>
        <p:spPr>
          <a:xfrm flipH="1">
            <a:off x="5575861" y="3717798"/>
            <a:ext cx="11862" cy="1364352"/>
          </a:xfrm>
          <a:prstGeom prst="straightConnector1">
            <a:avLst/>
          </a:prstGeom>
          <a:ln w="57150">
            <a:solidFill>
              <a:srgbClr val="FF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F757639-8208-22C4-0401-048068E69057}"/>
              </a:ext>
            </a:extLst>
          </p:cNvPr>
          <p:cNvCxnSpPr>
            <a:cxnSpLocks/>
          </p:cNvCxnSpPr>
          <p:nvPr/>
        </p:nvCxnSpPr>
        <p:spPr>
          <a:xfrm flipH="1">
            <a:off x="8302128" y="3704479"/>
            <a:ext cx="11862" cy="1364352"/>
          </a:xfrm>
          <a:prstGeom prst="straightConnector1">
            <a:avLst/>
          </a:prstGeom>
          <a:ln w="57150">
            <a:solidFill>
              <a:srgbClr val="FF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200F84A-C770-6D28-3963-4C9A0651C070}"/>
              </a:ext>
            </a:extLst>
          </p:cNvPr>
          <p:cNvGrpSpPr/>
          <p:nvPr/>
        </p:nvGrpSpPr>
        <p:grpSpPr>
          <a:xfrm>
            <a:off x="5370686" y="4055256"/>
            <a:ext cx="403606" cy="393508"/>
            <a:chOff x="10890668" y="5509026"/>
            <a:chExt cx="679325" cy="683534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8FE4941-7635-2618-B860-BD4BD2F7B257}"/>
                </a:ext>
              </a:extLst>
            </p:cNvPr>
            <p:cNvCxnSpPr>
              <a:cxnSpLocks/>
            </p:cNvCxnSpPr>
            <p:nvPr/>
          </p:nvCxnSpPr>
          <p:spPr>
            <a:xfrm>
              <a:off x="10890668" y="5509026"/>
              <a:ext cx="679325" cy="68353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F69A7BD-1BA4-3DD4-35FC-9A654D8FF3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90668" y="5509026"/>
              <a:ext cx="679325" cy="68353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085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3391" y="1520171"/>
                <a:ext cx="11436928" cy="261786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sz="3300" b="1" dirty="0"/>
                  <a:t>Current gap for linear shortcuts</a:t>
                </a:r>
                <a:r>
                  <a:rPr lang="en-US" sz="3300" dirty="0"/>
                  <a:t>: </a:t>
                </a:r>
                <a14:m>
                  <m:oMath xmlns:m="http://schemas.openxmlformats.org/officeDocument/2006/math">
                    <m:r>
                      <a:rPr lang="en-US" sz="33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33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3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33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3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3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3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300" dirty="0"/>
                  <a:t> vs. </a:t>
                </a:r>
                <a14:m>
                  <m:oMath xmlns:m="http://schemas.openxmlformats.org/officeDocument/2006/math">
                    <m:r>
                      <a:rPr lang="en-US" sz="33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r>
                      <a:rPr lang="en-US" sz="33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3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33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3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3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33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300" b="1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sz="3300" b="1" dirty="0"/>
                  <a:t>Improved computation</a:t>
                </a:r>
                <a:r>
                  <a:rPr lang="en-US" sz="3300" dirty="0"/>
                  <a:t>: sequential, distributed and parallel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sz="3300" b="1" dirty="0"/>
                  <a:t>Applications</a:t>
                </a:r>
                <a:r>
                  <a:rPr lang="en-US" sz="3300" dirty="0"/>
                  <a:t>: reachability in near-linear time and </a:t>
                </a:r>
                <a14:m>
                  <m:oMath xmlns:m="http://schemas.openxmlformats.org/officeDocument/2006/math">
                    <m:r>
                      <a:rPr lang="en-US" sz="33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𝒐</m:t>
                    </m:r>
                    <m:r>
                      <a:rPr lang="en-US" sz="33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3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3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  <m:r>
                      <a:rPr lang="en-US" sz="33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3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3300" dirty="0"/>
                  <a:t>depth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3391" y="1520171"/>
                <a:ext cx="11436928" cy="2617860"/>
              </a:xfrm>
              <a:blipFill>
                <a:blip r:embed="rId2"/>
                <a:stretch>
                  <a:fillRect l="-1279" b="-2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1" y="17099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C00000"/>
                </a:solidFill>
              </a:rPr>
              <a:t>Open Ends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391" y="1042824"/>
            <a:ext cx="3734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Directed Shortcuts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961" y="4382053"/>
            <a:ext cx="4574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Exact Directed Hopsets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263391" y="4873887"/>
                <a:ext cx="11436928" cy="26178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70000"/>
                  </a:lnSpc>
                  <a:buFont typeface="Arial" panose="020B0604020202020204" pitchFamily="34" charset="0"/>
                  <a:buNone/>
                </a:pPr>
                <a:r>
                  <a:rPr lang="en-US" b="1" dirty="0"/>
                  <a:t>Breaking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barrier for directed exact </a:t>
                </a:r>
                <a:r>
                  <a:rPr lang="en-US" b="1" dirty="0" err="1"/>
                  <a:t>hopsets</a:t>
                </a:r>
                <a:r>
                  <a:rPr lang="en-US" b="1" dirty="0"/>
                  <a:t> (if possible)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91" y="4873887"/>
                <a:ext cx="11436928" cy="2617860"/>
              </a:xfrm>
              <a:prstGeom prst="rect">
                <a:avLst/>
              </a:prstGeom>
              <a:blipFill>
                <a:blip r:embed="rId3"/>
                <a:stretch>
                  <a:fillRect l="-106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 rot="19688004">
            <a:off x="9640173" y="4230656"/>
            <a:ext cx="23342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B0F0"/>
                </a:solidFill>
                <a:latin typeface="Blackadder ITC" panose="04020505051007020D02" pitchFamily="82" charset="0"/>
              </a:rPr>
              <a:t>Thank you!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90675" y="5764240"/>
                <a:ext cx="9117368" cy="53104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sz="2800" b="1" dirty="0"/>
                  <a:t>Exciting update: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800" b="1" dirty="0"/>
                  <a:t> is tight! [</a:t>
                </a:r>
                <a:r>
                  <a:rPr lang="en-US" sz="2800" b="1" dirty="0" err="1"/>
                  <a:t>Bodwin</a:t>
                </a:r>
                <a:r>
                  <a:rPr lang="en-US" sz="2800" b="1" dirty="0"/>
                  <a:t> and </a:t>
                </a:r>
                <a:r>
                  <a:rPr lang="en-US" sz="2800" b="1" dirty="0" err="1"/>
                  <a:t>Hoppenworth</a:t>
                </a:r>
                <a:r>
                  <a:rPr lang="en-US" sz="2800" b="1" dirty="0"/>
                  <a:t> ‘23]</a:t>
                </a:r>
                <a:endParaRPr lang="he-IL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5" y="5764240"/>
                <a:ext cx="9117368" cy="531043"/>
              </a:xfrm>
              <a:prstGeom prst="rect">
                <a:avLst/>
              </a:prstGeom>
              <a:blipFill>
                <a:blip r:embed="rId4"/>
                <a:stretch>
                  <a:fillRect l="-1404" t="-10345" r="-267" b="-3218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278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0907" y="1675093"/>
                <a:ext cx="12192000" cy="59099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 collection of edges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𝑻𝑪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is 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b="1" i="1" dirty="0">
                    <a:solidFill>
                      <a:srgbClr val="00B050"/>
                    </a:solidFill>
                  </a:rPr>
                  <a:t>-shortcut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𝐆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/>
                  <a:t>Linear Shortcuts: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d>
                      </m:e>
                    </m:d>
                  </m:oMath>
                </a14:m>
                <a:endParaRPr lang="en-US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/>
                  <a:t>Matching Shortcuts: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0907" y="1675093"/>
                <a:ext cx="12192000" cy="5909950"/>
              </a:xfrm>
              <a:blipFill>
                <a:blip r:embed="rId2"/>
                <a:stretch>
                  <a:fillRect l="-1050" t="-175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2600" y="2616976"/>
                <a:ext cx="9288055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Objective: </a:t>
                </a:r>
                <a:r>
                  <a:rPr lang="en-US" sz="2800" dirty="0"/>
                  <a:t>optimize tradeoff between size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and diameter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800" b="1" dirty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00" y="2616976"/>
                <a:ext cx="9288055" cy="523220"/>
              </a:xfrm>
              <a:prstGeom prst="rect">
                <a:avLst/>
              </a:prstGeom>
              <a:blipFill>
                <a:blip r:embed="rId3"/>
                <a:stretch>
                  <a:fillRect l="-1312" t="-10465" b="-325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F822BDE1-5F54-4701-BE2E-C8358125C56B}"/>
              </a:ext>
            </a:extLst>
          </p:cNvPr>
          <p:cNvSpPr txBox="1">
            <a:spLocks/>
          </p:cNvSpPr>
          <p:nvPr/>
        </p:nvSpPr>
        <p:spPr>
          <a:xfrm>
            <a:off x="-249382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C00000"/>
                </a:solidFill>
              </a:rPr>
              <a:t>Diameter Reducing Shortcuts 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</a:rPr>
              <a:t>[Ullman</a:t>
            </a:r>
            <a:r>
              <a:rPr lang="en-US" sz="3600" b="1" baseline="0" dirty="0">
                <a:solidFill>
                  <a:srgbClr val="C00000"/>
                </a:solidFill>
              </a:rPr>
              <a:t> and </a:t>
            </a:r>
            <a:r>
              <a:rPr lang="en-US" sz="3600" b="1" baseline="0" dirty="0" err="1">
                <a:solidFill>
                  <a:srgbClr val="C00000"/>
                </a:solidFill>
              </a:rPr>
              <a:t>Yannakakis</a:t>
            </a:r>
            <a:r>
              <a:rPr lang="en-US" sz="3600" b="1" baseline="0" dirty="0">
                <a:solidFill>
                  <a:srgbClr val="C00000"/>
                </a:solidFill>
              </a:rPr>
              <a:t> ’91, </a:t>
            </a:r>
            <a:r>
              <a:rPr lang="en-US" sz="3600" b="1" dirty="0" err="1">
                <a:solidFill>
                  <a:srgbClr val="C00000"/>
                </a:solidFill>
              </a:rPr>
              <a:t>Thorup</a:t>
            </a:r>
            <a:r>
              <a:rPr lang="en-US" sz="3600" b="1" dirty="0">
                <a:solidFill>
                  <a:srgbClr val="C00000"/>
                </a:solidFill>
              </a:rPr>
              <a:t> ’92]</a:t>
            </a:r>
          </a:p>
        </p:txBody>
      </p:sp>
    </p:spTree>
    <p:extLst>
      <p:ext uri="{BB962C8B-B14F-4D97-AF65-F5344CB8AC3E}">
        <p14:creationId xmlns:p14="http://schemas.microsoft.com/office/powerpoint/2010/main" val="538765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7462" y="1656337"/>
                <a:ext cx="12192000" cy="59099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 collection of edges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𝑻𝑪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is 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b="1" i="1" dirty="0">
                    <a:solidFill>
                      <a:srgbClr val="00B050"/>
                    </a:solidFill>
                  </a:rPr>
                  <a:t>-shortcut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𝐆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rgbClr val="C00000"/>
                    </a:solidFill>
                  </a:rPr>
                  <a:t>2-seconds summary of state-of-the-art: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/>
                  <a:t>Trivial: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𝐓𝐂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1</a:t>
                </a:r>
                <a:r>
                  <a:rPr lang="en-US" dirty="0"/>
                  <a:t>-shortcut of size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/>
                  <a:t>Folklore: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dirty="0"/>
                  <a:t>-shortcuts of size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b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 err="1"/>
                  <a:t>Thorup’s</a:t>
                </a:r>
                <a:r>
                  <a:rPr lang="en-US" b="1" dirty="0"/>
                  <a:t> conjecture:   </a:t>
                </a:r>
                <a:r>
                  <a:rPr lang="en-US" dirty="0"/>
                  <a:t>Every digraph admits an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-shortcut of </a:t>
                </a:r>
                <a:r>
                  <a:rPr lang="en-US" dirty="0">
                    <a:solidFill>
                      <a:srgbClr val="FF0000"/>
                    </a:solidFill>
                  </a:rPr>
                  <a:t>linear</a:t>
                </a:r>
                <a:r>
                  <a:rPr lang="en-US" dirty="0"/>
                  <a:t> size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/>
                  <a:t>Hesse ’03:  </a:t>
                </a:r>
                <a:r>
                  <a:rPr lang="en-US" dirty="0"/>
                  <a:t>Exists digraph requiring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sup>
                    </m:sSup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edges to reduce diam.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sup>
                    </m:sSup>
                  </m:oMath>
                </a14:m>
                <a:endParaRPr lang="en-US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462" y="1656337"/>
                <a:ext cx="12192000" cy="5909950"/>
              </a:xfrm>
              <a:blipFill>
                <a:blip r:embed="rId2"/>
                <a:stretch>
                  <a:fillRect l="-1300" t="-175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0" y="-8656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C00000"/>
                </a:solidFill>
              </a:rPr>
              <a:t>Diameter Reducing Shortcuts 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</a:rPr>
              <a:t>[Ullman</a:t>
            </a:r>
            <a:r>
              <a:rPr lang="en-US" sz="3600" b="1" baseline="0" dirty="0">
                <a:solidFill>
                  <a:srgbClr val="C00000"/>
                </a:solidFill>
              </a:rPr>
              <a:t> and </a:t>
            </a:r>
            <a:r>
              <a:rPr lang="en-US" sz="3600" b="1" baseline="0" dirty="0" err="1">
                <a:solidFill>
                  <a:srgbClr val="C00000"/>
                </a:solidFill>
              </a:rPr>
              <a:t>Yannakakis</a:t>
            </a:r>
            <a:r>
              <a:rPr lang="en-US" sz="3600" b="1" baseline="0" dirty="0">
                <a:solidFill>
                  <a:srgbClr val="C00000"/>
                </a:solidFill>
              </a:rPr>
              <a:t> ’91, </a:t>
            </a:r>
            <a:r>
              <a:rPr lang="en-US" sz="3600" b="1" dirty="0" err="1">
                <a:solidFill>
                  <a:srgbClr val="C00000"/>
                </a:solidFill>
              </a:rPr>
              <a:t>Thorup</a:t>
            </a:r>
            <a:r>
              <a:rPr lang="en-US" sz="3600" b="1" dirty="0">
                <a:solidFill>
                  <a:srgbClr val="C00000"/>
                </a:solidFill>
              </a:rPr>
              <a:t> ’92]</a:t>
            </a:r>
          </a:p>
        </p:txBody>
      </p:sp>
    </p:spTree>
    <p:extLst>
      <p:ext uri="{BB962C8B-B14F-4D97-AF65-F5344CB8AC3E}">
        <p14:creationId xmlns:p14="http://schemas.microsoft.com/office/powerpoint/2010/main" val="2316460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3357" y="1018452"/>
                <a:ext cx="9970655" cy="70431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 collection of edges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𝑻𝑪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is 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b="1" i="1" dirty="0">
                    <a:solidFill>
                      <a:srgbClr val="00B050"/>
                    </a:solidFill>
                  </a:rPr>
                  <a:t>-shortcut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𝐆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3357" y="1018452"/>
                <a:ext cx="9970655" cy="704315"/>
              </a:xfrm>
              <a:blipFill>
                <a:blip r:embed="rId2"/>
                <a:stretch>
                  <a:fillRect l="-1222" t="-1379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0" y="-109679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C00000"/>
                </a:solidFill>
              </a:rPr>
              <a:t>Sparsity vs. Diameter Tradeoffs of Shortcuts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9898527"/>
                  </p:ext>
                </p:extLst>
              </p:nvPr>
            </p:nvGraphicFramePr>
            <p:xfrm>
              <a:off x="194350" y="1640782"/>
              <a:ext cx="9154607" cy="48238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42825">
                      <a:extLst>
                        <a:ext uri="{9D8B030D-6E8A-4147-A177-3AD203B41FA5}">
                          <a16:colId xmlns:a16="http://schemas.microsoft.com/office/drawing/2014/main" val="2178940904"/>
                        </a:ext>
                      </a:extLst>
                    </a:gridCol>
                    <a:gridCol w="1884218">
                      <a:extLst>
                        <a:ext uri="{9D8B030D-6E8A-4147-A177-3AD203B41FA5}">
                          <a16:colId xmlns:a16="http://schemas.microsoft.com/office/drawing/2014/main" val="2119278006"/>
                        </a:ext>
                      </a:extLst>
                    </a:gridCol>
                    <a:gridCol w="2327564">
                      <a:extLst>
                        <a:ext uri="{9D8B030D-6E8A-4147-A177-3AD203B41FA5}">
                          <a16:colId xmlns:a16="http://schemas.microsoft.com/office/drawing/2014/main" val="3487081950"/>
                        </a:ext>
                      </a:extLst>
                    </a:gridCol>
                  </a:tblGrid>
                  <a:tr h="441538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Diameter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Size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9640339"/>
                      </a:ext>
                    </a:extLst>
                  </a:tr>
                  <a:tr h="470288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Ullman</a:t>
                          </a:r>
                          <a:r>
                            <a:rPr lang="en-US" sz="2000" baseline="0" dirty="0"/>
                            <a:t> and </a:t>
                          </a:r>
                          <a:r>
                            <a:rPr lang="en-US" sz="2000" baseline="0" dirty="0" err="1"/>
                            <a:t>Yannakakis</a:t>
                          </a:r>
                          <a:r>
                            <a:rPr lang="en-US" sz="2000" baseline="0" dirty="0"/>
                            <a:t> ‘91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 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𝑶</m:t>
                                  </m:r>
                                </m:e>
                              </m:acc>
                              <m:r>
                                <a:rPr lang="en-US" sz="24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b="1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1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sz="2400" b="1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sz="2400" b="1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1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b="1" dirty="0">
                              <a:solidFill>
                                <a:srgbClr val="7030A0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2063517"/>
                      </a:ext>
                    </a:extLst>
                  </a:tr>
                  <a:tr h="1181113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Berman et al. ‘10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rgbClr val="7030A0"/>
                            </a:solidFill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400" b="1" dirty="0">
                              <a:solidFill>
                                <a:srgbClr val="7030A0"/>
                              </a:solidFill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rad>
                            </m:oMath>
                          </a14:m>
                          <a:endParaRPr lang="en-US" sz="2400" b="1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b="1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1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sz="2400" b="1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sz="2400" b="1" i="1" dirty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1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b="1" dirty="0">
                              <a:solidFill>
                                <a:srgbClr val="7030A0"/>
                              </a:solidFill>
                            </a:rPr>
                            <a:t>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solidFill>
                                <a:srgbClr val="7030A0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4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400" b="1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670165"/>
                      </a:ext>
                    </a:extLst>
                  </a:tr>
                  <a:tr h="460766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Hesse ‘03</a:t>
                          </a:r>
                        </a:p>
                      </a:txBody>
                      <a:tcPr>
                        <a:solidFill>
                          <a:srgbClr val="FF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𝟏𝟕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>
                        <a:solidFill>
                          <a:srgbClr val="FF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𝛀</m:t>
                              </m:r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sSup>
                                <m:sSupPr>
                                  <m:ctrlPr>
                                    <a:rPr lang="en-US" sz="2400" b="1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2400" b="1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2400" b="1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400" b="1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𝟏𝟕</m:t>
                                  </m:r>
                                </m:sup>
                              </m:sSup>
                              <m:r>
                                <a:rPr lang="en-US" sz="24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b="1" dirty="0">
                              <a:solidFill>
                                <a:srgbClr val="7030A0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>
                        <a:solidFill>
                          <a:srgbClr val="FFCC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9796192"/>
                      </a:ext>
                    </a:extLst>
                  </a:tr>
                  <a:tr h="51367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Huang and Pettie ‘18</a:t>
                          </a:r>
                        </a:p>
                      </a:txBody>
                      <a:tcPr>
                        <a:solidFill>
                          <a:srgbClr val="FF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     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b="1" dirty="0">
                              <a:solidFill>
                                <a:srgbClr val="7030A0"/>
                              </a:solidFill>
                            </a:rPr>
                            <a:t>             </a:t>
                          </a:r>
                        </a:p>
                      </a:txBody>
                      <a:tcPr>
                        <a:solidFill>
                          <a:srgbClr val="FF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𝛀</m:t>
                              </m:r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4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b="1" dirty="0">
                              <a:solidFill>
                                <a:srgbClr val="7030A0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FFCC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0156822"/>
                      </a:ext>
                    </a:extLst>
                  </a:tr>
                  <a:tr h="513670">
                    <a:tc>
                      <a:txBody>
                        <a:bodyPr/>
                        <a:lstStyle/>
                        <a:p>
                          <a:r>
                            <a:rPr lang="en-US" sz="2000" dirty="0" err="1"/>
                            <a:t>Bodwin</a:t>
                          </a:r>
                          <a:r>
                            <a:rPr lang="en-US" sz="2000" dirty="0"/>
                            <a:t> and </a:t>
                          </a:r>
                          <a:r>
                            <a:rPr lang="en-US" sz="2000" dirty="0" err="1"/>
                            <a:t>Hoppenworth</a:t>
                          </a:r>
                          <a:r>
                            <a:rPr lang="en-US" sz="2000" dirty="0"/>
                            <a:t> ‘23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     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b="1" dirty="0">
                              <a:solidFill>
                                <a:srgbClr val="7030A0"/>
                              </a:solidFill>
                            </a:rPr>
                            <a:t>             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𝛀</m:t>
                              </m:r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4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b="1" dirty="0">
                              <a:solidFill>
                                <a:srgbClr val="7030A0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2855303"/>
                      </a:ext>
                    </a:extLst>
                  </a:tr>
                  <a:tr h="51367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Huang and Pettie ‘18</a:t>
                          </a:r>
                        </a:p>
                      </a:txBody>
                      <a:tcPr>
                        <a:solidFill>
                          <a:srgbClr val="FF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>
                        <a:solidFill>
                          <a:srgbClr val="FF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𝛀</m:t>
                              </m:r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24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b="1" dirty="0">
                              <a:solidFill>
                                <a:srgbClr val="7030A0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rgbClr val="FFCC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6619334"/>
                      </a:ext>
                    </a:extLst>
                  </a:tr>
                  <a:tr h="703402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Lu, </a:t>
                          </a:r>
                          <a:r>
                            <a:rPr lang="en-US" sz="2000" dirty="0" err="1"/>
                            <a:t>Vassilevska</a:t>
                          </a:r>
                          <a:r>
                            <a:rPr lang="en-US" sz="2000" dirty="0"/>
                            <a:t> Williams, Wein, Xu ‘22</a:t>
                          </a:r>
                        </a:p>
                      </a:txBody>
                      <a:tcPr>
                        <a:solidFill>
                          <a:srgbClr val="FF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1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>
                        <a:solidFill>
                          <a:srgbClr val="FF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𝛀</m:t>
                              </m:r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24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b="1" dirty="0">
                              <a:solidFill>
                                <a:srgbClr val="7030A0"/>
                              </a:solidFill>
                            </a:rPr>
                            <a:t> </a:t>
                          </a:r>
                          <a:endParaRPr lang="en-US" sz="2400" dirty="0"/>
                        </a:p>
                      </a:txBody>
                      <a:tcPr>
                        <a:solidFill>
                          <a:srgbClr val="FFCC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05165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9898527"/>
                  </p:ext>
                </p:extLst>
              </p:nvPr>
            </p:nvGraphicFramePr>
            <p:xfrm>
              <a:off x="194350" y="1640782"/>
              <a:ext cx="9154607" cy="48438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42825">
                      <a:extLst>
                        <a:ext uri="{9D8B030D-6E8A-4147-A177-3AD203B41FA5}">
                          <a16:colId xmlns:a16="http://schemas.microsoft.com/office/drawing/2014/main" val="2178940904"/>
                        </a:ext>
                      </a:extLst>
                    </a:gridCol>
                    <a:gridCol w="1884218">
                      <a:extLst>
                        <a:ext uri="{9D8B030D-6E8A-4147-A177-3AD203B41FA5}">
                          <a16:colId xmlns:a16="http://schemas.microsoft.com/office/drawing/2014/main" val="2119278006"/>
                        </a:ext>
                      </a:extLst>
                    </a:gridCol>
                    <a:gridCol w="2327564">
                      <a:extLst>
                        <a:ext uri="{9D8B030D-6E8A-4147-A177-3AD203B41FA5}">
                          <a16:colId xmlns:a16="http://schemas.microsoft.com/office/drawing/2014/main" val="348708195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Diameter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Size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9640339"/>
                      </a:ext>
                    </a:extLst>
                  </a:tr>
                  <a:tr h="470288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Ullman</a:t>
                          </a:r>
                          <a:r>
                            <a:rPr lang="en-US" sz="2000" baseline="0" dirty="0"/>
                            <a:t> and </a:t>
                          </a:r>
                          <a:r>
                            <a:rPr lang="en-US" sz="2000" baseline="0" dirty="0" err="1"/>
                            <a:t>Yannakakis</a:t>
                          </a:r>
                          <a:r>
                            <a:rPr lang="en-US" sz="2000" baseline="0" dirty="0"/>
                            <a:t> ‘91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3"/>
                          <a:stretch>
                            <a:fillRect l="-263107" t="-107792" r="-124919" b="-8376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3"/>
                          <a:stretch>
                            <a:fillRect l="-293717" t="-107792" r="-1047" b="-8376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2063517"/>
                      </a:ext>
                    </a:extLst>
                  </a:tr>
                  <a:tr h="1201103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Berman et al. ‘10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3"/>
                          <a:stretch>
                            <a:fillRect l="-263107" t="-81218" r="-124919" b="-2274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3"/>
                          <a:stretch>
                            <a:fillRect l="-293717" t="-81218" r="-1047" b="-2274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670165"/>
                      </a:ext>
                    </a:extLst>
                  </a:tr>
                  <a:tr h="470853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Hesse ‘03</a:t>
                          </a:r>
                        </a:p>
                      </a:txBody>
                      <a:tcPr>
                        <a:solidFill>
                          <a:srgbClr val="FF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3"/>
                          <a:stretch>
                            <a:fillRect l="-263107" t="-457692" r="-124919" b="-4743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3"/>
                          <a:stretch>
                            <a:fillRect l="-293717" t="-457692" r="-1047" b="-4743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9796192"/>
                      </a:ext>
                    </a:extLst>
                  </a:tr>
                  <a:tr h="51367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Huang and Pettie ‘18</a:t>
                          </a:r>
                        </a:p>
                      </a:txBody>
                      <a:tcPr>
                        <a:solidFill>
                          <a:srgbClr val="FF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3"/>
                          <a:stretch>
                            <a:fillRect l="-263107" t="-517857" r="-124919" b="-34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3"/>
                          <a:stretch>
                            <a:fillRect l="-293717" t="-517857" r="-1047" b="-34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0156822"/>
                      </a:ext>
                    </a:extLst>
                  </a:tr>
                  <a:tr h="513670"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/>
                            <a:t>Bodwin</a:t>
                          </a:r>
                          <a:r>
                            <a:rPr lang="en-US" sz="2000" dirty="0" smtClean="0"/>
                            <a:t> and </a:t>
                          </a:r>
                          <a:r>
                            <a:rPr lang="en-US" sz="2000" dirty="0" err="1" smtClean="0"/>
                            <a:t>Hoppenworth</a:t>
                          </a:r>
                          <a:r>
                            <a:rPr lang="en-US" sz="2000" dirty="0" smtClean="0"/>
                            <a:t> ‘23</a:t>
                          </a:r>
                          <a:endParaRPr lang="en-US" sz="20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3"/>
                          <a:stretch>
                            <a:fillRect l="-263107" t="-617857" r="-124919" b="-24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3"/>
                          <a:stretch>
                            <a:fillRect l="-293717" t="-617857" r="-1047" b="-24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2855303"/>
                      </a:ext>
                    </a:extLst>
                  </a:tr>
                  <a:tr h="51367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Huang and Pettie ‘18</a:t>
                          </a:r>
                        </a:p>
                      </a:txBody>
                      <a:tcPr>
                        <a:solidFill>
                          <a:srgbClr val="FF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3"/>
                          <a:stretch>
                            <a:fillRect l="-263107" t="-709412" r="-124919" b="-13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3"/>
                          <a:stretch>
                            <a:fillRect l="-293717" t="-709412" r="-1047" b="-13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6619334"/>
                      </a:ext>
                    </a:extLst>
                  </a:tr>
                  <a:tr h="703402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Lu, </a:t>
                          </a:r>
                          <a:r>
                            <a:rPr lang="en-US" sz="2000" dirty="0" err="1"/>
                            <a:t>Vassilevska</a:t>
                          </a:r>
                          <a:r>
                            <a:rPr lang="en-US" sz="2000" dirty="0"/>
                            <a:t> Williams, Wein, Xu ‘22</a:t>
                          </a:r>
                        </a:p>
                      </a:txBody>
                      <a:tcPr>
                        <a:solidFill>
                          <a:srgbClr val="FF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3"/>
                          <a:stretch>
                            <a:fillRect l="-263107" t="-598261" r="-12491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3"/>
                          <a:stretch>
                            <a:fillRect l="-293717" t="-598261" r="-1047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051656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>
            <a:off x="9508983" y="4188804"/>
            <a:ext cx="254908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Linear shortcut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92293" y="5291307"/>
            <a:ext cx="178247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Matching </a:t>
            </a:r>
          </a:p>
          <a:p>
            <a:r>
              <a:rPr lang="en-US" sz="2800" dirty="0"/>
              <a:t>shortcut</a:t>
            </a:r>
          </a:p>
        </p:txBody>
      </p:sp>
    </p:spTree>
    <p:extLst>
      <p:ext uri="{BB962C8B-B14F-4D97-AF65-F5344CB8AC3E}">
        <p14:creationId xmlns:p14="http://schemas.microsoft.com/office/powerpoint/2010/main" val="73994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8255210" y="5221706"/>
            <a:ext cx="2309643" cy="563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1366273" y="5228637"/>
            <a:ext cx="2707807" cy="563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2180078" y="5852083"/>
                <a:ext cx="715196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078" y="5852083"/>
                <a:ext cx="715196" cy="5280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9045076" y="5817638"/>
                <a:ext cx="715196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5076" y="5817638"/>
                <a:ext cx="715196" cy="5280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itle 1"/>
          <p:cNvSpPr txBox="1">
            <a:spLocks/>
          </p:cNvSpPr>
          <p:nvPr/>
        </p:nvSpPr>
        <p:spPr>
          <a:xfrm>
            <a:off x="0" y="-40386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C00000"/>
                </a:solidFill>
              </a:rPr>
              <a:t>Linear Shortcuts for General Digraphs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91741" y="1216440"/>
            <a:ext cx="11940826" cy="11995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91740" y="1198459"/>
                <a:ext cx="1211492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Lemma:  </a:t>
                </a:r>
                <a:r>
                  <a:rPr lang="en-US" sz="3200" dirty="0"/>
                  <a:t>Every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3200" dirty="0"/>
                  <a:t>-vertex digraph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3200" dirty="0"/>
                  <a:t> admits a linear shortcut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𝑻𝑪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</a:rPr>
                  <a:t> </a:t>
                </a:r>
                <a:endParaRPr lang="en-US" sz="3200" b="1" dirty="0"/>
              </a:p>
              <a:p>
                <a:r>
                  <a:rPr lang="en-US" sz="3200" dirty="0"/>
                  <a:t>that reduces the diameter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40" y="1198459"/>
                <a:ext cx="12114920" cy="1092800"/>
              </a:xfrm>
              <a:prstGeom prst="rect">
                <a:avLst/>
              </a:prstGeom>
              <a:blipFill>
                <a:blip r:embed="rId9"/>
                <a:stretch>
                  <a:fillRect l="-1258" t="-6704" b="-1843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0674" y="2415941"/>
                <a:ext cx="7109960" cy="2106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800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𝐕</m:t>
                    </m:r>
                    <m:r>
                      <a:rPr lang="en-US" sz="28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rad>
                      </m:den>
                    </m:f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b="1" dirty="0"/>
                  <a:t>  </a:t>
                </a:r>
                <a:r>
                  <a:rPr lang="en-US" sz="2800" dirty="0"/>
                  <a:t>random sample of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vertices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𝑻𝑪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7030A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4" y="2415941"/>
                <a:ext cx="7109960" cy="2106923"/>
              </a:xfrm>
              <a:prstGeom prst="rect">
                <a:avLst/>
              </a:prstGeom>
              <a:blipFill>
                <a:blip r:embed="rId10"/>
                <a:stretch>
                  <a:fillRect r="-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/>
          <p:cNvCxnSpPr/>
          <p:nvPr/>
        </p:nvCxnSpPr>
        <p:spPr>
          <a:xfrm flipV="1">
            <a:off x="1636752" y="5503415"/>
            <a:ext cx="9168240" cy="115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1391987" y="5394890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956556" y="5394890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529455" y="5398801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169978" y="5394890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779002" y="5394890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388026" y="5394890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979732" y="5387959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571433" y="5383342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134282" y="5383342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6717909" y="5390273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309610" y="5383342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931331" y="5390273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511504" y="5381107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9149379" y="5390273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9761320" y="5381107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0324707" y="5390273"/>
            <a:ext cx="240146" cy="2401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07079" y="5946586"/>
                <a:ext cx="38275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-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 shortest path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079" y="5946586"/>
                <a:ext cx="3827586" cy="523220"/>
              </a:xfrm>
              <a:prstGeom prst="rect">
                <a:avLst/>
              </a:prstGeom>
              <a:blipFill>
                <a:blip r:embed="rId11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70904" y="4756217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904" y="4756217"/>
                <a:ext cx="482312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10211199" y="4737160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1199" y="4737160"/>
                <a:ext cx="482312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Oval 93"/>
          <p:cNvSpPr/>
          <p:nvPr/>
        </p:nvSpPr>
        <p:spPr>
          <a:xfrm>
            <a:off x="3174601" y="5399502"/>
            <a:ext cx="240146" cy="24014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9154002" y="5394885"/>
            <a:ext cx="240146" cy="24014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3328006" y="4505750"/>
            <a:ext cx="5919537" cy="875939"/>
          </a:xfrm>
          <a:custGeom>
            <a:avLst/>
            <a:gdLst>
              <a:gd name="connsiteX0" fmla="*/ 0 w 5919537"/>
              <a:gd name="connsiteY0" fmla="*/ 875939 h 875939"/>
              <a:gd name="connsiteX1" fmla="*/ 2877954 w 5919537"/>
              <a:gd name="connsiteY1" fmla="*/ 40 h 875939"/>
              <a:gd name="connsiteX2" fmla="*/ 5919537 w 5919537"/>
              <a:gd name="connsiteY2" fmla="*/ 847064 h 87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19537" h="875939">
                <a:moveTo>
                  <a:pt x="0" y="875939"/>
                </a:moveTo>
                <a:cubicBezTo>
                  <a:pt x="945682" y="440395"/>
                  <a:pt x="1891365" y="4852"/>
                  <a:pt x="2877954" y="40"/>
                </a:cubicBezTo>
                <a:cubicBezTo>
                  <a:pt x="3864543" y="-4772"/>
                  <a:pt x="4892040" y="421146"/>
                  <a:pt x="5919537" y="847064"/>
                </a:cubicBezTo>
              </a:path>
            </a:pathLst>
          </a:custGeom>
          <a:noFill/>
          <a:ln w="38100">
            <a:solidFill>
              <a:srgbClr val="0070C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2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107" grpId="0"/>
      <p:bldP spid="108" grpId="0"/>
      <p:bldP spid="64" grpId="0" animBg="1"/>
      <p:bldP spid="66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7" grpId="0"/>
      <p:bldP spid="11" grpId="0"/>
      <p:bldP spid="90" grpId="0"/>
      <p:bldP spid="94" grpId="0" animBg="1"/>
      <p:bldP spid="104" grpId="0" animBg="1"/>
      <p:bldP spid="1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0674" y="-403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</a:rPr>
              <a:t>Linear Shortcuts are Useful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1745" y="5575586"/>
                <a:ext cx="11381509" cy="612775"/>
              </a:xfr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Is it possible to break the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dirty="0"/>
                  <a:t> diameter barrier using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shortcut edges?</a:t>
                </a: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1745" y="5575586"/>
                <a:ext cx="11381509" cy="612775"/>
              </a:xfrm>
              <a:blipFill>
                <a:blip r:embed="rId2"/>
                <a:stretch>
                  <a:fillRect l="-1071" t="-15000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41745" y="1819564"/>
            <a:ext cx="3556000" cy="26508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25418" y="1232708"/>
            <a:ext cx="1290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Parallel</a:t>
            </a:r>
          </a:p>
        </p:txBody>
      </p:sp>
      <p:sp>
        <p:nvSpPr>
          <p:cNvPr id="9" name="Rectangle 8"/>
          <p:cNvSpPr/>
          <p:nvPr/>
        </p:nvSpPr>
        <p:spPr>
          <a:xfrm>
            <a:off x="4391890" y="1809822"/>
            <a:ext cx="3556000" cy="26508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69701" y="1810515"/>
            <a:ext cx="3556000" cy="2650837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63167" y="1208973"/>
            <a:ext cx="1857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Distributed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97999" y="1208973"/>
            <a:ext cx="1481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Dynamic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1745" y="1948872"/>
            <a:ext cx="295683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Reachability </a:t>
            </a:r>
          </a:p>
          <a:p>
            <a:r>
              <a:rPr lang="en-US" sz="2400" dirty="0"/>
              <a:t>[</a:t>
            </a:r>
            <a:r>
              <a:rPr lang="en-US" sz="2400" dirty="0" err="1"/>
              <a:t>Fineman</a:t>
            </a:r>
            <a:r>
              <a:rPr lang="en-US" sz="2400" dirty="0"/>
              <a:t> ’20,  LJS ’19]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42035" y="2981552"/>
            <a:ext cx="360117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SSSP</a:t>
            </a:r>
          </a:p>
          <a:p>
            <a:r>
              <a:rPr lang="en-US" sz="2400" dirty="0"/>
              <a:t>[BPGWN ’20],[PGWN ‘20]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1745" y="3144982"/>
            <a:ext cx="358803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Approx. Shortest Paths</a:t>
            </a:r>
          </a:p>
          <a:p>
            <a:r>
              <a:rPr lang="en-US" sz="2400" dirty="0"/>
              <a:t>[CFR ’21] [KS ‘21]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91890" y="3135240"/>
            <a:ext cx="189051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SSSP</a:t>
            </a:r>
          </a:p>
          <a:p>
            <a:r>
              <a:rPr lang="en-US" sz="2400" dirty="0"/>
              <a:t>[BPGWN ’20]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02027" y="1889850"/>
            <a:ext cx="201324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Reachability</a:t>
            </a:r>
          </a:p>
          <a:p>
            <a:r>
              <a:rPr lang="en-US" sz="2400" dirty="0"/>
              <a:t>[HKN ‘14]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91890" y="1889850"/>
            <a:ext cx="209499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Reachability </a:t>
            </a:r>
          </a:p>
          <a:p>
            <a:r>
              <a:rPr lang="en-US" sz="2400" dirty="0"/>
              <a:t>[LJS ’19]</a:t>
            </a:r>
          </a:p>
        </p:txBody>
      </p:sp>
    </p:spTree>
    <p:extLst>
      <p:ext uri="{BB962C8B-B14F-4D97-AF65-F5344CB8AC3E}">
        <p14:creationId xmlns:p14="http://schemas.microsoft.com/office/powerpoint/2010/main" val="2292935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0673" y="-40386"/>
            <a:ext cx="124247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</a:rPr>
              <a:t>New Tradeoffs for Shortcuts 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[KP SODA’22]</a:t>
            </a:r>
          </a:p>
        </p:txBody>
      </p:sp>
      <p:sp>
        <p:nvSpPr>
          <p:cNvPr id="5" name="Rectangle 4"/>
          <p:cNvSpPr/>
          <p:nvPr/>
        </p:nvSpPr>
        <p:spPr>
          <a:xfrm>
            <a:off x="189336" y="2147750"/>
            <a:ext cx="11386686" cy="14528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0832" y="2147750"/>
                <a:ext cx="11295190" cy="1119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Theorem 1: </a:t>
                </a:r>
                <a:r>
                  <a:rPr lang="en-US" sz="3200" dirty="0"/>
                  <a:t>Every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3200" dirty="0"/>
                  <a:t>-vertex digraph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3200" dirty="0"/>
                  <a:t> admits a linear shortcut </a:t>
                </a:r>
                <a:endParaRPr lang="en-US" sz="3200" b="1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𝑻𝑪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b="1" dirty="0"/>
                  <a:t> </a:t>
                </a:r>
                <a:r>
                  <a:rPr lang="en-US" sz="3200" dirty="0"/>
                  <a:t>that reduces the diameter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32" y="2147750"/>
                <a:ext cx="11295190" cy="1119409"/>
              </a:xfrm>
              <a:prstGeom prst="rect">
                <a:avLst/>
              </a:prstGeom>
              <a:blipFill>
                <a:blip r:embed="rId2"/>
                <a:stretch>
                  <a:fillRect l="-1349" t="-6522" b="-152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8F95EA5-97FB-4F01-97EC-65FDECEC755F}"/>
              </a:ext>
            </a:extLst>
          </p:cNvPr>
          <p:cNvSpPr txBox="1"/>
          <p:nvPr/>
        </p:nvSpPr>
        <p:spPr>
          <a:xfrm>
            <a:off x="100674" y="1285177"/>
            <a:ext cx="2890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Linear Shortcuts</a:t>
            </a:r>
            <a:endParaRPr lang="en-IL" sz="3200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F7AB44-160A-47F1-99CA-E1E9B1296C65}"/>
              </a:ext>
            </a:extLst>
          </p:cNvPr>
          <p:cNvSpPr/>
          <p:nvPr/>
        </p:nvSpPr>
        <p:spPr>
          <a:xfrm>
            <a:off x="189336" y="4949566"/>
            <a:ext cx="11386686" cy="14528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098C5B-D615-40C9-ABBF-4FEC5AE82EF8}"/>
                  </a:ext>
                </a:extLst>
              </p:cNvPr>
              <p:cNvSpPr txBox="1"/>
              <p:nvPr/>
            </p:nvSpPr>
            <p:spPr>
              <a:xfrm>
                <a:off x="280832" y="4949566"/>
                <a:ext cx="11295190" cy="1119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Theorem 2: </a:t>
                </a:r>
                <a:r>
                  <a:rPr lang="en-US" sz="3200" dirty="0"/>
                  <a:t>Every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3200" dirty="0"/>
                  <a:t>-vertex digraph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3200" dirty="0"/>
                  <a:t> admits shortcut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𝑻𝑪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b="1" dirty="0"/>
                  <a:t> </a:t>
                </a:r>
                <a:r>
                  <a:rPr lang="en-US" sz="3200" dirty="0"/>
                  <a:t>that reduces the diameter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098C5B-D615-40C9-ABBF-4FEC5AE82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32" y="4949566"/>
                <a:ext cx="11295190" cy="1119409"/>
              </a:xfrm>
              <a:prstGeom prst="rect">
                <a:avLst/>
              </a:prstGeom>
              <a:blipFill>
                <a:blip r:embed="rId3"/>
                <a:stretch>
                  <a:fillRect l="-1349" t="-6522" b="-152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DE0703D-2DDB-4C4A-8775-128E4170ED24}"/>
              </a:ext>
            </a:extLst>
          </p:cNvPr>
          <p:cNvSpPr txBox="1"/>
          <p:nvPr/>
        </p:nvSpPr>
        <p:spPr>
          <a:xfrm>
            <a:off x="100674" y="4086993"/>
            <a:ext cx="3433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Sublinear Shortcuts</a:t>
            </a:r>
            <a:endParaRPr lang="en-IL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6541" y="2246456"/>
            <a:ext cx="10861964" cy="32262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2067" y="2382353"/>
                <a:ext cx="1129519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Theorem 3: </a:t>
                </a:r>
                <a:r>
                  <a:rPr lang="en-US" sz="3200" dirty="0"/>
                  <a:t>Every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3200" dirty="0"/>
                  <a:t>-vertex digraph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3200" dirty="0"/>
                  <a:t> admits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3200" dirty="0"/>
                  <a:t>-shortcut of size: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67" y="2382353"/>
                <a:ext cx="11295190" cy="1077218"/>
              </a:xfrm>
              <a:prstGeom prst="rect">
                <a:avLst/>
              </a:prstGeom>
              <a:blipFill>
                <a:blip r:embed="rId2"/>
                <a:stretch>
                  <a:fillRect l="-1403" t="-678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/>
          <p:cNvSpPr/>
          <p:nvPr/>
        </p:nvSpPr>
        <p:spPr>
          <a:xfrm>
            <a:off x="4812141" y="3593643"/>
            <a:ext cx="609600" cy="1681555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74248" y="3673744"/>
                <a:ext cx="4760919" cy="603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</a:rPr>
                  <a:t>       </a:t>
                </a:r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248" y="3673744"/>
                <a:ext cx="4760919" cy="603242"/>
              </a:xfrm>
              <a:prstGeom prst="rect">
                <a:avLst/>
              </a:prstGeom>
              <a:blipFill>
                <a:blip r:embed="rId3"/>
                <a:stretch>
                  <a:fillRect t="-9091" b="-3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14214" y="4491159"/>
                <a:ext cx="4767074" cy="603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d>
                      </m:e>
                      <m:sup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>
                    <a:solidFill>
                      <a:srgbClr val="00B050"/>
                    </a:solidFill>
                  </a:rPr>
                  <a:t>  </a:t>
                </a:r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214" y="4491159"/>
                <a:ext cx="4767074" cy="603242"/>
              </a:xfrm>
              <a:prstGeom prst="rect">
                <a:avLst/>
              </a:prstGeom>
              <a:blipFill>
                <a:blip r:embed="rId4"/>
                <a:stretch>
                  <a:fillRect t="-9091" b="-3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44923" y="4071241"/>
                <a:ext cx="230704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923" y="4071241"/>
                <a:ext cx="2307042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 txBox="1">
            <a:spLocks/>
          </p:cNvSpPr>
          <p:nvPr/>
        </p:nvSpPr>
        <p:spPr>
          <a:xfrm>
            <a:off x="100673" y="-40386"/>
            <a:ext cx="124247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</a:rPr>
              <a:t>New Tradeoffs for Shortcuts 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[KP SODA’22]</a:t>
            </a:r>
          </a:p>
        </p:txBody>
      </p:sp>
    </p:spTree>
    <p:extLst>
      <p:ext uri="{BB962C8B-B14F-4D97-AF65-F5344CB8AC3E}">
        <p14:creationId xmlns:p14="http://schemas.microsoft.com/office/powerpoint/2010/main" val="3259760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67247</TotalTime>
  <Words>1594</Words>
  <Application>Microsoft Office PowerPoint</Application>
  <PresentationFormat>Widescreen</PresentationFormat>
  <Paragraphs>300</Paragraphs>
  <Slides>27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Blackadder ITC</vt:lpstr>
      <vt:lpstr>Calibri</vt:lpstr>
      <vt:lpstr>Calibri Light</vt:lpstr>
      <vt:lpstr>Cambria Math</vt:lpstr>
      <vt:lpstr>Office Theme</vt:lpstr>
      <vt:lpstr>PowerPoint Presentation</vt:lpstr>
      <vt:lpstr>Computation in Directed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Shortcut Algorithm  </vt:lpstr>
      <vt:lpstr>The Shortcut Algorithm  </vt:lpstr>
      <vt:lpstr>The Shortcut Algorithm: Size Analysis   </vt:lpstr>
      <vt:lpstr>The Diameter Argument</vt:lpstr>
      <vt:lpstr>The Diameter Argument</vt:lpstr>
      <vt:lpstr>The Diameter Argument</vt:lpstr>
      <vt:lpstr>The Diameter Argument</vt:lpstr>
      <vt:lpstr>The Diameter Argument</vt:lpstr>
      <vt:lpstr>Lets do some math:</vt:lpstr>
      <vt:lpstr>PowerPoint Presentation</vt:lpstr>
      <vt:lpstr>Can we do better: Paths × Paths Construction</vt:lpstr>
      <vt:lpstr>Can we do better: Paths × Paths Construction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Meravi</dc:creator>
  <cp:lastModifiedBy>Merav Parter</cp:lastModifiedBy>
  <cp:revision>156</cp:revision>
  <dcterms:created xsi:type="dcterms:W3CDTF">2021-11-23T16:20:58Z</dcterms:created>
  <dcterms:modified xsi:type="dcterms:W3CDTF">2024-06-26T11:44:04Z</dcterms:modified>
</cp:coreProperties>
</file>