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98" r:id="rId5"/>
    <p:sldId id="299" r:id="rId6"/>
    <p:sldId id="300" r:id="rId7"/>
    <p:sldId id="259" r:id="rId8"/>
    <p:sldId id="281" r:id="rId9"/>
    <p:sldId id="260" r:id="rId10"/>
    <p:sldId id="282" r:id="rId11"/>
    <p:sldId id="283" r:id="rId12"/>
    <p:sldId id="284" r:id="rId13"/>
    <p:sldId id="285" r:id="rId14"/>
    <p:sldId id="289" r:id="rId15"/>
    <p:sldId id="286" r:id="rId16"/>
    <p:sldId id="290" r:id="rId17"/>
    <p:sldId id="287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08"/>
      </p:cViewPr>
      <p:guideLst>
        <p:guide orient="horz" pos="28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3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4.png"/><Relationship Id="rId7" Type="http://schemas.openxmlformats.org/officeDocument/2006/relationships/image" Target="../media/image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4: Routing Schemes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Interval Routing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83278" y="91431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50117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30329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10541" y="2703817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1493" y="3219954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1571" y="324412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05005" y="4922711"/>
            <a:ext cx="277091" cy="277091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7893" y="493726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6693" y="478416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10541" y="47599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42073" y="475292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8686629" y="1191402"/>
            <a:ext cx="935195" cy="1288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 flipH="1">
            <a:off x="9568875" y="1191402"/>
            <a:ext cx="52949" cy="1248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9621824" y="1191402"/>
            <a:ext cx="927263" cy="1512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0"/>
            <a:endCxn id="14" idx="4"/>
          </p:cNvCxnSpPr>
          <p:nvPr/>
        </p:nvCxnSpPr>
        <p:spPr>
          <a:xfrm flipV="1">
            <a:off x="9915239" y="2980908"/>
            <a:ext cx="633848" cy="180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0549087" y="2980908"/>
            <a:ext cx="0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4"/>
          </p:cNvCxnSpPr>
          <p:nvPr/>
        </p:nvCxnSpPr>
        <p:spPr>
          <a:xfrm flipH="1" flipV="1">
            <a:off x="10549087" y="2980908"/>
            <a:ext cx="612858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7778005" y="2675993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8450117" y="2716572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5" idx="4"/>
          </p:cNvCxnSpPr>
          <p:nvPr/>
        </p:nvCxnSpPr>
        <p:spPr>
          <a:xfrm flipV="1">
            <a:off x="6943551" y="3497045"/>
            <a:ext cx="736488" cy="1425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1"/>
            <a:endCxn id="15" idx="4"/>
          </p:cNvCxnSpPr>
          <p:nvPr/>
        </p:nvCxnSpPr>
        <p:spPr>
          <a:xfrm flipH="1" flipV="1">
            <a:off x="7680039" y="3497045"/>
            <a:ext cx="138433" cy="1480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55378" y="1176342"/>
            <a:ext cx="1446087" cy="923330"/>
            <a:chOff x="1439835" y="3909187"/>
            <a:chExt cx="1446087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469" y="4269096"/>
              <a:ext cx="592818" cy="4861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x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blipFill>
                <a:blip r:embed="rId20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Improved Routing Schemes for Trees [TZ’01]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Routing 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</a:p>
              <a:p>
                <a:endParaRPr lang="en-US" dirty="0"/>
              </a:p>
              <a:p>
                <a:r>
                  <a:rPr lang="en-US" dirty="0" smtClean="0"/>
                  <a:t>Tool: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Heavy Light Tree Decomposition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Sleator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Tarjan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Recursive partitioning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tree</a:t>
                </a:r>
                <a:r>
                  <a:rPr lang="en-US" dirty="0" smtClean="0"/>
                  <a:t> into a collection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vertex-disjoint paths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child of node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u </a:t>
                </a:r>
                <a:r>
                  <a:rPr lang="en-US" dirty="0" smtClean="0"/>
                  <a:t>to be the (unique) child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largest</a:t>
                </a:r>
                <a:r>
                  <a:rPr lang="en-US" dirty="0" smtClean="0"/>
                  <a:t> subtree.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remaining children are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Note: </a:t>
                </a:r>
                <a:r>
                  <a:rPr lang="en-US" dirty="0" smtClean="0"/>
                  <a:t>for every light-child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 holds: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|/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  <a:blipFill>
                <a:blip r:embed="rId2"/>
                <a:stretch>
                  <a:fillRect l="-100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9" idx="4"/>
            <a:endCxn id="5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>
            <a:stCxn id="5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73" name="Straight Connector 72"/>
          <p:cNvCxnSpPr>
            <a:stCxn id="62" idx="4"/>
            <a:endCxn id="74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>
            <a:endCxn id="57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2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78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241" y="-304919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787" y="993144"/>
            <a:ext cx="9294984" cy="203284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b="1" dirty="0" smtClean="0"/>
                  <a:t> 1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There exists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algorithm that computes a path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 </a:t>
                </a:r>
                <a:r>
                  <a:rPr lang="en-US" sz="2800" dirty="0" smtClean="0"/>
                  <a:t>whose </a:t>
                </a:r>
                <a:r>
                  <a:rPr lang="en-US" sz="2800" dirty="0"/>
                  <a:t>removal </a:t>
                </a:r>
                <a:r>
                  <a:rPr lang="en-US" sz="2800" dirty="0" smtClean="0"/>
                  <a:t>breaks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vertex-disjoint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en-US" sz="2800" dirty="0" smtClean="0"/>
                  <a:t>sub-trees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800" dirty="0"/>
                  <a:t> s.t</a:t>
                </a:r>
                <a:r>
                  <a:rPr lang="en-US" sz="2800" dirty="0" smtClean="0"/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800" dirty="0"/>
                  <a:t>a</a:t>
                </a:r>
                <a:r>
                  <a:rPr lang="en-US" sz="2800" dirty="0" smtClean="0"/>
                  <a:t>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is connected via an edge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blipFill>
                <a:blip r:embed="rId2"/>
                <a:stretch>
                  <a:fillRect l="-1369" t="-3021" b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4"/>
            <a:endCxn id="1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stCxn id="1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>
            <a:stCxn id="21" idx="4"/>
            <a:endCxn id="32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endCxn id="16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0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4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3686209"/>
            <a:ext cx="761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Proof:  </a:t>
            </a:r>
            <a:r>
              <a:rPr lang="en-US" sz="3200" dirty="0" smtClean="0"/>
              <a:t>simply go to heavy-child on each step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4996422"/>
            <a:ext cx="7241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HL decomposition is given by applying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recursively</a:t>
            </a:r>
            <a:r>
              <a:rPr lang="en-US" sz="3200" dirty="0" smtClean="0"/>
              <a:t> </a:t>
            </a:r>
            <a:r>
              <a:rPr lang="en-US" sz="3200" b="1" dirty="0" err="1" smtClean="0"/>
              <a:t>Thm</a:t>
            </a:r>
            <a:r>
              <a:rPr lang="en-US" sz="3200" b="1" dirty="0" smtClean="0"/>
              <a:t> .1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29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215" y="-24345"/>
            <a:ext cx="10515600" cy="1325563"/>
          </a:xfrm>
        </p:spPr>
        <p:txBody>
          <a:bodyPr/>
          <a:lstStyle/>
          <a:p>
            <a:r>
              <a:rPr lang="en-US" dirty="0" smtClean="0"/>
              <a:t>Heavy-Light Tree Decomposition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873672" y="165966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09340" y="165966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735863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578651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161841" y="278549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</p:cNvCxnSpPr>
          <p:nvPr/>
        </p:nvCxnSpPr>
        <p:spPr>
          <a:xfrm flipH="1">
            <a:off x="9751818" y="282137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</p:cNvCxnSpPr>
          <p:nvPr/>
        </p:nvCxnSpPr>
        <p:spPr>
          <a:xfrm>
            <a:off x="9943369" y="278577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988099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643270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218042" y="35600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9" idx="5"/>
          </p:cNvCxnSpPr>
          <p:nvPr/>
        </p:nvCxnSpPr>
        <p:spPr>
          <a:xfrm>
            <a:off x="10786157" y="278577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12473" y="279881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727691" y="35305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1354841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213771" y="375826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69468" y="379291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359956" y="375368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48497" y="380084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10596" y="379291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070262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640748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224253" y="443400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066848" y="4426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626943" y="44289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19" idx="4"/>
            <a:endCxn id="31" idx="0"/>
          </p:cNvCxnSpPr>
          <p:nvPr/>
        </p:nvCxnSpPr>
        <p:spPr>
          <a:xfrm>
            <a:off x="11476395" y="379626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1445238" y="45024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571200" y="54726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584708" y="477340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4"/>
          </p:cNvCxnSpPr>
          <p:nvPr/>
        </p:nvCxnSpPr>
        <p:spPr>
          <a:xfrm flipH="1">
            <a:off x="9676684" y="467205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570399" y="52295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180245" y="14591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Observation 1</a:t>
                </a:r>
                <a:r>
                  <a:rPr lang="en-US" sz="2800" dirty="0" smtClean="0"/>
                  <a:t>: 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𝐻𝐿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cover all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sz="2800" dirty="0" smtClean="0"/>
                  <a:t> edges</a:t>
                </a:r>
              </a:p>
              <a:p>
                <a:endParaRPr lang="en-US" sz="2800" dirty="0"/>
              </a:p>
              <a:p>
                <a:r>
                  <a:rPr lang="en-US" sz="2800" b="1" dirty="0" smtClean="0"/>
                  <a:t>Observation 2: </a:t>
                </a:r>
                <a:r>
                  <a:rPr lang="en-US" sz="2800" dirty="0" smtClean="0"/>
                  <a:t>any path from root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contains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sz="2800" dirty="0" smtClean="0"/>
                  <a:t> edges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Proof: </a:t>
                </a:r>
                <a:r>
                  <a:rPr lang="en-US" sz="2800" dirty="0" smtClean="0"/>
                  <a:t>the path can interacts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path </a:t>
                </a:r>
              </a:p>
              <a:p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blipFill>
                <a:blip r:embed="rId2"/>
                <a:stretch>
                  <a:fillRect l="-1411" t="-1724" r="-403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Improved Routing Scheme for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Preprocessing algorithm: 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DFS numbering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Heavy-light decomposition</a:t>
                </a:r>
                <a:endParaRPr lang="he-IL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u="sng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1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-edges on the path from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0" dirty="0" smtClean="0"/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u="sng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[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2.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3.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  <a:blipFill>
                <a:blip r:embed="rId2"/>
                <a:stretch>
                  <a:fillRect l="-10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9725891" y="129944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161559" y="129944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588082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430870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14060" y="242527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9604037" y="246115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9795588" y="242555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840318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495489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070261" y="31998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38376" y="242555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64692" y="243859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79910" y="3170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207060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065990" y="339804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21687" y="343269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212175" y="339346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00716" y="344062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62815" y="343269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922481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492967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076472" y="40737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919067" y="40666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479162" y="406872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328614" y="343604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97457" y="4142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423419" y="51124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436927" y="441318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9528903" y="431183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422618" y="48693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032464" y="10989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919698" y="4325264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784688" y="502630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8044035" y="4325264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300664" y="4989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838479" y="5286347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906242" y="5269417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8185212" y="5871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671137" y="596264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72" y="-1213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Improved Routing Scheme for Trees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en-US" dirty="0" smtClean="0"/>
                  <a:t>-edges on the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heavy</a:t>
                </a:r>
                <a:r>
                  <a:rPr lang="en-US" dirty="0" smtClean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 smtClean="0">
                    <a:solidFill>
                      <a:srgbClr val="00B0F0"/>
                    </a:solidFill>
                  </a:rPr>
                  <a:t>Routing Alg.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 smtClean="0"/>
                  <a:t> forward to parent</a:t>
                </a: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, forward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 smtClean="0"/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 smtClean="0"/>
                  <a:t>Forward to heavy child</a:t>
                </a:r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  <a:blipFill>
                <a:blip r:embed="rId2"/>
                <a:stretch>
                  <a:fillRect l="-1040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34" idx="3"/>
            <a:endCxn id="6" idx="6"/>
          </p:cNvCxnSpPr>
          <p:nvPr/>
        </p:nvCxnSpPr>
        <p:spPr>
          <a:xfrm flipH="1">
            <a:off x="8957721" y="2541595"/>
            <a:ext cx="739370" cy="3056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5"/>
            <a:endCxn id="7" idx="0"/>
          </p:cNvCxnSpPr>
          <p:nvPr/>
        </p:nvCxnSpPr>
        <p:spPr>
          <a:xfrm>
            <a:off x="9868995" y="2541595"/>
            <a:ext cx="646483" cy="3784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714613" y="27256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93924" y="292001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30966" y="2962929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8720943" y="2998810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8912494" y="2963208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57224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612395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187167" y="3737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01430" y="3127519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27746" y="3140559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42964" y="387234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170114" y="3894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182896" y="3935696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38593" y="3970350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29081" y="3931118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17622" y="3978279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79721" y="3970350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039387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609873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193378" y="46114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035973" y="460430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596068" y="46063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291668" y="4138012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60511" y="484415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386473" y="58144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399981" y="5115154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8645809" y="4849488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39524" y="54069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61489" y="233408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036604" y="4862919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901594" y="556396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7160941" y="4862919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417570" y="5526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55385" y="5824002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023148" y="5807072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302118" y="64088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788043" y="650029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Label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Table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blipFill>
                <a:blip r:embed="rId5"/>
                <a:stretch>
                  <a:fillRect l="-34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18" y="0"/>
            <a:ext cx="10515600" cy="1325563"/>
          </a:xfrm>
        </p:spPr>
        <p:txBody>
          <a:bodyPr/>
          <a:lstStyle/>
          <a:p>
            <a:r>
              <a:rPr lang="en-US" dirty="0" smtClean="0"/>
              <a:t>From Trees to General Graphs: Tree Covers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Tree Covers: </a:t>
                </a:r>
                <a:r>
                  <a:rPr lang="en-US" dirty="0" smtClean="0"/>
                  <a:t>a family of trees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dirty="0" smtClean="0"/>
                  <a:t>there is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containing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low-stretch path</a:t>
                </a:r>
                <a:r>
                  <a:rPr lang="en-US" dirty="0" smtClean="0"/>
                  <a:t> between them.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  <a:blipFill>
                <a:blip r:embed="rId2"/>
                <a:stretch>
                  <a:fillRect l="-101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07109" y="2761078"/>
            <a:ext cx="7666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1261" y="2741784"/>
            <a:ext cx="939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From routing on general graphs to routing on trees with stretch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TZ DO implicitly defines a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tree-cover</a:t>
                </a:r>
                <a:r>
                  <a:rPr lang="en-US" sz="2800" dirty="0" smtClean="0"/>
                  <a:t> with the following properties: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Each vertex belongs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trees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Every pair of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has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blipFill>
                <a:blip r:embed="rId3"/>
                <a:stretch>
                  <a:fillRect l="-1049" b="-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6" y="-221673"/>
            <a:ext cx="10515600" cy="1325563"/>
          </a:xfrm>
        </p:spPr>
        <p:txBody>
          <a:bodyPr/>
          <a:lstStyle/>
          <a:p>
            <a:r>
              <a:rPr lang="en-US" dirty="0" smtClean="0"/>
              <a:t>Short Recut of TZ Distance Oracles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Pivot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closest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Bunch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Store </a:t>
                </a:r>
                <a:r>
                  <a:rPr lang="en-US" sz="2800" dirty="0"/>
                  <a:t>in </a:t>
                </a:r>
                <a:r>
                  <a:rPr lang="en-US" sz="2800" b="1" dirty="0"/>
                  <a:t>hash-table</a:t>
                </a:r>
                <a:r>
                  <a:rPr lang="en-US" sz="28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and </a:t>
                </a:r>
                <a:r>
                  <a:rPr lang="en-US" sz="2800" dirty="0"/>
                  <a:t>every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Query algorithm: 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Last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  <a:blipFill>
                <a:blip r:embed="rId2"/>
                <a:stretch>
                  <a:fillRect l="-1007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Compact Routing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487"/>
            <a:ext cx="12087516" cy="5684044"/>
          </a:xfrm>
        </p:spPr>
        <p:txBody>
          <a:bodyPr>
            <a:normAutofit/>
          </a:bodyPr>
          <a:lstStyle/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A </a:t>
            </a:r>
            <a:r>
              <a:rPr lang="en-US" dirty="0"/>
              <a:t>distributed protocol to deliver packets from any node of a network to any other node</a:t>
            </a:r>
            <a:r>
              <a:rPr lang="en-US" dirty="0" smtClean="0"/>
              <a:t>.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Forward a message from source to destination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through a chain of intermediate nodes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Each node makes a decision on the next hop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based on the </a:t>
            </a:r>
            <a:r>
              <a:rPr lang="en-US" dirty="0" smtClean="0">
                <a:solidFill>
                  <a:srgbClr val="FF0000"/>
                </a:solidFill>
              </a:rPr>
              <a:t>header</a:t>
            </a:r>
            <a:r>
              <a:rPr lang="en-US" dirty="0" smtClean="0"/>
              <a:t> of the </a:t>
            </a:r>
            <a:r>
              <a:rPr lang="en-US" dirty="0" err="1" smtClean="0"/>
              <a:t>msg</a:t>
            </a:r>
            <a:r>
              <a:rPr lang="en-US" dirty="0" smtClean="0"/>
              <a:t> and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routing-table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650844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920844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271826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12926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90708" y="3955903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206181" y="367881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10781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789226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1" idx="2"/>
            <a:endCxn id="4" idx="7"/>
          </p:cNvCxnSpPr>
          <p:nvPr/>
        </p:nvCxnSpPr>
        <p:spPr>
          <a:xfrm flipH="1">
            <a:off x="9887356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6" idx="0"/>
          </p:cNvCxnSpPr>
          <p:nvPr/>
        </p:nvCxnSpPr>
        <p:spPr>
          <a:xfrm flipH="1">
            <a:off x="10344727" y="2458940"/>
            <a:ext cx="616696" cy="1219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4" idx="0"/>
          </p:cNvCxnSpPr>
          <p:nvPr/>
        </p:nvCxnSpPr>
        <p:spPr>
          <a:xfrm flipH="1">
            <a:off x="10051472" y="3955903"/>
            <a:ext cx="293255" cy="521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6" idx="6"/>
          </p:cNvCxnSpPr>
          <p:nvPr/>
        </p:nvCxnSpPr>
        <p:spPr>
          <a:xfrm flipH="1" flipV="1">
            <a:off x="10483272" y="3817358"/>
            <a:ext cx="829133" cy="22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4"/>
            <a:endCxn id="23" idx="0"/>
          </p:cNvCxnSpPr>
          <p:nvPr/>
        </p:nvCxnSpPr>
        <p:spPr>
          <a:xfrm>
            <a:off x="11059390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4"/>
            <a:endCxn id="29" idx="7"/>
          </p:cNvCxnSpPr>
          <p:nvPr/>
        </p:nvCxnSpPr>
        <p:spPr>
          <a:xfrm flipH="1">
            <a:off x="11025738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6"/>
            <a:endCxn id="23" idx="4"/>
          </p:cNvCxnSpPr>
          <p:nvPr/>
        </p:nvCxnSpPr>
        <p:spPr>
          <a:xfrm flipV="1">
            <a:off x="10190017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0"/>
            <a:endCxn id="4" idx="3"/>
          </p:cNvCxnSpPr>
          <p:nvPr/>
        </p:nvCxnSpPr>
        <p:spPr>
          <a:xfrm flipV="1">
            <a:off x="8929254" y="3068900"/>
            <a:ext cx="762169" cy="887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2"/>
          </p:cNvCxnSpPr>
          <p:nvPr/>
        </p:nvCxnSpPr>
        <p:spPr>
          <a:xfrm flipV="1">
            <a:off x="9081654" y="3817358"/>
            <a:ext cx="1124527" cy="290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5"/>
          </p:cNvCxnSpPr>
          <p:nvPr/>
        </p:nvCxnSpPr>
        <p:spPr>
          <a:xfrm>
            <a:off x="10149438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8" idx="7"/>
            <a:endCxn id="24" idx="3"/>
          </p:cNvCxnSpPr>
          <p:nvPr/>
        </p:nvCxnSpPr>
        <p:spPr>
          <a:xfrm flipV="1">
            <a:off x="9147293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5" idx="4"/>
            <a:endCxn id="28" idx="0"/>
          </p:cNvCxnSpPr>
          <p:nvPr/>
        </p:nvCxnSpPr>
        <p:spPr>
          <a:xfrm>
            <a:off x="8929254" y="4232994"/>
            <a:ext cx="120073" cy="9717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71" y="2996112"/>
            <a:ext cx="504978" cy="3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</a:p>
              <a:p>
                <a:r>
                  <a:rPr lang="en-US" dirty="0" smtClean="0"/>
                  <a:t>Stretch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Definition for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shortest-path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Routing scheme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Preprocessing algorithm: </a:t>
                </a:r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ompute the bunches and pivots of TZ oracles.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Routing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06325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458826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40354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515027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69" idx="4"/>
          </p:cNvCxnSpPr>
          <p:nvPr/>
        </p:nvCxnSpPr>
        <p:spPr>
          <a:xfrm>
            <a:off x="11004042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024676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>
            <a:stCxn id="68" idx="4"/>
          </p:cNvCxnSpPr>
          <p:nvPr/>
        </p:nvCxnSpPr>
        <p:spPr>
          <a:xfrm flipH="1">
            <a:off x="9066454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656941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07581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37733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1238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363833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229454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endCxn id="40" idx="0"/>
          </p:cNvCxnSpPr>
          <p:nvPr/>
        </p:nvCxnSpPr>
        <p:spPr>
          <a:xfrm>
            <a:off x="8488801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8745430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488801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8" idx="0"/>
          </p:cNvCxnSpPr>
          <p:nvPr/>
        </p:nvCxnSpPr>
        <p:spPr>
          <a:xfrm flipH="1">
            <a:off x="8351008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9860409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921182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9933293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0049103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0497872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0219255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0"/>
            <a:endCxn id="53" idx="4"/>
          </p:cNvCxnSpPr>
          <p:nvPr/>
        </p:nvCxnSpPr>
        <p:spPr>
          <a:xfrm flipV="1">
            <a:off x="10054847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52" idx="4"/>
          </p:cNvCxnSpPr>
          <p:nvPr/>
        </p:nvCxnSpPr>
        <p:spPr>
          <a:xfrm flipV="1">
            <a:off x="10042736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0"/>
            <a:endCxn id="51" idx="4"/>
          </p:cNvCxnSpPr>
          <p:nvPr/>
        </p:nvCxnSpPr>
        <p:spPr>
          <a:xfrm flipV="1">
            <a:off x="9981963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377678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9265138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0882488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1615775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1749086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1883690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4" name="Straight Connector 73"/>
          <p:cNvCxnSpPr>
            <a:stCxn id="69" idx="4"/>
            <a:endCxn id="70" idx="0"/>
          </p:cNvCxnSpPr>
          <p:nvPr/>
        </p:nvCxnSpPr>
        <p:spPr>
          <a:xfrm>
            <a:off x="11004042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4"/>
            <a:endCxn id="71" idx="0"/>
          </p:cNvCxnSpPr>
          <p:nvPr/>
        </p:nvCxnSpPr>
        <p:spPr>
          <a:xfrm>
            <a:off x="11737329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4"/>
            <a:endCxn id="72" idx="0"/>
          </p:cNvCxnSpPr>
          <p:nvPr/>
        </p:nvCxnSpPr>
        <p:spPr>
          <a:xfrm>
            <a:off x="11870640" y="5463390"/>
            <a:ext cx="134604" cy="6251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  <a:blipFill>
                <a:blip r:embed="rId5"/>
                <a:stretch>
                  <a:fillRect l="-183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40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9561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0640" y="2783176"/>
            <a:ext cx="6658141" cy="862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wants to send a message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computes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Forms an header: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 smtClean="0"/>
                  <a:t>Every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compute next-hop</a:t>
                </a:r>
              </a:p>
              <a:p>
                <a:pPr marL="0" indent="0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  <a:blipFill>
                <a:blip r:embed="rId3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440073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292574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074102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48775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>
            <a:stCxn id="33" idx="4"/>
          </p:cNvCxnSpPr>
          <p:nvPr/>
        </p:nvCxnSpPr>
        <p:spPr>
          <a:xfrm>
            <a:off x="10837790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858424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>
            <a:stCxn id="32" idx="4"/>
          </p:cNvCxnSpPr>
          <p:nvPr/>
        </p:nvCxnSpPr>
        <p:spPr>
          <a:xfrm flipH="1">
            <a:off x="8900202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90689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41329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71481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354986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197581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063202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8322549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579178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322549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>
            <a:off x="8184756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694157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754930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767041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882851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331620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053003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  <a:endCxn id="25" idx="4"/>
          </p:cNvCxnSpPr>
          <p:nvPr/>
        </p:nvCxnSpPr>
        <p:spPr>
          <a:xfrm flipV="1">
            <a:off x="9888595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0"/>
            <a:endCxn id="24" idx="4"/>
          </p:cNvCxnSpPr>
          <p:nvPr/>
        </p:nvCxnSpPr>
        <p:spPr>
          <a:xfrm flipV="1">
            <a:off x="9876484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23" idx="4"/>
          </p:cNvCxnSpPr>
          <p:nvPr/>
        </p:nvCxnSpPr>
        <p:spPr>
          <a:xfrm flipV="1">
            <a:off x="9815711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211426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098886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0716236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1449523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582834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7" name="Straight Connector 36"/>
          <p:cNvCxnSpPr>
            <a:stCxn id="33" idx="4"/>
            <a:endCxn id="34" idx="0"/>
          </p:cNvCxnSpPr>
          <p:nvPr/>
        </p:nvCxnSpPr>
        <p:spPr>
          <a:xfrm>
            <a:off x="10837790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4"/>
            <a:endCxn id="35" idx="0"/>
          </p:cNvCxnSpPr>
          <p:nvPr/>
        </p:nvCxnSpPr>
        <p:spPr>
          <a:xfrm>
            <a:off x="11571077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88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Routing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  <a:blipFill>
                <a:blip r:embed="rId2"/>
                <a:stretch>
                  <a:fillRect l="-115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 smtClean="0"/>
              <a:t>Approximate Routing Schemes for General Graphs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38541" y="1887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bits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bits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506421" y="3343400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58922" y="4469233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0450" y="4469512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415123" y="52437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37" idx="4"/>
          </p:cNvCxnSpPr>
          <p:nvPr/>
        </p:nvCxnSpPr>
        <p:spPr>
          <a:xfrm>
            <a:off x="9904138" y="4450007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924772" y="52143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36" idx="4"/>
          </p:cNvCxnSpPr>
          <p:nvPr/>
        </p:nvCxnSpPr>
        <p:spPr>
          <a:xfrm flipH="1">
            <a:off x="7966550" y="5440453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57037" y="5437422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7677" y="5476654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837829" y="6126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421334" y="61177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263929" y="611060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388897" y="5444403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821278" y="6158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833389" y="524849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949199" y="427360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397968" y="32195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119351" y="3447682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0"/>
            <a:endCxn id="29" idx="4"/>
          </p:cNvCxnSpPr>
          <p:nvPr/>
        </p:nvCxnSpPr>
        <p:spPr>
          <a:xfrm flipV="1">
            <a:off x="8954943" y="4516714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  <a:endCxn id="28" idx="4"/>
          </p:cNvCxnSpPr>
          <p:nvPr/>
        </p:nvCxnSpPr>
        <p:spPr>
          <a:xfrm flipV="1">
            <a:off x="8942832" y="5491605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277774" y="6101908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165234" y="5197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9782584" y="4206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0515871" y="5220981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649182" y="620206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37" idx="4"/>
            <a:endCxn id="38" idx="0"/>
          </p:cNvCxnSpPr>
          <p:nvPr/>
        </p:nvCxnSpPr>
        <p:spPr>
          <a:xfrm>
            <a:off x="9904138" y="4450007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39" idx="0"/>
          </p:cNvCxnSpPr>
          <p:nvPr/>
        </p:nvCxnSpPr>
        <p:spPr>
          <a:xfrm>
            <a:off x="10637425" y="5464089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Stretch:</a:t>
                </a:r>
              </a:p>
              <a:p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blipFill>
                <a:blip r:embed="rId8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742" y="298380"/>
            <a:ext cx="10631039" cy="895149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Lemma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blipFill>
                <a:blip r:embed="rId2"/>
                <a:stretch>
                  <a:fillRect l="-1122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0748082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00583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2111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656784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35" idx="4"/>
          </p:cNvCxnSpPr>
          <p:nvPr/>
        </p:nvCxnSpPr>
        <p:spPr>
          <a:xfrm>
            <a:off x="11145799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166433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>
            <a:stCxn id="34" idx="4"/>
          </p:cNvCxnSpPr>
          <p:nvPr/>
        </p:nvCxnSpPr>
        <p:spPr>
          <a:xfrm flipH="1">
            <a:off x="9208211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98698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49338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79490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662995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505590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630558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02166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0062939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075050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190860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639629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361012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0"/>
            <a:endCxn id="27" idx="4"/>
          </p:cNvCxnSpPr>
          <p:nvPr/>
        </p:nvCxnSpPr>
        <p:spPr>
          <a:xfrm flipV="1">
            <a:off x="10196604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0"/>
            <a:endCxn id="26" idx="4"/>
          </p:cNvCxnSpPr>
          <p:nvPr/>
        </p:nvCxnSpPr>
        <p:spPr>
          <a:xfrm flipV="1">
            <a:off x="10184493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0"/>
            <a:endCxn id="25" idx="4"/>
          </p:cNvCxnSpPr>
          <p:nvPr/>
        </p:nvCxnSpPr>
        <p:spPr>
          <a:xfrm flipV="1">
            <a:off x="10123720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19435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06895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024245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1757532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>
            <a:stCxn id="35" idx="4"/>
            <a:endCxn id="36" idx="0"/>
          </p:cNvCxnSpPr>
          <p:nvPr/>
        </p:nvCxnSpPr>
        <p:spPr>
          <a:xfrm>
            <a:off x="11145799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7067" y="4244409"/>
                <a:ext cx="7429278" cy="1197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" y="4244409"/>
                <a:ext cx="7429278" cy="1197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 flipV="1">
            <a:off x="162868" y="3028371"/>
            <a:ext cx="5832478" cy="137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47067" y="3324043"/>
                <a:ext cx="6158481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" y="3324043"/>
                <a:ext cx="6158481" cy="645048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Arrow 63"/>
          <p:cNvSpPr/>
          <p:nvPr/>
        </p:nvSpPr>
        <p:spPr>
          <a:xfrm>
            <a:off x="221844" y="5810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1261033" y="5803964"/>
                <a:ext cx="2065244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3" y="5803964"/>
                <a:ext cx="2065244" cy="490199"/>
              </a:xfrm>
              <a:prstGeom prst="rect">
                <a:avLst/>
              </a:prstGeom>
              <a:blipFill>
                <a:blip r:embed="rId9"/>
                <a:stretch>
                  <a:fillRect r="-295" b="-1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2868" y="1514943"/>
                <a:ext cx="7548348" cy="168353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(the other case is solved similarly)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be the largest index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/>
                  <a:t> </a:t>
                </a:r>
                <a:endParaRPr lang="he-IL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8" y="1514943"/>
                <a:ext cx="7548348" cy="1683538"/>
              </a:xfrm>
              <a:prstGeom prst="rect">
                <a:avLst/>
              </a:prstGeom>
              <a:blipFill>
                <a:blip r:embed="rId10"/>
                <a:stretch>
                  <a:fillRect l="-1292" t="-1087" r="-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39410" y="2715491"/>
            <a:ext cx="7617654" cy="1619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529" y="1034463"/>
            <a:ext cx="7617654" cy="152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99"/>
            <a:ext cx="10515600" cy="1325563"/>
          </a:xfrm>
        </p:spPr>
        <p:txBody>
          <a:bodyPr/>
          <a:lstStyle/>
          <a:p>
            <a:r>
              <a:rPr lang="en-US" dirty="0" smtClean="0"/>
              <a:t>Routing </a:t>
            </a:r>
            <a:r>
              <a:rPr lang="en-US" dirty="0"/>
              <a:t>Schemes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Preprocessing phase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 </a:t>
                </a:r>
                <a:r>
                  <a:rPr lang="en-US" dirty="0"/>
                  <a:t>c</a:t>
                </a:r>
                <a:r>
                  <a:rPr lang="en-US" dirty="0" smtClean="0"/>
                  <a:t>omputes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Label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(address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/>
                  <a:t>Routing table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Routing phase, for every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Input: </a:t>
                </a:r>
                <a:r>
                  <a:rPr lang="en-US" dirty="0" smtClean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eader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Output: </a:t>
                </a:r>
                <a:r>
                  <a:rPr lang="en-US" dirty="0" smtClean="0"/>
                  <a:t>Next-hop (port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Objective: </a:t>
                </a:r>
                <a:r>
                  <a:rPr lang="en-US" dirty="0" smtClean="0"/>
                  <a:t>small-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space</a:t>
                </a:r>
                <a:r>
                  <a:rPr lang="en-US" dirty="0" smtClean="0"/>
                  <a:t> labels and routing tables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        small-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stretch</a:t>
                </a:r>
                <a:r>
                  <a:rPr lang="en-US" dirty="0" smtClean="0"/>
                  <a:t> paths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927933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97933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48915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90015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19849" y="40210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16346" y="376518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87870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66315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2"/>
            <a:endCxn id="5" idx="7"/>
          </p:cNvCxnSpPr>
          <p:nvPr/>
        </p:nvCxnSpPr>
        <p:spPr>
          <a:xfrm flipH="1">
            <a:off x="10164445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10" idx="0"/>
          </p:cNvCxnSpPr>
          <p:nvPr/>
        </p:nvCxnSpPr>
        <p:spPr>
          <a:xfrm flipH="1">
            <a:off x="10554892" y="2458940"/>
            <a:ext cx="683620" cy="1306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8" idx="0"/>
          </p:cNvCxnSpPr>
          <p:nvPr/>
        </p:nvCxnSpPr>
        <p:spPr>
          <a:xfrm flipH="1">
            <a:off x="10328561" y="4042278"/>
            <a:ext cx="226331" cy="435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10" idx="6"/>
          </p:cNvCxnSpPr>
          <p:nvPr/>
        </p:nvCxnSpPr>
        <p:spPr>
          <a:xfrm flipH="1">
            <a:off x="10693437" y="3840136"/>
            <a:ext cx="896057" cy="63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11336479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4"/>
            <a:endCxn id="12" idx="7"/>
          </p:cNvCxnSpPr>
          <p:nvPr/>
        </p:nvCxnSpPr>
        <p:spPr>
          <a:xfrm flipH="1">
            <a:off x="11302827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7" idx="4"/>
          </p:cNvCxnSpPr>
          <p:nvPr/>
        </p:nvCxnSpPr>
        <p:spPr>
          <a:xfrm flipV="1">
            <a:off x="10467106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5" idx="3"/>
          </p:cNvCxnSpPr>
          <p:nvPr/>
        </p:nvCxnSpPr>
        <p:spPr>
          <a:xfrm flipV="1">
            <a:off x="8958395" y="3068900"/>
            <a:ext cx="1010117" cy="95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2"/>
          </p:cNvCxnSpPr>
          <p:nvPr/>
        </p:nvCxnSpPr>
        <p:spPr>
          <a:xfrm flipV="1">
            <a:off x="9006249" y="3903733"/>
            <a:ext cx="1410097" cy="347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</p:cNvCxnSpPr>
          <p:nvPr/>
        </p:nvCxnSpPr>
        <p:spPr>
          <a:xfrm>
            <a:off x="10426527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3"/>
          </p:cNvCxnSpPr>
          <p:nvPr/>
        </p:nvCxnSpPr>
        <p:spPr>
          <a:xfrm flipV="1">
            <a:off x="9424382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1" idx="0"/>
          </p:cNvCxnSpPr>
          <p:nvPr/>
        </p:nvCxnSpPr>
        <p:spPr>
          <a:xfrm>
            <a:off x="8958395" y="4298123"/>
            <a:ext cx="368021" cy="906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5" idx="5"/>
            <a:endCxn id="10" idx="1"/>
          </p:cNvCxnSpPr>
          <p:nvPr/>
        </p:nvCxnSpPr>
        <p:spPr>
          <a:xfrm>
            <a:off x="10164445" y="3068900"/>
            <a:ext cx="292480" cy="736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336911" y="2919353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92" t="-9259" r="-20918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39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06"/>
            <a:ext cx="10515600" cy="1325563"/>
          </a:xfrm>
        </p:spPr>
        <p:txBody>
          <a:bodyPr/>
          <a:lstStyle/>
          <a:p>
            <a:r>
              <a:rPr lang="en-US" dirty="0" smtClean="0"/>
              <a:t>Routing Schemes: Two Extreme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			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	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  <a:blipFill>
                <a:blip r:embed="rId2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8700166" y="28742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812816" y="3156250"/>
            <a:ext cx="974267" cy="72362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118687" y="1696169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69" t="-11111" r="-20305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Destination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sz="2400" dirty="0" smtClean="0"/>
                            <a:t>Next-Hop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Destination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sz="2400" dirty="0" smtClean="0"/>
                            <a:t>Next-Hop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09333" r="-100987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09333" r="-1320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29752" r="-100987" b="-1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29752" r="-1320" b="-15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510667" r="-10098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510667" r="-132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8838712" y="1733439"/>
            <a:ext cx="12180" cy="114079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4"/>
          </p:cNvCxnSpPr>
          <p:nvPr/>
        </p:nvCxnSpPr>
        <p:spPr>
          <a:xfrm flipH="1">
            <a:off x="8354457" y="3151323"/>
            <a:ext cx="484255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4"/>
          </p:cNvCxnSpPr>
          <p:nvPr/>
        </p:nvCxnSpPr>
        <p:spPr>
          <a:xfrm>
            <a:off x="8838712" y="3151323"/>
            <a:ext cx="208062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4"/>
          </p:cNvCxnSpPr>
          <p:nvPr/>
        </p:nvCxnSpPr>
        <p:spPr>
          <a:xfrm>
            <a:off x="8838712" y="3151323"/>
            <a:ext cx="1175651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387927" y="5689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79418" y="5695220"/>
            <a:ext cx="299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Tables of linear size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0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40"/>
            <a:ext cx="10515600" cy="1325563"/>
          </a:xfrm>
        </p:spPr>
        <p:txBody>
          <a:bodyPr/>
          <a:lstStyle/>
          <a:p>
            <a:r>
              <a:rPr lang="en-US" dirty="0" smtClean="0"/>
              <a:t>Routing Schemes: Two Extreme 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Header (u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 v):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	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315208" y="13968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859579" y="2589445"/>
            <a:ext cx="3197350" cy="856434"/>
            <a:chOff x="4306699" y="5204761"/>
            <a:chExt cx="3840559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3840559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Header: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a14:m>
                  <a:endParaRPr lang="en-US" dirty="0"/>
                </a:p>
                <a:p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blipFill>
                  <a:blip r:embed="rId3"/>
                  <a:stretch>
                    <a:fillRect l="-1524"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>
          <a:xfrm flipH="1">
            <a:off x="10441573" y="167397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95486" y="198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73894" y="1987581"/>
            <a:ext cx="32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Headers of linear size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0318259" y="238327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89036" y="337495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427582" y="265745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415401" y="3649864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10412183" y="4992636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273637" y="57075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3029404"/>
            <a:ext cx="420405" cy="3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53" y="3131889"/>
            <a:ext cx="4639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Goal:</a:t>
            </a:r>
          </a:p>
          <a:p>
            <a:r>
              <a:rPr lang="en-US" sz="3600" dirty="0" smtClean="0"/>
              <a:t>Poly-log </a:t>
            </a:r>
            <a:r>
              <a:rPr lang="en-US" sz="3600" dirty="0" smtClean="0">
                <a:solidFill>
                  <a:srgbClr val="FF0000"/>
                </a:solidFill>
              </a:rPr>
              <a:t>header size</a:t>
            </a:r>
          </a:p>
          <a:p>
            <a:r>
              <a:rPr lang="en-US" sz="3600" dirty="0" smtClean="0"/>
              <a:t>Sublinear </a:t>
            </a:r>
            <a:r>
              <a:rPr lang="en-US" sz="3600" dirty="0" smtClean="0">
                <a:solidFill>
                  <a:srgbClr val="00B050"/>
                </a:solidFill>
              </a:rPr>
              <a:t>routing tables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55806" y="5417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87293" y="5417799"/>
            <a:ext cx="4899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Must resort to approx. distances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7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91"/>
            <a:ext cx="11935691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Best One Can Hope For*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*Under Girth Conjecture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Routing Schemes define paths and distances between all pairs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Last Class: </a:t>
                </a:r>
                <a:r>
                  <a:rPr lang="en-US" dirty="0" err="1" smtClean="0"/>
                  <a:t>Erdos</a:t>
                </a:r>
                <a:r>
                  <a:rPr lang="en-US" dirty="0" smtClean="0"/>
                  <a:t> girth conjecture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space for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stretch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  <a:blipFill>
                <a:blip r:embed="rId2"/>
                <a:stretch>
                  <a:fillRect l="-10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0114" y="3993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stretch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/>
                  <a:t> there must be a </a:t>
                </a:r>
              </a:p>
              <a:p>
                <a:r>
                  <a:rPr lang="en-US" sz="2800" dirty="0" smtClean="0"/>
                  <a:t>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blipFill>
                <a:blip r:embed="rId3"/>
                <a:stretch>
                  <a:fillRect l="-1750" t="-6289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9" y="-294397"/>
            <a:ext cx="10515600" cy="1325563"/>
          </a:xfrm>
        </p:spPr>
        <p:txBody>
          <a:bodyPr/>
          <a:lstStyle/>
          <a:p>
            <a:r>
              <a:rPr lang="en-US" dirty="0" smtClean="0"/>
              <a:t>History of Routing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Peleg, </a:t>
                          </a:r>
                          <a:r>
                            <a:rPr lang="en-US" sz="2400" dirty="0" err="1" smtClean="0"/>
                            <a:t>Upfal</a:t>
                          </a:r>
                          <a:r>
                            <a:rPr lang="en-US" sz="2400" dirty="0" smtClean="0"/>
                            <a:t> ’89 (unweighted)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Labels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Total space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Cowen,</a:t>
                          </a:r>
                          <a:r>
                            <a:rPr lang="en-US" sz="2400" baseline="0" dirty="0" smtClean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Eliam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Gavoille</a:t>
                          </a:r>
                          <a:r>
                            <a:rPr lang="en-US" sz="2400" dirty="0" smtClean="0"/>
                            <a:t>, Peleg ‘98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Peleg ‘92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971233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Peleg, </a:t>
                          </a:r>
                          <a:r>
                            <a:rPr lang="en-US" sz="2400" dirty="0" err="1" smtClean="0"/>
                            <a:t>Upfal</a:t>
                          </a:r>
                          <a:r>
                            <a:rPr lang="en-US" sz="2400" dirty="0" smtClean="0"/>
                            <a:t> ’89 (unweighted)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77358" r="-171256" b="-395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77358" r="-567" b="-395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Cowen,</a:t>
                          </a:r>
                          <a:r>
                            <a:rPr lang="en-US" sz="2400" baseline="0" dirty="0" smtClean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251786" r="-567" b="-461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Eliam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Gavoille</a:t>
                          </a:r>
                          <a:r>
                            <a:rPr lang="en-US" sz="2400" dirty="0" smtClean="0"/>
                            <a:t>, Peleg ‘98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14737" r="-171256" b="-4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14737" r="-567" b="-44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Peleg ‘92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04132" r="-171256" b="-248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04132" r="-567" b="-248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26573" r="-171256" b="-110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26573" r="-567" b="-110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522917" r="-171256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522917" r="-567" b="-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0" dirty="0" smtClean="0">
                    <a:latin typeface="+mj-lt"/>
                  </a:rPr>
                  <a:t>*source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</a:t>
                </a:r>
                <a:r>
                  <a:rPr lang="en-US" sz="2400" dirty="0" smtClean="0"/>
                  <a:t>nd </a:t>
                </a:r>
                <a:r>
                  <a:rPr lang="en-US" sz="2400" b="0" i="0" dirty="0" smtClean="0">
                    <a:latin typeface="+mj-lt"/>
                  </a:rPr>
                  <a:t>destination  </a:t>
                </a:r>
                <a:r>
                  <a:rPr lang="en-US" sz="2400" dirty="0" smtClean="0"/>
                  <a:t>agree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bits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blipFill>
                <a:blip r:embed="rId3"/>
                <a:stretch>
                  <a:fillRect l="-1606" t="-7792" r="-74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7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61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trees</a:t>
                </a:r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func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trees</a:t>
                </a:r>
                <a:r>
                  <a:rPr lang="en-US" dirty="0" smtClean="0"/>
                  <a:t> with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Routing schemes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general graphs </a:t>
                </a:r>
                <a:r>
                  <a:rPr lang="en-US" dirty="0" smtClean="0"/>
                  <a:t>with: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Space (routing tables):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Stretch: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8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 smtClean="0"/>
              <a:t>Interval Routing [Santoro, </a:t>
            </a:r>
            <a:r>
              <a:rPr lang="en-US" dirty="0" err="1" smtClean="0"/>
              <a:t>Khatib</a:t>
            </a:r>
            <a:r>
              <a:rPr lang="en-US" dirty="0" smtClean="0"/>
              <a:t> ‘85]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918695" y="290559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04296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84508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64720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95672" y="439297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65750" y="44171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68041" y="529921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72763" y="530600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330872" y="441714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964720" y="439297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596252" y="43858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9240808" y="3182682"/>
            <a:ext cx="816433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>
            <a:off x="10057241" y="3182682"/>
            <a:ext cx="65813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10057241" y="3182682"/>
            <a:ext cx="1046025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7"/>
            <a:endCxn id="14" idx="4"/>
          </p:cNvCxnSpPr>
          <p:nvPr/>
        </p:nvCxnSpPr>
        <p:spPr>
          <a:xfrm flipV="1">
            <a:off x="10567384" y="3889589"/>
            <a:ext cx="535882" cy="5681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1103266" y="3889589"/>
            <a:ext cx="0" cy="50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0"/>
            <a:endCxn id="14" idx="4"/>
          </p:cNvCxnSpPr>
          <p:nvPr/>
        </p:nvCxnSpPr>
        <p:spPr>
          <a:xfrm flipH="1" flipV="1">
            <a:off x="11103266" y="3889589"/>
            <a:ext cx="631532" cy="496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8332184" y="3849010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9004296" y="3889589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7"/>
            <a:endCxn id="15" idx="4"/>
          </p:cNvCxnSpPr>
          <p:nvPr/>
        </p:nvCxnSpPr>
        <p:spPr>
          <a:xfrm flipV="1">
            <a:off x="7804553" y="4670062"/>
            <a:ext cx="429665" cy="669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15" idx="4"/>
          </p:cNvCxnSpPr>
          <p:nvPr/>
        </p:nvCxnSpPr>
        <p:spPr>
          <a:xfrm flipH="1" flipV="1">
            <a:off x="8234218" y="4670062"/>
            <a:ext cx="277091" cy="63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 smtClean="0"/>
                  <a:t> numbering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Label</a:t>
                </a:r>
                <a:r>
                  <a:rPr lang="en-US" sz="2800" dirty="0" smtClean="0"/>
                  <a:t> is a range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 smtClean="0"/>
                  <a:t>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b="0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last visited descendant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Example: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,[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blipFill>
                <a:blip r:embed="rId2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2741</Words>
  <Application>Microsoft Office PowerPoint</Application>
  <PresentationFormat>Widescreen</PresentationFormat>
  <Paragraphs>296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Compact Routing Schemes</vt:lpstr>
      <vt:lpstr>Routing Schemes </vt:lpstr>
      <vt:lpstr>Routing Schemes: Two Extreme Solutions </vt:lpstr>
      <vt:lpstr>Routing Schemes: Two Extreme Solutions </vt:lpstr>
      <vt:lpstr>The Best One Can Hope For*  *Under Girth Conjecture</vt:lpstr>
      <vt:lpstr>History of Routing Schemes</vt:lpstr>
      <vt:lpstr>Outline</vt:lpstr>
      <vt:lpstr>Interval Routing [Santoro, Khatib ‘85]</vt:lpstr>
      <vt:lpstr>Interval Routing</vt:lpstr>
      <vt:lpstr>Improved Routing Schemes for Trees [TZ’01]</vt:lpstr>
      <vt:lpstr>Heavy-Light Tree Decomposition</vt:lpstr>
      <vt:lpstr>Heavy-Light Tree Decomposition</vt:lpstr>
      <vt:lpstr>Heavy-Light Tree Decomposition</vt:lpstr>
      <vt:lpstr>Improved Routing Scheme for Trees</vt:lpstr>
      <vt:lpstr>Improved Routing Scheme for Trees</vt:lpstr>
      <vt:lpstr>From Trees to General Graphs: Tree Covers</vt:lpstr>
      <vt:lpstr>Short Recut of TZ Distance Oracles</vt:lpstr>
      <vt:lpstr>Bunches</vt:lpstr>
      <vt:lpstr>Approximate Routing Schemes for General Graphs</vt:lpstr>
      <vt:lpstr>Approximate Routing Schemes for General Graphs</vt:lpstr>
      <vt:lpstr>u wants to send a message to v</vt:lpstr>
      <vt:lpstr>Approximate Routing Schemes for General Graphs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Windows User</cp:lastModifiedBy>
  <cp:revision>171</cp:revision>
  <dcterms:created xsi:type="dcterms:W3CDTF">2020-04-22T08:00:00Z</dcterms:created>
  <dcterms:modified xsi:type="dcterms:W3CDTF">2022-05-19T10:43:28Z</dcterms:modified>
</cp:coreProperties>
</file>