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7" r:id="rId4"/>
    <p:sldId id="298" r:id="rId5"/>
    <p:sldId id="258" r:id="rId6"/>
    <p:sldId id="259" r:id="rId7"/>
    <p:sldId id="260" r:id="rId8"/>
    <p:sldId id="272" r:id="rId9"/>
    <p:sldId id="261" r:id="rId10"/>
    <p:sldId id="273" r:id="rId11"/>
    <p:sldId id="294" r:id="rId12"/>
    <p:sldId id="262" r:id="rId13"/>
    <p:sldId id="263" r:id="rId14"/>
    <p:sldId id="286" r:id="rId15"/>
    <p:sldId id="264" r:id="rId16"/>
    <p:sldId id="274" r:id="rId17"/>
    <p:sldId id="265" r:id="rId18"/>
    <p:sldId id="283" r:id="rId19"/>
    <p:sldId id="288" r:id="rId20"/>
    <p:sldId id="287" r:id="rId21"/>
    <p:sldId id="289" r:id="rId22"/>
    <p:sldId id="267" r:id="rId23"/>
    <p:sldId id="282" r:id="rId24"/>
    <p:sldId id="268" r:id="rId25"/>
    <p:sldId id="290" r:id="rId26"/>
    <p:sldId id="291" r:id="rId27"/>
    <p:sldId id="292" r:id="rId28"/>
    <p:sldId id="293" r:id="rId29"/>
    <p:sldId id="285" r:id="rId30"/>
    <p:sldId id="269" r:id="rId31"/>
    <p:sldId id="296" r:id="rId32"/>
    <p:sldId id="275" r:id="rId33"/>
    <p:sldId id="276" r:id="rId34"/>
    <p:sldId id="277" r:id="rId35"/>
    <p:sldId id="284" r:id="rId36"/>
    <p:sldId id="278" r:id="rId37"/>
    <p:sldId id="279" r:id="rId38"/>
    <p:sldId id="27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8" userDrawn="1">
          <p15:clr>
            <a:srgbClr val="A4A3A4"/>
          </p15:clr>
        </p15:guide>
        <p15:guide id="2" pos="3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16" y="28"/>
      </p:cViewPr>
      <p:guideLst>
        <p:guide orient="horz" pos="2818"/>
        <p:guide pos="3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489D-DAC4-4C7E-B0BC-74C33A066FBC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2775-E000-47AD-80BE-E104AACA3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53.png"/><Relationship Id="rId21" Type="http://schemas.openxmlformats.org/officeDocument/2006/relationships/image" Target="../media/image57.png"/><Relationship Id="rId12" Type="http://schemas.openxmlformats.org/officeDocument/2006/relationships/image" Target="../media/image46.png"/><Relationship Id="rId17" Type="http://schemas.openxmlformats.org/officeDocument/2006/relationships/image" Target="../media/image52.png"/><Relationship Id="rId25" Type="http://schemas.openxmlformats.org/officeDocument/2006/relationships/image" Target="../media/image61.png"/><Relationship Id="rId16" Type="http://schemas.openxmlformats.org/officeDocument/2006/relationships/image" Target="../media/image51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24" Type="http://schemas.openxmlformats.org/officeDocument/2006/relationships/image" Target="../media/image60.png"/><Relationship Id="rId15" Type="http://schemas.openxmlformats.org/officeDocument/2006/relationships/image" Target="../media/image49.png"/><Relationship Id="rId23" Type="http://schemas.openxmlformats.org/officeDocument/2006/relationships/image" Target="../media/image59.png"/><Relationship Id="rId10" Type="http://schemas.openxmlformats.org/officeDocument/2006/relationships/image" Target="../media/image29.png"/><Relationship Id="rId19" Type="http://schemas.openxmlformats.org/officeDocument/2006/relationships/image" Target="../media/image54.png"/><Relationship Id="rId9" Type="http://schemas.openxmlformats.org/officeDocument/2006/relationships/image" Target="../media/image28.png"/><Relationship Id="rId14" Type="http://schemas.openxmlformats.org/officeDocument/2006/relationships/image" Target="../media/image48.png"/><Relationship Id="rId22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10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12" Type="http://schemas.openxmlformats.org/officeDocument/2006/relationships/image" Target="../media/image600.png"/><Relationship Id="rId17" Type="http://schemas.openxmlformats.org/officeDocument/2006/relationships/image" Target="../media/image65.png"/><Relationship Id="rId2" Type="http://schemas.openxmlformats.org/officeDocument/2006/relationships/image" Target="../media/image50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90.png"/><Relationship Id="rId5" Type="http://schemas.openxmlformats.org/officeDocument/2006/relationships/image" Target="../media/image530.png"/><Relationship Id="rId15" Type="http://schemas.openxmlformats.org/officeDocument/2006/relationships/image" Target="../media/image63.png"/><Relationship Id="rId10" Type="http://schemas.openxmlformats.org/officeDocument/2006/relationships/image" Target="../media/image580.png"/><Relationship Id="rId4" Type="http://schemas.openxmlformats.org/officeDocument/2006/relationships/image" Target="../media/image520.png"/><Relationship Id="rId9" Type="http://schemas.openxmlformats.org/officeDocument/2006/relationships/image" Target="../media/image570.png"/><Relationship Id="rId1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6.png"/><Relationship Id="rId5" Type="http://schemas.openxmlformats.org/officeDocument/2006/relationships/image" Target="../media/image85.png"/><Relationship Id="rId10" Type="http://schemas.openxmlformats.org/officeDocument/2006/relationships/image" Target="../media/image95.png"/><Relationship Id="rId4" Type="http://schemas.openxmlformats.org/officeDocument/2006/relationships/image" Target="../media/image84.png"/><Relationship Id="rId9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27.png"/><Relationship Id="rId5" Type="http://schemas.openxmlformats.org/officeDocument/2006/relationships/image" Target="../media/image108.png"/><Relationship Id="rId10" Type="http://schemas.openxmlformats.org/officeDocument/2006/relationships/image" Target="../media/image126.png"/><Relationship Id="rId4" Type="http://schemas.openxmlformats.org/officeDocument/2006/relationships/image" Target="../media/image107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image" Target="../media/image146.png"/><Relationship Id="rId21" Type="http://schemas.openxmlformats.org/officeDocument/2006/relationships/image" Target="../media/image164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" Type="http://schemas.openxmlformats.org/officeDocument/2006/relationships/image" Target="../media/image145.png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19" Type="http://schemas.openxmlformats.org/officeDocument/2006/relationships/image" Target="../media/image162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62.png"/><Relationship Id="rId26" Type="http://schemas.openxmlformats.org/officeDocument/2006/relationships/image" Target="../media/image188.png"/><Relationship Id="rId3" Type="http://schemas.openxmlformats.org/officeDocument/2006/relationships/image" Target="../media/image166.png"/><Relationship Id="rId21" Type="http://schemas.openxmlformats.org/officeDocument/2006/relationships/image" Target="../media/image183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5" Type="http://schemas.openxmlformats.org/officeDocument/2006/relationships/image" Target="../media/image187.png"/><Relationship Id="rId2" Type="http://schemas.openxmlformats.org/officeDocument/2006/relationships/image" Target="../media/image165.png"/><Relationship Id="rId16" Type="http://schemas.openxmlformats.org/officeDocument/2006/relationships/image" Target="../media/image179.png"/><Relationship Id="rId20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24" Type="http://schemas.openxmlformats.org/officeDocument/2006/relationships/image" Target="../media/image186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5.png"/><Relationship Id="rId28" Type="http://schemas.openxmlformats.org/officeDocument/2006/relationships/image" Target="../media/image190.png"/><Relationship Id="rId10" Type="http://schemas.openxmlformats.org/officeDocument/2006/relationships/image" Target="../media/image173.png"/><Relationship Id="rId19" Type="http://schemas.openxmlformats.org/officeDocument/2006/relationships/image" Target="../media/image181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4.png"/><Relationship Id="rId27" Type="http://schemas.openxmlformats.org/officeDocument/2006/relationships/image" Target="../media/image189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2.png"/><Relationship Id="rId18" Type="http://schemas.openxmlformats.org/officeDocument/2006/relationships/image" Target="../media/image207.png"/><Relationship Id="rId26" Type="http://schemas.openxmlformats.org/officeDocument/2006/relationships/image" Target="../media/image211.png"/><Relationship Id="rId39" Type="http://schemas.openxmlformats.org/officeDocument/2006/relationships/image" Target="../media/image219.png"/><Relationship Id="rId3" Type="http://schemas.openxmlformats.org/officeDocument/2006/relationships/image" Target="../media/image192.png"/><Relationship Id="rId21" Type="http://schemas.openxmlformats.org/officeDocument/2006/relationships/image" Target="../media/image189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17" Type="http://schemas.openxmlformats.org/officeDocument/2006/relationships/image" Target="../media/image206.png"/><Relationship Id="rId33" Type="http://schemas.openxmlformats.org/officeDocument/2006/relationships/image" Target="../media/image218.png"/><Relationship Id="rId38" Type="http://schemas.openxmlformats.org/officeDocument/2006/relationships/image" Target="../media/image210.png"/><Relationship Id="rId2" Type="http://schemas.openxmlformats.org/officeDocument/2006/relationships/image" Target="../media/image191.png"/><Relationship Id="rId16" Type="http://schemas.openxmlformats.org/officeDocument/2006/relationships/image" Target="../media/image205.png"/><Relationship Id="rId20" Type="http://schemas.openxmlformats.org/officeDocument/2006/relationships/image" Target="../media/image182.png"/><Relationship Id="rId29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32" Type="http://schemas.openxmlformats.org/officeDocument/2006/relationships/image" Target="../media/image217.png"/><Relationship Id="rId37" Type="http://schemas.openxmlformats.org/officeDocument/2006/relationships/image" Target="../media/image209.png"/><Relationship Id="rId5" Type="http://schemas.openxmlformats.org/officeDocument/2006/relationships/image" Target="../media/image194.png"/><Relationship Id="rId15" Type="http://schemas.openxmlformats.org/officeDocument/2006/relationships/image" Target="../media/image204.png"/><Relationship Id="rId23" Type="http://schemas.openxmlformats.org/officeDocument/2006/relationships/image" Target="../media/image208.png"/><Relationship Id="rId28" Type="http://schemas.openxmlformats.org/officeDocument/2006/relationships/image" Target="../media/image213.png"/><Relationship Id="rId36" Type="http://schemas.openxmlformats.org/officeDocument/2006/relationships/image" Target="../media/image221.png"/><Relationship Id="rId10" Type="http://schemas.openxmlformats.org/officeDocument/2006/relationships/image" Target="../media/image199.png"/><Relationship Id="rId19" Type="http://schemas.openxmlformats.org/officeDocument/2006/relationships/image" Target="../media/image181.png"/><Relationship Id="rId31" Type="http://schemas.openxmlformats.org/officeDocument/2006/relationships/image" Target="../media/image216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png"/><Relationship Id="rId22" Type="http://schemas.openxmlformats.org/officeDocument/2006/relationships/image" Target="../media/image190.png"/><Relationship Id="rId27" Type="http://schemas.openxmlformats.org/officeDocument/2006/relationships/image" Target="../media/image212.png"/><Relationship Id="rId30" Type="http://schemas.openxmlformats.org/officeDocument/2006/relationships/image" Target="../media/image215.png"/><Relationship Id="rId35" Type="http://schemas.openxmlformats.org/officeDocument/2006/relationships/image" Target="../media/image220.png"/><Relationship Id="rId8" Type="http://schemas.openxmlformats.org/officeDocument/2006/relationships/image" Target="../media/image19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26" Type="http://schemas.openxmlformats.org/officeDocument/2006/relationships/image" Target="../media/image246.png"/><Relationship Id="rId39" Type="http://schemas.openxmlformats.org/officeDocument/2006/relationships/image" Target="../media/image192.png"/><Relationship Id="rId21" Type="http://schemas.openxmlformats.org/officeDocument/2006/relationships/image" Target="../media/image241.png"/><Relationship Id="rId42" Type="http://schemas.openxmlformats.org/officeDocument/2006/relationships/image" Target="../media/image245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29" Type="http://schemas.openxmlformats.org/officeDocument/2006/relationships/image" Target="../media/image249.png"/><Relationship Id="rId41" Type="http://schemas.openxmlformats.org/officeDocument/2006/relationships/image" Target="../media/image2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32" Type="http://schemas.openxmlformats.org/officeDocument/2006/relationships/image" Target="../media/image252.png"/><Relationship Id="rId37" Type="http://schemas.openxmlformats.org/officeDocument/2006/relationships/image" Target="../media/image257.png"/><Relationship Id="rId40" Type="http://schemas.openxmlformats.org/officeDocument/2006/relationships/image" Target="../media/image194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248.png"/><Relationship Id="rId36" Type="http://schemas.openxmlformats.org/officeDocument/2006/relationships/image" Target="../media/image256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31" Type="http://schemas.openxmlformats.org/officeDocument/2006/relationships/image" Target="../media/image251.png"/><Relationship Id="rId44" Type="http://schemas.openxmlformats.org/officeDocument/2006/relationships/image" Target="../media/image258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247.png"/><Relationship Id="rId30" Type="http://schemas.openxmlformats.org/officeDocument/2006/relationships/image" Target="../media/image250.png"/><Relationship Id="rId35" Type="http://schemas.openxmlformats.org/officeDocument/2006/relationships/image" Target="../media/image255.png"/><Relationship Id="rId43" Type="http://schemas.openxmlformats.org/officeDocument/2006/relationships/image" Target="../media/image254.png"/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33" Type="http://schemas.openxmlformats.org/officeDocument/2006/relationships/image" Target="../media/image253.png"/><Relationship Id="rId38" Type="http://schemas.openxmlformats.org/officeDocument/2006/relationships/image" Target="../media/image244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png"/><Relationship Id="rId18" Type="http://schemas.openxmlformats.org/officeDocument/2006/relationships/image" Target="../media/image260.png"/><Relationship Id="rId26" Type="http://schemas.openxmlformats.org/officeDocument/2006/relationships/image" Target="../media/image250.png"/><Relationship Id="rId39" Type="http://schemas.openxmlformats.org/officeDocument/2006/relationships/image" Target="../media/image268.png"/><Relationship Id="rId21" Type="http://schemas.openxmlformats.org/officeDocument/2006/relationships/image" Target="../media/image241.png"/><Relationship Id="rId34" Type="http://schemas.openxmlformats.org/officeDocument/2006/relationships/image" Target="../media/image2610.png"/><Relationship Id="rId42" Type="http://schemas.openxmlformats.org/officeDocument/2006/relationships/image" Target="../media/image194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6" Type="http://schemas.openxmlformats.org/officeDocument/2006/relationships/image" Target="../media/image236.png"/><Relationship Id="rId20" Type="http://schemas.openxmlformats.org/officeDocument/2006/relationships/image" Target="../media/image262.png"/><Relationship Id="rId29" Type="http://schemas.openxmlformats.org/officeDocument/2006/relationships/image" Target="../media/image263.png"/><Relationship Id="rId41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32" Type="http://schemas.openxmlformats.org/officeDocument/2006/relationships/image" Target="../media/image266.png"/><Relationship Id="rId37" Type="http://schemas.openxmlformats.org/officeDocument/2006/relationships/image" Target="../media/image2640.png"/><Relationship Id="rId40" Type="http://schemas.openxmlformats.org/officeDocument/2006/relationships/image" Target="../media/image269.png"/><Relationship Id="rId45" Type="http://schemas.openxmlformats.org/officeDocument/2006/relationships/image" Target="../media/image272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253.png"/><Relationship Id="rId10" Type="http://schemas.openxmlformats.org/officeDocument/2006/relationships/image" Target="../media/image230.png"/><Relationship Id="rId19" Type="http://schemas.openxmlformats.org/officeDocument/2006/relationships/image" Target="../media/image261.png"/><Relationship Id="rId31" Type="http://schemas.openxmlformats.org/officeDocument/2006/relationships/image" Target="../media/image265.png"/><Relationship Id="rId44" Type="http://schemas.openxmlformats.org/officeDocument/2006/relationships/image" Target="../media/image271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252.png"/><Relationship Id="rId30" Type="http://schemas.openxmlformats.org/officeDocument/2006/relationships/image" Target="../media/image264.png"/><Relationship Id="rId43" Type="http://schemas.openxmlformats.org/officeDocument/2006/relationships/image" Target="../media/image270.png"/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12" Type="http://schemas.openxmlformats.org/officeDocument/2006/relationships/image" Target="../media/image232.png"/><Relationship Id="rId17" Type="http://schemas.openxmlformats.org/officeDocument/2006/relationships/image" Target="../media/image259.png"/><Relationship Id="rId25" Type="http://schemas.openxmlformats.org/officeDocument/2006/relationships/image" Target="../media/image246.png"/><Relationship Id="rId33" Type="http://schemas.openxmlformats.org/officeDocument/2006/relationships/image" Target="../media/image2600.png"/><Relationship Id="rId38" Type="http://schemas.openxmlformats.org/officeDocument/2006/relationships/image" Target="../media/image2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11" Type="http://schemas.openxmlformats.org/officeDocument/2006/relationships/image" Target="../media/image282.png"/><Relationship Id="rId5" Type="http://schemas.openxmlformats.org/officeDocument/2006/relationships/image" Target="../media/image276.png"/><Relationship Id="rId10" Type="http://schemas.openxmlformats.org/officeDocument/2006/relationships/image" Target="../media/image281.png"/><Relationship Id="rId4" Type="http://schemas.openxmlformats.org/officeDocument/2006/relationships/image" Target="../media/image275.png"/><Relationship Id="rId9" Type="http://schemas.openxmlformats.org/officeDocument/2006/relationships/image" Target="../media/image2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86.png"/><Relationship Id="rId7" Type="http://schemas.openxmlformats.org/officeDocument/2006/relationships/image" Target="../media/image290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png"/><Relationship Id="rId5" Type="http://schemas.openxmlformats.org/officeDocument/2006/relationships/image" Target="../media/image288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0.png"/><Relationship Id="rId3" Type="http://schemas.openxmlformats.org/officeDocument/2006/relationships/image" Target="../media/image2790.png"/><Relationship Id="rId7" Type="http://schemas.openxmlformats.org/officeDocument/2006/relationships/image" Target="../media/image2830.png"/><Relationship Id="rId2" Type="http://schemas.openxmlformats.org/officeDocument/2006/relationships/image" Target="../media/image2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20.png"/><Relationship Id="rId5" Type="http://schemas.openxmlformats.org/officeDocument/2006/relationships/image" Target="../media/image2810.png"/><Relationship Id="rId10" Type="http://schemas.openxmlformats.org/officeDocument/2006/relationships/image" Target="../media/image2860.png"/><Relationship Id="rId4" Type="http://schemas.openxmlformats.org/officeDocument/2006/relationships/image" Target="../media/image2800.png"/><Relationship Id="rId9" Type="http://schemas.openxmlformats.org/officeDocument/2006/relationships/image" Target="../media/image28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image" Target="../media/image28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0.png"/><Relationship Id="rId4" Type="http://schemas.openxmlformats.org/officeDocument/2006/relationships/image" Target="../media/image28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13" Type="http://schemas.openxmlformats.org/officeDocument/2006/relationships/image" Target="../media/image302.png"/><Relationship Id="rId3" Type="http://schemas.openxmlformats.org/officeDocument/2006/relationships/image" Target="../media/image2920.png"/><Relationship Id="rId7" Type="http://schemas.openxmlformats.org/officeDocument/2006/relationships/image" Target="../media/image296.png"/><Relationship Id="rId12" Type="http://schemas.openxmlformats.org/officeDocument/2006/relationships/image" Target="../media/image301.png"/><Relationship Id="rId17" Type="http://schemas.openxmlformats.org/officeDocument/2006/relationships/image" Target="../media/image306.png"/><Relationship Id="rId2" Type="http://schemas.openxmlformats.org/officeDocument/2006/relationships/image" Target="../media/image2911.png"/><Relationship Id="rId16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00.png"/><Relationship Id="rId5" Type="http://schemas.openxmlformats.org/officeDocument/2006/relationships/image" Target="../media/image294.png"/><Relationship Id="rId15" Type="http://schemas.openxmlformats.org/officeDocument/2006/relationships/image" Target="../media/image304.png"/><Relationship Id="rId10" Type="http://schemas.openxmlformats.org/officeDocument/2006/relationships/image" Target="../media/image299.png"/><Relationship Id="rId4" Type="http://schemas.openxmlformats.org/officeDocument/2006/relationships/image" Target="../media/image2930.png"/><Relationship Id="rId9" Type="http://schemas.openxmlformats.org/officeDocument/2006/relationships/image" Target="../media/image298.png"/><Relationship Id="rId14" Type="http://schemas.openxmlformats.org/officeDocument/2006/relationships/image" Target="../media/image30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13" Type="http://schemas.openxmlformats.org/officeDocument/2006/relationships/image" Target="../media/image317.png"/><Relationship Id="rId18" Type="http://schemas.openxmlformats.org/officeDocument/2006/relationships/image" Target="../media/image322.png"/><Relationship Id="rId3" Type="http://schemas.openxmlformats.org/officeDocument/2006/relationships/image" Target="../media/image307.png"/><Relationship Id="rId7" Type="http://schemas.openxmlformats.org/officeDocument/2006/relationships/image" Target="../media/image311.png"/><Relationship Id="rId12" Type="http://schemas.openxmlformats.org/officeDocument/2006/relationships/image" Target="../media/image316.png"/><Relationship Id="rId17" Type="http://schemas.openxmlformats.org/officeDocument/2006/relationships/image" Target="../media/image321.png"/><Relationship Id="rId2" Type="http://schemas.openxmlformats.org/officeDocument/2006/relationships/image" Target="../media/image2910.png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15.png"/><Relationship Id="rId5" Type="http://schemas.openxmlformats.org/officeDocument/2006/relationships/image" Target="../media/image309.png"/><Relationship Id="rId15" Type="http://schemas.openxmlformats.org/officeDocument/2006/relationships/image" Target="../media/image319.png"/><Relationship Id="rId10" Type="http://schemas.openxmlformats.org/officeDocument/2006/relationships/image" Target="../media/image314.png"/><Relationship Id="rId4" Type="http://schemas.openxmlformats.org/officeDocument/2006/relationships/image" Target="../media/image308.png"/><Relationship Id="rId9" Type="http://schemas.openxmlformats.org/officeDocument/2006/relationships/image" Target="../media/image313.png"/><Relationship Id="rId14" Type="http://schemas.openxmlformats.org/officeDocument/2006/relationships/image" Target="../media/image3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png"/><Relationship Id="rId13" Type="http://schemas.openxmlformats.org/officeDocument/2006/relationships/image" Target="../media/image334.png"/><Relationship Id="rId18" Type="http://schemas.openxmlformats.org/officeDocument/2006/relationships/image" Target="../media/image339.png"/><Relationship Id="rId3" Type="http://schemas.openxmlformats.org/officeDocument/2006/relationships/image" Target="../media/image324.png"/><Relationship Id="rId21" Type="http://schemas.openxmlformats.org/officeDocument/2006/relationships/image" Target="../media/image342.png"/><Relationship Id="rId7" Type="http://schemas.openxmlformats.org/officeDocument/2006/relationships/image" Target="../media/image328.png"/><Relationship Id="rId12" Type="http://schemas.openxmlformats.org/officeDocument/2006/relationships/image" Target="../media/image333.png"/><Relationship Id="rId17" Type="http://schemas.openxmlformats.org/officeDocument/2006/relationships/image" Target="../media/image338.png"/><Relationship Id="rId2" Type="http://schemas.openxmlformats.org/officeDocument/2006/relationships/image" Target="../media/image323.png"/><Relationship Id="rId16" Type="http://schemas.openxmlformats.org/officeDocument/2006/relationships/image" Target="../media/image337.png"/><Relationship Id="rId20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7.png"/><Relationship Id="rId11" Type="http://schemas.openxmlformats.org/officeDocument/2006/relationships/image" Target="../media/image332.png"/><Relationship Id="rId5" Type="http://schemas.openxmlformats.org/officeDocument/2006/relationships/image" Target="../media/image326.png"/><Relationship Id="rId15" Type="http://schemas.openxmlformats.org/officeDocument/2006/relationships/image" Target="../media/image336.png"/><Relationship Id="rId23" Type="http://schemas.openxmlformats.org/officeDocument/2006/relationships/image" Target="../media/image344.png"/><Relationship Id="rId10" Type="http://schemas.openxmlformats.org/officeDocument/2006/relationships/image" Target="../media/image331.png"/><Relationship Id="rId19" Type="http://schemas.openxmlformats.org/officeDocument/2006/relationships/image" Target="../media/image340.png"/><Relationship Id="rId4" Type="http://schemas.openxmlformats.org/officeDocument/2006/relationships/image" Target="../media/image325.png"/><Relationship Id="rId9" Type="http://schemas.openxmlformats.org/officeDocument/2006/relationships/image" Target="../media/image330.png"/><Relationship Id="rId14" Type="http://schemas.openxmlformats.org/officeDocument/2006/relationships/image" Target="../media/image335.png"/><Relationship Id="rId22" Type="http://schemas.openxmlformats.org/officeDocument/2006/relationships/image" Target="../media/image3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356.png"/><Relationship Id="rId18" Type="http://schemas.openxmlformats.org/officeDocument/2006/relationships/image" Target="../media/image361.png"/><Relationship Id="rId3" Type="http://schemas.openxmlformats.org/officeDocument/2006/relationships/image" Target="../media/image346.png"/><Relationship Id="rId7" Type="http://schemas.openxmlformats.org/officeDocument/2006/relationships/image" Target="../media/image350.png"/><Relationship Id="rId17" Type="http://schemas.openxmlformats.org/officeDocument/2006/relationships/image" Target="../media/image360.png"/><Relationship Id="rId2" Type="http://schemas.openxmlformats.org/officeDocument/2006/relationships/image" Target="../media/image345.png"/><Relationship Id="rId16" Type="http://schemas.openxmlformats.org/officeDocument/2006/relationships/image" Target="../media/image3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9.png"/><Relationship Id="rId11" Type="http://schemas.openxmlformats.org/officeDocument/2006/relationships/image" Target="../media/image354.png"/><Relationship Id="rId5" Type="http://schemas.openxmlformats.org/officeDocument/2006/relationships/image" Target="../media/image348.png"/><Relationship Id="rId15" Type="http://schemas.openxmlformats.org/officeDocument/2006/relationships/image" Target="../media/image358.png"/><Relationship Id="rId10" Type="http://schemas.openxmlformats.org/officeDocument/2006/relationships/image" Target="../media/image353.png"/><Relationship Id="rId19" Type="http://schemas.openxmlformats.org/officeDocument/2006/relationships/image" Target="../media/image362.png"/><Relationship Id="rId4" Type="http://schemas.openxmlformats.org/officeDocument/2006/relationships/image" Target="../media/image347.png"/><Relationship Id="rId9" Type="http://schemas.openxmlformats.org/officeDocument/2006/relationships/image" Target="../media/image352.png"/><Relationship Id="rId14" Type="http://schemas.openxmlformats.org/officeDocument/2006/relationships/image" Target="../media/image3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410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36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11" Type="http://schemas.openxmlformats.org/officeDocument/2006/relationships/image" Target="../media/image14.png"/><Relationship Id="rId5" Type="http://schemas.openxmlformats.org/officeDocument/2006/relationships/image" Target="../media/image810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10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2022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221" y="3879129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8: </a:t>
            </a:r>
            <a:r>
              <a:rPr lang="en-US" sz="3200" dirty="0" err="1"/>
              <a:t>Gomory</a:t>
            </a:r>
            <a:r>
              <a:rPr lang="en-US" sz="3200" dirty="0"/>
              <a:t>-Hu Trees</a:t>
            </a:r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6627" y="3011047"/>
            <a:ext cx="11371118" cy="905163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15166"/>
                <a:ext cx="10938164" cy="1325563"/>
              </a:xfrm>
            </p:spPr>
            <p:txBody>
              <a:bodyPr/>
              <a:lstStyle/>
              <a:p>
                <a:r>
                  <a:rPr lang="en-US" dirty="0"/>
                  <a:t>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Min-Cut Computations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15166"/>
                <a:ext cx="10938164" cy="1325563"/>
              </a:xfrm>
              <a:blipFill>
                <a:blip r:embed="rId2"/>
                <a:stretch>
                  <a:fillRect l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390" y="1108796"/>
                <a:ext cx="11953009" cy="530123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clique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Compute a </a:t>
                </a:r>
                <a:r>
                  <a:rPr lang="en-US" dirty="0">
                    <a:solidFill>
                      <a:srgbClr val="FF0000"/>
                    </a:solidFill>
                  </a:rPr>
                  <a:t>maximum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Lemma 3: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it holds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𝐦𝐢𝐧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lim/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sz="3200" dirty="0">
                    <a:solidFill>
                      <a:srgbClr val="00B050"/>
                    </a:solidFill>
                  </a:rPr>
                  <a:t>Drawback: </a:t>
                </a:r>
                <a:r>
                  <a:rPr lang="en-US" sz="3200" dirty="0"/>
                  <a:t>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min-cut </a:t>
                </a:r>
                <a:r>
                  <a:rPr lang="en-US" sz="3200" dirty="0"/>
                  <a:t>computations.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else?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390" y="1108796"/>
                <a:ext cx="11953009" cy="5301239"/>
              </a:xfrm>
              <a:blipFill>
                <a:blip r:embed="rId3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848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D9A76C-E628-9D5C-163E-CD7CCDEC793A}"/>
              </a:ext>
            </a:extLst>
          </p:cNvPr>
          <p:cNvCxnSpPr>
            <a:cxnSpLocks/>
          </p:cNvCxnSpPr>
          <p:nvPr/>
        </p:nvCxnSpPr>
        <p:spPr>
          <a:xfrm flipH="1">
            <a:off x="3596785" y="1412070"/>
            <a:ext cx="98915" cy="4450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FAD16B-6D0D-EB66-5318-F8382C9DF68B}"/>
              </a:ext>
            </a:extLst>
          </p:cNvPr>
          <p:cNvGrpSpPr/>
          <p:nvPr/>
        </p:nvGrpSpPr>
        <p:grpSpPr>
          <a:xfrm>
            <a:off x="3476825" y="1301455"/>
            <a:ext cx="437749" cy="461665"/>
            <a:chOff x="947471" y="1939791"/>
            <a:chExt cx="437749" cy="46166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4003218-9876-81FC-F4E9-8983AE007351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2906DC1-F979-36FE-F401-39DF1017F7C2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2906DC1-F979-36FE-F401-39DF1017F7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A7CF967-5772-E9C4-862B-05129F937CFC}"/>
              </a:ext>
            </a:extLst>
          </p:cNvPr>
          <p:cNvGrpSpPr/>
          <p:nvPr/>
        </p:nvGrpSpPr>
        <p:grpSpPr>
          <a:xfrm>
            <a:off x="3460580" y="2219101"/>
            <a:ext cx="437749" cy="461665"/>
            <a:chOff x="947471" y="1939791"/>
            <a:chExt cx="437749" cy="46166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E4A63DE-3D4A-4077-AA94-DC174377C1E0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4D600E6-AC2E-F45E-CFA1-B990BF33B734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4D600E6-AC2E-F45E-CFA1-B990BF33B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56FCB7-DC6B-B316-00CC-5A5704DF26AD}"/>
              </a:ext>
            </a:extLst>
          </p:cNvPr>
          <p:cNvGrpSpPr/>
          <p:nvPr/>
        </p:nvGrpSpPr>
        <p:grpSpPr>
          <a:xfrm>
            <a:off x="3423343" y="3002900"/>
            <a:ext cx="437749" cy="461665"/>
            <a:chOff x="947471" y="1939791"/>
            <a:chExt cx="437749" cy="46166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B9CE36-2EFC-6A13-0DA9-C5F9703013C3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1B087E6-DB99-21FD-F8C5-389095AC5543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1B087E6-DB99-21FD-F8C5-389095AC5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60142FE-0922-AC24-E770-7A72CF7C95CF}"/>
              </a:ext>
            </a:extLst>
          </p:cNvPr>
          <p:cNvGrpSpPr/>
          <p:nvPr/>
        </p:nvGrpSpPr>
        <p:grpSpPr>
          <a:xfrm>
            <a:off x="3433958" y="3930359"/>
            <a:ext cx="437749" cy="461665"/>
            <a:chOff x="947471" y="1939791"/>
            <a:chExt cx="437749" cy="46166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7BA8BC5-3C4C-89F8-CCA1-AC787411A5D3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F801ECA-26CB-1A3B-B492-36762D855726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F801ECA-26CB-1A3B-B492-36762D855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ADD4CC-7299-9853-0895-F86EBFA6B62F}"/>
              </a:ext>
            </a:extLst>
          </p:cNvPr>
          <p:cNvGrpSpPr/>
          <p:nvPr/>
        </p:nvGrpSpPr>
        <p:grpSpPr>
          <a:xfrm>
            <a:off x="3417713" y="4719414"/>
            <a:ext cx="437749" cy="461665"/>
            <a:chOff x="947471" y="1939791"/>
            <a:chExt cx="437749" cy="46166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1F8CF36-6E90-9F5E-E0C8-D53FF9EC0886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EF91B8-FB7E-92A2-9804-C034BD536983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CEF91B8-FB7E-92A2-9804-C034BD5369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B724CF4-A015-19BD-93D7-813BA3AF6BA4}"/>
              </a:ext>
            </a:extLst>
          </p:cNvPr>
          <p:cNvGrpSpPr/>
          <p:nvPr/>
        </p:nvGrpSpPr>
        <p:grpSpPr>
          <a:xfrm>
            <a:off x="3380476" y="5655612"/>
            <a:ext cx="437749" cy="461665"/>
            <a:chOff x="947471" y="1939791"/>
            <a:chExt cx="437749" cy="46166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889E445-40D6-5531-D65E-63C05F294F62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B9F9C36-5CFC-0954-159F-210C04DA75A4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B9F9C36-5CFC-0954-159F-210C04DA75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116F6B-6255-4559-0936-A3919F008BCA}"/>
                  </a:ext>
                </a:extLst>
              </p:cNvPr>
              <p:cNvSpPr txBox="1"/>
              <p:nvPr/>
            </p:nvSpPr>
            <p:spPr>
              <a:xfrm>
                <a:off x="3449294" y="590028"/>
                <a:ext cx="553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IL" sz="3200" b="1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116F6B-6255-4559-0936-A3919F008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294" y="590028"/>
                <a:ext cx="55335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9F03D8A-9E97-BD01-9DB5-DB18ABEC1D1F}"/>
              </a:ext>
            </a:extLst>
          </p:cNvPr>
          <p:cNvSpPr txBox="1"/>
          <p:nvPr/>
        </p:nvSpPr>
        <p:spPr>
          <a:xfrm>
            <a:off x="7092135" y="590028"/>
            <a:ext cx="1863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Flow-Tree</a:t>
            </a:r>
            <a:endParaRPr lang="en-IL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4D5D0D-A565-A916-B9F1-66B8C627288B}"/>
              </a:ext>
            </a:extLst>
          </p:cNvPr>
          <p:cNvGrpSpPr/>
          <p:nvPr/>
        </p:nvGrpSpPr>
        <p:grpSpPr>
          <a:xfrm>
            <a:off x="7636844" y="1387378"/>
            <a:ext cx="437749" cy="461665"/>
            <a:chOff x="947471" y="1939791"/>
            <a:chExt cx="437749" cy="46166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DF14A1-050C-3415-519B-99700B07E8E4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CC734E-B65E-DDD4-4DAF-8BE70691AE52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CC734E-B65E-DDD4-4DAF-8BE70691AE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90B3D1-777F-B83D-3672-592645B91A7F}"/>
              </a:ext>
            </a:extLst>
          </p:cNvPr>
          <p:cNvGrpSpPr/>
          <p:nvPr/>
        </p:nvGrpSpPr>
        <p:grpSpPr>
          <a:xfrm>
            <a:off x="7668425" y="2208639"/>
            <a:ext cx="437749" cy="461665"/>
            <a:chOff x="947471" y="1939791"/>
            <a:chExt cx="437749" cy="46166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1FE18A-9222-F438-6802-738E54815C67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4B009CD-84E4-63F7-6488-D87A396AB693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4B009CD-84E4-63F7-6488-D87A396AB6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5E74E8-65EC-EAF5-2CC5-7CD0D82E07D8}"/>
              </a:ext>
            </a:extLst>
          </p:cNvPr>
          <p:cNvGrpSpPr/>
          <p:nvPr/>
        </p:nvGrpSpPr>
        <p:grpSpPr>
          <a:xfrm>
            <a:off x="7700006" y="3055774"/>
            <a:ext cx="437749" cy="461665"/>
            <a:chOff x="947471" y="1939791"/>
            <a:chExt cx="437749" cy="46166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B5DB9CD-0160-6B48-8035-BF8FC51BD100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54E580B-8C49-2838-EE07-4BD26DC6F32D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54E580B-8C49-2838-EE07-4BD26DC6F3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B74E6AB-253D-4021-0D58-4D8AF98EC52B}"/>
              </a:ext>
            </a:extLst>
          </p:cNvPr>
          <p:cNvGrpSpPr/>
          <p:nvPr/>
        </p:nvGrpSpPr>
        <p:grpSpPr>
          <a:xfrm>
            <a:off x="7678390" y="3844829"/>
            <a:ext cx="437749" cy="461665"/>
            <a:chOff x="947471" y="1939791"/>
            <a:chExt cx="437749" cy="46166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F21F270-B2E1-C894-6160-73D977F0DA11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AC75894-1469-4186-39DA-5C2121B08BEA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AC75894-1469-4186-39DA-5C2121B08B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2B56C3A-6674-BF04-5C0B-E5C67F58A9AF}"/>
              </a:ext>
            </a:extLst>
          </p:cNvPr>
          <p:cNvCxnSpPr>
            <a:cxnSpLocks/>
          </p:cNvCxnSpPr>
          <p:nvPr/>
        </p:nvCxnSpPr>
        <p:spPr>
          <a:xfrm flipH="1" flipV="1">
            <a:off x="7972420" y="1776432"/>
            <a:ext cx="1058808" cy="14748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86AA07F-016B-D876-B160-FF9DC483D40B}"/>
              </a:ext>
            </a:extLst>
          </p:cNvPr>
          <p:cNvCxnSpPr>
            <a:cxnSpLocks/>
          </p:cNvCxnSpPr>
          <p:nvPr/>
        </p:nvCxnSpPr>
        <p:spPr>
          <a:xfrm flipH="1" flipV="1">
            <a:off x="8037882" y="2579798"/>
            <a:ext cx="993346" cy="684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A804A1B-42DF-0D64-DD16-475C656977CE}"/>
              </a:ext>
            </a:extLst>
          </p:cNvPr>
          <p:cNvCxnSpPr>
            <a:cxnSpLocks/>
            <a:endCxn id="50" idx="3"/>
          </p:cNvCxnSpPr>
          <p:nvPr/>
        </p:nvCxnSpPr>
        <p:spPr>
          <a:xfrm flipH="1">
            <a:off x="8137755" y="3286606"/>
            <a:ext cx="7648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F97736D-6D80-6988-A52B-A42525F40EF0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8116139" y="3286606"/>
            <a:ext cx="786465" cy="789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5E6A902-7057-2EC2-9145-D8852171C69E}"/>
              </a:ext>
            </a:extLst>
          </p:cNvPr>
          <p:cNvCxnSpPr>
            <a:cxnSpLocks/>
          </p:cNvCxnSpPr>
          <p:nvPr/>
        </p:nvCxnSpPr>
        <p:spPr>
          <a:xfrm flipH="1">
            <a:off x="8037882" y="3286606"/>
            <a:ext cx="864722" cy="1825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74844EAE-BA6F-D178-95B3-A5F3E18860D5}"/>
              </a:ext>
            </a:extLst>
          </p:cNvPr>
          <p:cNvSpPr/>
          <p:nvPr/>
        </p:nvSpPr>
        <p:spPr>
          <a:xfrm>
            <a:off x="8738917" y="3019390"/>
            <a:ext cx="369457" cy="36945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065C924-FC7C-0992-AE3E-BE186A64D707}"/>
                  </a:ext>
                </a:extLst>
              </p:cNvPr>
              <p:cNvSpPr txBox="1"/>
              <p:nvPr/>
            </p:nvSpPr>
            <p:spPr>
              <a:xfrm>
                <a:off x="8707336" y="2927182"/>
                <a:ext cx="4377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065C924-FC7C-0992-AE3E-BE186A64D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336" y="2927182"/>
                <a:ext cx="437749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664DF14-48E9-F3A9-E854-C1939246E964}"/>
                  </a:ext>
                </a:extLst>
              </p:cNvPr>
              <p:cNvSpPr txBox="1"/>
              <p:nvPr/>
            </p:nvSpPr>
            <p:spPr>
              <a:xfrm>
                <a:off x="8330575" y="2061088"/>
                <a:ext cx="437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664DF14-48E9-F3A9-E854-C1939246E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575" y="2061088"/>
                <a:ext cx="437749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CB80991-7A6A-3F17-F586-2155370214B4}"/>
                  </a:ext>
                </a:extLst>
              </p:cNvPr>
              <p:cNvSpPr txBox="1"/>
              <p:nvPr/>
            </p:nvSpPr>
            <p:spPr>
              <a:xfrm>
                <a:off x="8168629" y="2407337"/>
                <a:ext cx="437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CB80991-7A6A-3F17-F586-215537021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629" y="2407337"/>
                <a:ext cx="437749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2B9397-2F4F-3695-EB22-EA2EC9E03478}"/>
                  </a:ext>
                </a:extLst>
              </p:cNvPr>
              <p:cNvSpPr txBox="1"/>
              <p:nvPr/>
            </p:nvSpPr>
            <p:spPr>
              <a:xfrm>
                <a:off x="8159371" y="2891476"/>
                <a:ext cx="437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22B9397-2F4F-3695-EB22-EA2EC9E03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371" y="2891476"/>
                <a:ext cx="437749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02D3F5E-3C39-CFCF-40C2-B2B3C45B2653}"/>
                  </a:ext>
                </a:extLst>
              </p:cNvPr>
              <p:cNvSpPr txBox="1"/>
              <p:nvPr/>
            </p:nvSpPr>
            <p:spPr>
              <a:xfrm>
                <a:off x="8152850" y="3375615"/>
                <a:ext cx="437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02D3F5E-3C39-CFCF-40C2-B2B3C45B2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850" y="3375615"/>
                <a:ext cx="437749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B286150-2CED-D8F7-E2A9-0A59076178D8}"/>
                  </a:ext>
                </a:extLst>
              </p:cNvPr>
              <p:cNvSpPr txBox="1"/>
              <p:nvPr/>
            </p:nvSpPr>
            <p:spPr>
              <a:xfrm>
                <a:off x="8352877" y="4137625"/>
                <a:ext cx="437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B286150-2CED-D8F7-E2A9-0A5907617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877" y="4137625"/>
                <a:ext cx="437749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2FCBA1C0-7440-A953-952A-C7D055146181}"/>
              </a:ext>
            </a:extLst>
          </p:cNvPr>
          <p:cNvSpPr txBox="1"/>
          <p:nvPr/>
        </p:nvSpPr>
        <p:spPr>
          <a:xfrm>
            <a:off x="6732272" y="5834199"/>
            <a:ext cx="3356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Note: is not a cut-tree</a:t>
            </a:r>
            <a:endParaRPr lang="en-IL" sz="28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B75FD02-BCC2-EBB3-6846-37AF660E3F86}"/>
              </a:ext>
            </a:extLst>
          </p:cNvPr>
          <p:cNvGrpSpPr/>
          <p:nvPr/>
        </p:nvGrpSpPr>
        <p:grpSpPr>
          <a:xfrm>
            <a:off x="7715101" y="4839514"/>
            <a:ext cx="437749" cy="461665"/>
            <a:chOff x="947471" y="1939791"/>
            <a:chExt cx="437749" cy="461665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F93BB88-FD75-6475-89C4-6DCDA116C632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75C7D03-5091-40AB-9B3E-25A1CDAA4291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175C7D03-5091-40AB-9B3E-25A1CDAA42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3153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8221"/>
            <a:ext cx="11473873" cy="1325563"/>
          </a:xfrm>
        </p:spPr>
        <p:txBody>
          <a:bodyPr/>
          <a:lstStyle/>
          <a:p>
            <a:pPr algn="ctr"/>
            <a:r>
              <a:rPr lang="en-US" dirty="0"/>
              <a:t>Nice Properties of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1726" y="1247341"/>
                <a:ext cx="11732491" cy="55229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Submodularity</a:t>
                </a:r>
                <a:r>
                  <a:rPr lang="en-US" dirty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Given a finite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,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p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is submodular if for all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it holds that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Equivalent Definition (Decreasing marginal value):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sub-modular 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for all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Symmetric: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1726" y="1247341"/>
                <a:ext cx="11732491" cy="5522913"/>
              </a:xfrm>
              <a:blipFill>
                <a:blip r:embed="rId2"/>
                <a:stretch>
                  <a:fillRect l="-1039" t="-18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12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5472" y="1025669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 our case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p>
                    </m:sSup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where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B0F0"/>
                    </a:solidFill>
                  </a:rPr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472" y="1025669"/>
                <a:ext cx="10515600" cy="4351338"/>
              </a:xfrm>
              <a:blipFill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909" y="-299894"/>
            <a:ext cx="11473873" cy="1325563"/>
          </a:xfrm>
        </p:spPr>
        <p:txBody>
          <a:bodyPr/>
          <a:lstStyle/>
          <a:p>
            <a:pPr algn="ctr"/>
            <a:r>
              <a:rPr lang="en-US" dirty="0"/>
              <a:t>Nice Properties of Cuts</a:t>
            </a:r>
          </a:p>
        </p:txBody>
      </p:sp>
      <p:sp>
        <p:nvSpPr>
          <p:cNvPr id="5" name="Oval 4"/>
          <p:cNvSpPr/>
          <p:nvPr/>
        </p:nvSpPr>
        <p:spPr>
          <a:xfrm>
            <a:off x="10190018" y="235962"/>
            <a:ext cx="1514764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277763" y="1433009"/>
            <a:ext cx="1514764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85432" y="391034"/>
                <a:ext cx="5413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432" y="391034"/>
                <a:ext cx="54136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24721" y="1597497"/>
                <a:ext cx="12208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4721" y="1597497"/>
                <a:ext cx="122084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5" idx="5"/>
            <a:endCxn id="6" idx="7"/>
          </p:cNvCxnSpPr>
          <p:nvPr/>
        </p:nvCxnSpPr>
        <p:spPr>
          <a:xfrm>
            <a:off x="11482950" y="1016451"/>
            <a:ext cx="87745" cy="550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6" idx="0"/>
          </p:cNvCxnSpPr>
          <p:nvPr/>
        </p:nvCxnSpPr>
        <p:spPr>
          <a:xfrm flipH="1">
            <a:off x="11035145" y="1157125"/>
            <a:ext cx="30429" cy="275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763552" y="1157125"/>
            <a:ext cx="47691" cy="2758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3"/>
            <a:endCxn id="6" idx="1"/>
          </p:cNvCxnSpPr>
          <p:nvPr/>
        </p:nvCxnSpPr>
        <p:spPr>
          <a:xfrm>
            <a:off x="10411850" y="1016451"/>
            <a:ext cx="87745" cy="550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0909" y="1899427"/>
            <a:ext cx="5985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Lemma: </a:t>
            </a:r>
            <a:r>
              <a:rPr lang="en-US" sz="2800" dirty="0"/>
              <a:t>The cut function is submodular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 rot="18533950">
            <a:off x="9769876" y="4002787"/>
            <a:ext cx="2255982" cy="174567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2964579">
            <a:off x="8357906" y="4002787"/>
            <a:ext cx="2255982" cy="17456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938313" y="4322720"/>
            <a:ext cx="593947" cy="1451038"/>
          </a:xfrm>
          <a:custGeom>
            <a:avLst/>
            <a:gdLst>
              <a:gd name="connsiteX0" fmla="*/ 230922 w 593947"/>
              <a:gd name="connsiteY0" fmla="*/ 18371 h 1451038"/>
              <a:gd name="connsiteX1" fmla="*/ 13 w 593947"/>
              <a:gd name="connsiteY1" fmla="*/ 1099025 h 1451038"/>
              <a:gd name="connsiteX2" fmla="*/ 221686 w 593947"/>
              <a:gd name="connsiteY2" fmla="*/ 1450007 h 1451038"/>
              <a:gd name="connsiteX3" fmla="*/ 563431 w 593947"/>
              <a:gd name="connsiteY3" fmla="*/ 1015898 h 1451038"/>
              <a:gd name="connsiteX4" fmla="*/ 544958 w 593947"/>
              <a:gd name="connsiteY4" fmla="*/ 461716 h 1451038"/>
              <a:gd name="connsiteX5" fmla="*/ 230922 w 593947"/>
              <a:gd name="connsiteY5" fmla="*/ 18371 h 145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947" h="1451038">
                <a:moveTo>
                  <a:pt x="230922" y="18371"/>
                </a:moveTo>
                <a:cubicBezTo>
                  <a:pt x="140098" y="124589"/>
                  <a:pt x="1552" y="860419"/>
                  <a:pt x="13" y="1099025"/>
                </a:cubicBezTo>
                <a:cubicBezTo>
                  <a:pt x="-1526" y="1337631"/>
                  <a:pt x="127783" y="1463862"/>
                  <a:pt x="221686" y="1450007"/>
                </a:cubicBezTo>
                <a:cubicBezTo>
                  <a:pt x="315589" y="1436153"/>
                  <a:pt x="509552" y="1180613"/>
                  <a:pt x="563431" y="1015898"/>
                </a:cubicBezTo>
                <a:cubicBezTo>
                  <a:pt x="617310" y="851183"/>
                  <a:pt x="592679" y="629510"/>
                  <a:pt x="544958" y="461716"/>
                </a:cubicBezTo>
                <a:cubicBezTo>
                  <a:pt x="497237" y="293922"/>
                  <a:pt x="321746" y="-87847"/>
                  <a:pt x="230922" y="18371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88378" y="4322720"/>
                <a:ext cx="5413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378" y="4322720"/>
                <a:ext cx="54136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139270" y="4354321"/>
                <a:ext cx="5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270" y="4354321"/>
                <a:ext cx="5579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9380824" y="5013036"/>
            <a:ext cx="796177" cy="2732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250219" y="4731113"/>
            <a:ext cx="565060" cy="29757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172575" y="3718574"/>
            <a:ext cx="26796" cy="9844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760604" y="3718574"/>
            <a:ext cx="581099" cy="6238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1240296" y="3668807"/>
            <a:ext cx="498961" cy="536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9541162" y="5643418"/>
            <a:ext cx="1302328" cy="654075"/>
          </a:xfrm>
          <a:custGeom>
            <a:avLst/>
            <a:gdLst>
              <a:gd name="connsiteX0" fmla="*/ 1302328 w 1302328"/>
              <a:gd name="connsiteY0" fmla="*/ 101600 h 654075"/>
              <a:gd name="connsiteX1" fmla="*/ 895928 w 1302328"/>
              <a:gd name="connsiteY1" fmla="*/ 600363 h 654075"/>
              <a:gd name="connsiteX2" fmla="*/ 175491 w 1302328"/>
              <a:gd name="connsiteY2" fmla="*/ 572654 h 654075"/>
              <a:gd name="connsiteX3" fmla="*/ 0 w 1302328"/>
              <a:gd name="connsiteY3" fmla="*/ 0 h 65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2328" h="654075">
                <a:moveTo>
                  <a:pt x="1302328" y="101600"/>
                </a:moveTo>
                <a:cubicBezTo>
                  <a:pt x="1193031" y="311727"/>
                  <a:pt x="1083734" y="521854"/>
                  <a:pt x="895928" y="600363"/>
                </a:cubicBezTo>
                <a:cubicBezTo>
                  <a:pt x="708122" y="678872"/>
                  <a:pt x="324812" y="672715"/>
                  <a:pt x="175491" y="572654"/>
                </a:cubicBezTo>
                <a:cubicBezTo>
                  <a:pt x="26170" y="472594"/>
                  <a:pt x="13085" y="236297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765671" y="3369912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671" y="3369912"/>
                <a:ext cx="51687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711067" y="3505936"/>
                <a:ext cx="479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1067" y="3505936"/>
                <a:ext cx="47981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240296" y="3281445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296" y="3281445"/>
                <a:ext cx="52790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404206" y="4282290"/>
                <a:ext cx="490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206" y="4282290"/>
                <a:ext cx="490262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494607" y="4625006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607" y="4625006"/>
                <a:ext cx="5279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872466" y="5738710"/>
                <a:ext cx="527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466" y="5738710"/>
                <a:ext cx="52790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30909" y="2704512"/>
                <a:ext cx="10495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Diagram with all classes of edges (except fully inside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∖(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09" y="2704512"/>
                <a:ext cx="10495694" cy="523220"/>
              </a:xfrm>
              <a:prstGeom prst="rect">
                <a:avLst/>
              </a:prstGeom>
              <a:blipFill>
                <a:blip r:embed="rId13"/>
                <a:stretch>
                  <a:fillRect l="-1220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1108" y="3609872"/>
                <a:ext cx="6383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8" y="3609872"/>
                <a:ext cx="638328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9941" y="4343908"/>
                <a:ext cx="3562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1" y="4343908"/>
                <a:ext cx="356257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992" y="4924877"/>
                <a:ext cx="3557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2" y="4924877"/>
                <a:ext cx="355719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233" y="5643418"/>
                <a:ext cx="690926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sz="280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3" y="5643418"/>
                <a:ext cx="6909264" cy="95410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59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963" y="1142134"/>
                <a:ext cx="1169554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posi</a:t>
                </a:r>
                <a:r>
                  <a:rPr lang="en-US" b="1" dirty="0">
                    <a:solidFill>
                      <a:srgbClr val="00B050"/>
                    </a:solidFill>
                  </a:rPr>
                  <a:t>-modular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Obs.: </a:t>
                </a:r>
                <a:r>
                  <a:rPr lang="en-US" dirty="0"/>
                  <a:t>Any submodular and symmetric function is 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posi</a:t>
                </a:r>
                <a:r>
                  <a:rPr lang="en-US" b="1" dirty="0">
                    <a:solidFill>
                      <a:srgbClr val="00B050"/>
                    </a:solidFill>
                  </a:rPr>
                  <a:t>-modular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00B050"/>
                    </a:solidFill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ctrlP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∖</m:t>
                            </m:r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e>
                    </m:d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963" y="1142134"/>
                <a:ext cx="11695546" cy="4351338"/>
              </a:xfrm>
              <a:blipFill>
                <a:blip r:embed="rId2"/>
                <a:stretch>
                  <a:fillRect l="-1095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230909" y="-299894"/>
            <a:ext cx="11473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Nice Properties of Cuts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34109" y="5181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3458" y="5181600"/>
                <a:ext cx="69238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The cut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 err="1"/>
                  <a:t>posi</a:t>
                </a:r>
                <a:r>
                  <a:rPr lang="en-US" sz="2800" dirty="0"/>
                  <a:t>-modular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58" y="5181600"/>
                <a:ext cx="6923883" cy="523220"/>
              </a:xfrm>
              <a:prstGeom prst="rect">
                <a:avLst/>
              </a:prstGeom>
              <a:blipFill>
                <a:blip r:embed="rId3"/>
                <a:stretch>
                  <a:fillRect l="-1850" t="-10465" r="-61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16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5490"/>
            <a:ext cx="10515600" cy="1325563"/>
          </a:xfrm>
        </p:spPr>
        <p:txBody>
          <a:bodyPr/>
          <a:lstStyle/>
          <a:p>
            <a:r>
              <a:rPr lang="en-US" dirty="0"/>
              <a:t>The Key Lemma: Non-Crossed 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0418" y="1150073"/>
                <a:ext cx="10337800" cy="1102302"/>
              </a:xfrm>
              <a:ln w="7620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Key Lemma: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minimum-cut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there is a min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cut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0418" y="1150073"/>
                <a:ext cx="10337800" cy="1102302"/>
              </a:xfrm>
              <a:blipFill>
                <a:blip r:embed="rId2"/>
                <a:stretch>
                  <a:fillRect l="-819" t="-5699" b="-2073"/>
                </a:stretch>
              </a:blipFill>
              <a:ln w="762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744841" y="2526866"/>
            <a:ext cx="2467721" cy="1743675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8569593" y="4174006"/>
            <a:ext cx="2861020" cy="2386791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  <a:gd name="connsiteX0" fmla="*/ 2816 w 1952735"/>
              <a:gd name="connsiteY0" fmla="*/ 1116003 h 1158089"/>
              <a:gd name="connsiteX1" fmla="*/ 1335734 w 1952735"/>
              <a:gd name="connsiteY1" fmla="*/ 4283 h 1158089"/>
              <a:gd name="connsiteX2" fmla="*/ 1952735 w 1952735"/>
              <a:gd name="connsiteY2" fmla="*/ 759869 h 1158089"/>
              <a:gd name="connsiteX3" fmla="*/ 1011464 w 1952735"/>
              <a:gd name="connsiteY3" fmla="*/ 909061 h 1158089"/>
              <a:gd name="connsiteX4" fmla="*/ 2816 w 1952735"/>
              <a:gd name="connsiteY4" fmla="*/ 1116003 h 1158089"/>
              <a:gd name="connsiteX0" fmla="*/ 11021 w 1960940"/>
              <a:gd name="connsiteY0" fmla="*/ 1125564 h 1168263"/>
              <a:gd name="connsiteX1" fmla="*/ 574590 w 1960940"/>
              <a:gd name="connsiteY1" fmla="*/ 4218 h 1168263"/>
              <a:gd name="connsiteX2" fmla="*/ 1960940 w 1960940"/>
              <a:gd name="connsiteY2" fmla="*/ 769430 h 1168263"/>
              <a:gd name="connsiteX3" fmla="*/ 1019669 w 1960940"/>
              <a:gd name="connsiteY3" fmla="*/ 918622 h 1168263"/>
              <a:gd name="connsiteX4" fmla="*/ 11021 w 1960940"/>
              <a:gd name="connsiteY4" fmla="*/ 1125564 h 1168263"/>
              <a:gd name="connsiteX0" fmla="*/ 11021 w 1966300"/>
              <a:gd name="connsiteY0" fmla="*/ 1162692 h 1205391"/>
              <a:gd name="connsiteX1" fmla="*/ 574590 w 1966300"/>
              <a:gd name="connsiteY1" fmla="*/ 41346 h 1205391"/>
              <a:gd name="connsiteX2" fmla="*/ 1365755 w 1966300"/>
              <a:gd name="connsiteY2" fmla="*/ 295303 h 1205391"/>
              <a:gd name="connsiteX3" fmla="*/ 1960940 w 1966300"/>
              <a:gd name="connsiteY3" fmla="*/ 806558 h 1205391"/>
              <a:gd name="connsiteX4" fmla="*/ 1019669 w 1966300"/>
              <a:gd name="connsiteY4" fmla="*/ 955750 h 1205391"/>
              <a:gd name="connsiteX5" fmla="*/ 11021 w 1966300"/>
              <a:gd name="connsiteY5" fmla="*/ 1162692 h 1205391"/>
              <a:gd name="connsiteX0" fmla="*/ 9535 w 1969509"/>
              <a:gd name="connsiteY0" fmla="*/ 1201040 h 1243739"/>
              <a:gd name="connsiteX1" fmla="*/ 573104 w 1969509"/>
              <a:gd name="connsiteY1" fmla="*/ 79694 h 1243739"/>
              <a:gd name="connsiteX2" fmla="*/ 1586808 w 1969509"/>
              <a:gd name="connsiteY2" fmla="*/ 174822 h 1243739"/>
              <a:gd name="connsiteX3" fmla="*/ 1959454 w 1969509"/>
              <a:gd name="connsiteY3" fmla="*/ 844906 h 1243739"/>
              <a:gd name="connsiteX4" fmla="*/ 1018183 w 1969509"/>
              <a:gd name="connsiteY4" fmla="*/ 994098 h 1243739"/>
              <a:gd name="connsiteX5" fmla="*/ 9535 w 1969509"/>
              <a:gd name="connsiteY5" fmla="*/ 1201040 h 12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509" h="1243739">
                <a:moveTo>
                  <a:pt x="9535" y="1201040"/>
                </a:moveTo>
                <a:cubicBezTo>
                  <a:pt x="-64645" y="1048639"/>
                  <a:pt x="310225" y="250730"/>
                  <a:pt x="573104" y="79694"/>
                </a:cubicBezTo>
                <a:cubicBezTo>
                  <a:pt x="835983" y="-91342"/>
                  <a:pt x="1355750" y="47287"/>
                  <a:pt x="1586808" y="174822"/>
                </a:cubicBezTo>
                <a:cubicBezTo>
                  <a:pt x="1817866" y="302357"/>
                  <a:pt x="2017135" y="734832"/>
                  <a:pt x="1959454" y="844906"/>
                </a:cubicBezTo>
                <a:cubicBezTo>
                  <a:pt x="1901773" y="954980"/>
                  <a:pt x="1343169" y="934742"/>
                  <a:pt x="1018183" y="994098"/>
                </a:cubicBezTo>
                <a:cubicBezTo>
                  <a:pt x="693197" y="1053454"/>
                  <a:pt x="83715" y="1353441"/>
                  <a:pt x="9535" y="12010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80215" y="2651416"/>
                <a:ext cx="1216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215" y="2651416"/>
                <a:ext cx="121603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24037" y="5700998"/>
                <a:ext cx="683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037" y="5700998"/>
                <a:ext cx="6831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660044" y="436727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31752" y="450168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25082" y="463862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505979" y="466722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311530" y="398346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875352" y="378999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422388" y="3798019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4"/>
            <a:endCxn id="11" idx="1"/>
          </p:cNvCxnSpPr>
          <p:nvPr/>
        </p:nvCxnSpPr>
        <p:spPr>
          <a:xfrm>
            <a:off x="9374094" y="4108595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4"/>
            <a:endCxn id="11" idx="2"/>
          </p:cNvCxnSpPr>
          <p:nvPr/>
        </p:nvCxnSpPr>
        <p:spPr>
          <a:xfrm flipH="1">
            <a:off x="9505979" y="3915124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4"/>
            <a:endCxn id="8" idx="0"/>
          </p:cNvCxnSpPr>
          <p:nvPr/>
        </p:nvCxnSpPr>
        <p:spPr>
          <a:xfrm>
            <a:off x="10484952" y="3923147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0" idx="0"/>
          </p:cNvCxnSpPr>
          <p:nvPr/>
        </p:nvCxnSpPr>
        <p:spPr>
          <a:xfrm>
            <a:off x="9982155" y="3896799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  <a:endCxn id="8" idx="0"/>
          </p:cNvCxnSpPr>
          <p:nvPr/>
        </p:nvCxnSpPr>
        <p:spPr>
          <a:xfrm>
            <a:off x="9374094" y="4108595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4" idx="4"/>
          </p:cNvCxnSpPr>
          <p:nvPr/>
        </p:nvCxnSpPr>
        <p:spPr>
          <a:xfrm flipV="1">
            <a:off x="10394316" y="3923147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  <a:endCxn id="13" idx="5"/>
          </p:cNvCxnSpPr>
          <p:nvPr/>
        </p:nvCxnSpPr>
        <p:spPr>
          <a:xfrm flipH="1" flipV="1">
            <a:off x="9982155" y="3896799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164986" y="354499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95781" y="2989665"/>
                <a:ext cx="4828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781" y="2989665"/>
                <a:ext cx="4828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94972" y="4989256"/>
                <a:ext cx="5115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972" y="4989256"/>
                <a:ext cx="51155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8756678" y="523436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739231" y="4605951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231" y="4605951"/>
                <a:ext cx="56509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10700937" y="485106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436658" y="5058754"/>
            <a:ext cx="1428937" cy="118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300506" y="5423365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506" y="5423365"/>
                <a:ext cx="56509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0262212" y="566847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729833" y="5307741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833" y="5307741"/>
                <a:ext cx="55213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60164" y="2661036"/>
                <a:ext cx="677954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This implies that the min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cut in a graph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obtained by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contracting</a:t>
                </a:r>
                <a:r>
                  <a:rPr lang="en-US" sz="2800" dirty="0"/>
                  <a:t> all nodes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r>
                  <a:rPr lang="en-US" sz="2800" dirty="0"/>
                  <a:t>is the same as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cut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4" y="2661036"/>
                <a:ext cx="6779548" cy="1384995"/>
              </a:xfrm>
              <a:prstGeom prst="rect">
                <a:avLst/>
              </a:prstGeom>
              <a:blipFill>
                <a:blip r:embed="rId10"/>
                <a:stretch>
                  <a:fillRect l="-1799" t="-4405" r="-1169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"/>
          <p:cNvSpPr/>
          <p:nvPr/>
        </p:nvSpPr>
        <p:spPr>
          <a:xfrm rot="10800000">
            <a:off x="2819941" y="4326406"/>
            <a:ext cx="2861020" cy="2386791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  <a:gd name="connsiteX0" fmla="*/ 2816 w 1952735"/>
              <a:gd name="connsiteY0" fmla="*/ 1116003 h 1158089"/>
              <a:gd name="connsiteX1" fmla="*/ 1335734 w 1952735"/>
              <a:gd name="connsiteY1" fmla="*/ 4283 h 1158089"/>
              <a:gd name="connsiteX2" fmla="*/ 1952735 w 1952735"/>
              <a:gd name="connsiteY2" fmla="*/ 759869 h 1158089"/>
              <a:gd name="connsiteX3" fmla="*/ 1011464 w 1952735"/>
              <a:gd name="connsiteY3" fmla="*/ 909061 h 1158089"/>
              <a:gd name="connsiteX4" fmla="*/ 2816 w 1952735"/>
              <a:gd name="connsiteY4" fmla="*/ 1116003 h 1158089"/>
              <a:gd name="connsiteX0" fmla="*/ 11021 w 1960940"/>
              <a:gd name="connsiteY0" fmla="*/ 1125564 h 1168263"/>
              <a:gd name="connsiteX1" fmla="*/ 574590 w 1960940"/>
              <a:gd name="connsiteY1" fmla="*/ 4218 h 1168263"/>
              <a:gd name="connsiteX2" fmla="*/ 1960940 w 1960940"/>
              <a:gd name="connsiteY2" fmla="*/ 769430 h 1168263"/>
              <a:gd name="connsiteX3" fmla="*/ 1019669 w 1960940"/>
              <a:gd name="connsiteY3" fmla="*/ 918622 h 1168263"/>
              <a:gd name="connsiteX4" fmla="*/ 11021 w 1960940"/>
              <a:gd name="connsiteY4" fmla="*/ 1125564 h 1168263"/>
              <a:gd name="connsiteX0" fmla="*/ 11021 w 1966300"/>
              <a:gd name="connsiteY0" fmla="*/ 1162692 h 1205391"/>
              <a:gd name="connsiteX1" fmla="*/ 574590 w 1966300"/>
              <a:gd name="connsiteY1" fmla="*/ 41346 h 1205391"/>
              <a:gd name="connsiteX2" fmla="*/ 1365755 w 1966300"/>
              <a:gd name="connsiteY2" fmla="*/ 295303 h 1205391"/>
              <a:gd name="connsiteX3" fmla="*/ 1960940 w 1966300"/>
              <a:gd name="connsiteY3" fmla="*/ 806558 h 1205391"/>
              <a:gd name="connsiteX4" fmla="*/ 1019669 w 1966300"/>
              <a:gd name="connsiteY4" fmla="*/ 955750 h 1205391"/>
              <a:gd name="connsiteX5" fmla="*/ 11021 w 1966300"/>
              <a:gd name="connsiteY5" fmla="*/ 1162692 h 1205391"/>
              <a:gd name="connsiteX0" fmla="*/ 9535 w 1969509"/>
              <a:gd name="connsiteY0" fmla="*/ 1201040 h 1243739"/>
              <a:gd name="connsiteX1" fmla="*/ 573104 w 1969509"/>
              <a:gd name="connsiteY1" fmla="*/ 79694 h 1243739"/>
              <a:gd name="connsiteX2" fmla="*/ 1586808 w 1969509"/>
              <a:gd name="connsiteY2" fmla="*/ 174822 h 1243739"/>
              <a:gd name="connsiteX3" fmla="*/ 1959454 w 1969509"/>
              <a:gd name="connsiteY3" fmla="*/ 844906 h 1243739"/>
              <a:gd name="connsiteX4" fmla="*/ 1018183 w 1969509"/>
              <a:gd name="connsiteY4" fmla="*/ 994098 h 1243739"/>
              <a:gd name="connsiteX5" fmla="*/ 9535 w 1969509"/>
              <a:gd name="connsiteY5" fmla="*/ 1201040 h 12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509" h="1243739">
                <a:moveTo>
                  <a:pt x="9535" y="1201040"/>
                </a:moveTo>
                <a:cubicBezTo>
                  <a:pt x="-64645" y="1048639"/>
                  <a:pt x="310225" y="250730"/>
                  <a:pt x="573104" y="79694"/>
                </a:cubicBezTo>
                <a:cubicBezTo>
                  <a:pt x="835983" y="-91342"/>
                  <a:pt x="1355750" y="47287"/>
                  <a:pt x="1586808" y="174822"/>
                </a:cubicBezTo>
                <a:cubicBezTo>
                  <a:pt x="1817866" y="302357"/>
                  <a:pt x="2017135" y="734832"/>
                  <a:pt x="1959454" y="844906"/>
                </a:cubicBezTo>
                <a:cubicBezTo>
                  <a:pt x="1901773" y="954980"/>
                  <a:pt x="1343169" y="934742"/>
                  <a:pt x="1018183" y="994098"/>
                </a:cubicBezTo>
                <a:cubicBezTo>
                  <a:pt x="693197" y="1053454"/>
                  <a:pt x="83715" y="1353441"/>
                  <a:pt x="9535" y="12010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74385" y="5853398"/>
                <a:ext cx="683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85" y="5853398"/>
                <a:ext cx="683199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4910392" y="451967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82100" y="465408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75430" y="479102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756327" y="481962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42" idx="1"/>
          </p:cNvCxnSpPr>
          <p:nvPr/>
        </p:nvCxnSpPr>
        <p:spPr>
          <a:xfrm>
            <a:off x="3624442" y="4260995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9" idx="1"/>
          </p:cNvCxnSpPr>
          <p:nvPr/>
        </p:nvCxnSpPr>
        <p:spPr>
          <a:xfrm>
            <a:off x="3580203" y="4242670"/>
            <a:ext cx="1348514" cy="2953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045320" y="5141656"/>
                <a:ext cx="4828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320" y="5141656"/>
                <a:ext cx="482889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3007026" y="538676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989579" y="4758351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579" y="4758351"/>
                <a:ext cx="56509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4951285" y="500346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687006" y="5211154"/>
            <a:ext cx="1428937" cy="118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550854" y="5575765"/>
                <a:ext cx="5650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854" y="5575765"/>
                <a:ext cx="56509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512560" y="582087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980181" y="5460141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181" y="5460141"/>
                <a:ext cx="552138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/>
          <p:nvPr/>
        </p:nvSpPr>
        <p:spPr>
          <a:xfrm>
            <a:off x="3457718" y="4128595"/>
            <a:ext cx="290508" cy="29050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60" idx="5"/>
            <a:endCxn id="40" idx="1"/>
          </p:cNvCxnSpPr>
          <p:nvPr/>
        </p:nvCxnSpPr>
        <p:spPr>
          <a:xfrm>
            <a:off x="3705682" y="4376559"/>
            <a:ext cx="894743" cy="2958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0" idx="5"/>
            <a:endCxn id="41" idx="1"/>
          </p:cNvCxnSpPr>
          <p:nvPr/>
        </p:nvCxnSpPr>
        <p:spPr>
          <a:xfrm>
            <a:off x="3705682" y="4376559"/>
            <a:ext cx="488073" cy="4327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33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51" grpId="0"/>
      <p:bldP spid="52" grpId="0" animBg="1"/>
      <p:bldP spid="53" grpId="0"/>
      <p:bldP spid="54" grpId="0" animBg="1"/>
      <p:bldP spid="55" grpId="0" animBg="1"/>
      <p:bldP spid="56" grpId="0"/>
      <p:bldP spid="57" grpId="0" animBg="1"/>
      <p:bldP spid="58" grpId="0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9727" y="134073"/>
                <a:ext cx="10337800" cy="1102302"/>
              </a:xfrm>
              <a:ln w="7620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Key Lemma: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minimum-cut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a min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727" y="134073"/>
                <a:ext cx="10337800" cy="1102302"/>
              </a:xfrm>
              <a:blipFill>
                <a:blip r:embed="rId2"/>
                <a:stretch>
                  <a:fillRect l="-819" t="-5670" b="-1546"/>
                </a:stretch>
              </a:blipFill>
              <a:ln w="762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836" y="1301957"/>
                <a:ext cx="11640238" cy="58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min cut that crosses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400" b="1" dirty="0"/>
                  <a:t>W.l.o.g. </a:t>
                </a:r>
                <a:r>
                  <a:rPr lang="en-US" sz="2400" dirty="0"/>
                  <a:t>assume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1301957"/>
                <a:ext cx="11640238" cy="588110"/>
              </a:xfrm>
              <a:prstGeom prst="rect">
                <a:avLst/>
              </a:prstGeom>
              <a:blipFill>
                <a:blip r:embed="rId3"/>
                <a:stretch>
                  <a:fillRect l="-785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7970982" y="4414979"/>
            <a:ext cx="3186545" cy="2022764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74328" y="5252606"/>
                <a:ext cx="683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328" y="5252606"/>
                <a:ext cx="6831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 rot="16200000">
            <a:off x="7467602" y="3763095"/>
            <a:ext cx="3186545" cy="130377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7970982" y="4414979"/>
            <a:ext cx="3186545" cy="2022763"/>
          </a:xfrm>
          <a:prstGeom prst="arc">
            <a:avLst>
              <a:gd name="adj1" fmla="val 12180994"/>
              <a:gd name="adj2" fmla="val 167401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971" y="5240953"/>
                <a:ext cx="4389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971" y="5240953"/>
                <a:ext cx="4389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81942" y="4632030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942" y="4632030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6293" y="5544993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293" y="5544993"/>
                <a:ext cx="4823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19274" y="3009584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274" y="3009584"/>
                <a:ext cx="55213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852388" y="3095123"/>
                <a:ext cx="416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388" y="3095123"/>
                <a:ext cx="41626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745" y="1932972"/>
                <a:ext cx="6293031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Case 1: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b="1" dirty="0"/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5" y="1932972"/>
                <a:ext cx="6293031" cy="1661993"/>
              </a:xfrm>
              <a:prstGeom prst="rect">
                <a:avLst/>
              </a:prstGeom>
              <a:blipFill>
                <a:blip r:embed="rId10"/>
                <a:stretch>
                  <a:fillRect l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91413" y="3507378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submodularity</a:t>
            </a:r>
            <a:endParaRPr lang="en-US" sz="2400" dirty="0"/>
          </a:p>
        </p:txBody>
      </p:sp>
      <p:sp>
        <p:nvSpPr>
          <p:cNvPr id="23" name="Down Arrow 22"/>
          <p:cNvSpPr/>
          <p:nvPr/>
        </p:nvSpPr>
        <p:spPr>
          <a:xfrm rot="10800000">
            <a:off x="2433255" y="3265125"/>
            <a:ext cx="313978" cy="329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0836" y="4148527"/>
                <a:ext cx="64993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cut  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∩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cut   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4148527"/>
                <a:ext cx="6499343" cy="1200329"/>
              </a:xfrm>
              <a:prstGeom prst="rect">
                <a:avLst/>
              </a:prstGeom>
              <a:blipFill>
                <a:blip r:embed="rId11"/>
                <a:stretch>
                  <a:fillRect l="-281" t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 rot="16200000">
            <a:off x="372947" y="5247360"/>
            <a:ext cx="486218" cy="689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18903" y="5344070"/>
                <a:ext cx="53428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03" y="5344070"/>
                <a:ext cx="5342873" cy="461665"/>
              </a:xfrm>
              <a:prstGeom prst="rect">
                <a:avLst/>
              </a:prstGeom>
              <a:blipFill>
                <a:blip r:embed="rId1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/>
          <p:cNvSpPr/>
          <p:nvPr/>
        </p:nvSpPr>
        <p:spPr>
          <a:xfrm rot="16200000">
            <a:off x="372947" y="6093216"/>
            <a:ext cx="486218" cy="689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0295" y="6206909"/>
                <a:ext cx="25821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95" y="6206909"/>
                <a:ext cx="258218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3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19727" y="134073"/>
                <a:ext cx="10337800" cy="1102302"/>
              </a:xfrm>
              <a:ln w="76200" cmpd="dbl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Key Lemma: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minimum-cut in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there is a min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727" y="134073"/>
                <a:ext cx="10337800" cy="1102302"/>
              </a:xfrm>
              <a:blipFill>
                <a:blip r:embed="rId2"/>
                <a:stretch>
                  <a:fillRect l="-819" t="-5670" b="-1546"/>
                </a:stretch>
              </a:blipFill>
              <a:ln w="76200" cmpd="dbl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0836" y="1301957"/>
                <a:ext cx="11640238" cy="58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be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min cut that crosses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400" b="1" dirty="0"/>
                  <a:t>W.l.o.g. </a:t>
                </a:r>
                <a:r>
                  <a:rPr lang="en-US" sz="2400" dirty="0"/>
                  <a:t>assume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1301957"/>
                <a:ext cx="11640238" cy="588110"/>
              </a:xfrm>
              <a:prstGeom prst="rect">
                <a:avLst/>
              </a:prstGeom>
              <a:blipFill>
                <a:blip r:embed="rId3"/>
                <a:stretch>
                  <a:fillRect l="-785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7970982" y="4414979"/>
            <a:ext cx="3186545" cy="2022764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74328" y="5252606"/>
                <a:ext cx="6831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4328" y="5252606"/>
                <a:ext cx="68319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 rot="16200000">
            <a:off x="7467602" y="3763095"/>
            <a:ext cx="3186545" cy="1303770"/>
          </a:xfrm>
          <a:prstGeom prst="ellips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7970982" y="4414979"/>
            <a:ext cx="3186545" cy="2022763"/>
          </a:xfrm>
          <a:prstGeom prst="arc">
            <a:avLst>
              <a:gd name="adj1" fmla="val 12180994"/>
              <a:gd name="adj2" fmla="val 1674018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21971" y="5240953"/>
                <a:ext cx="4389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971" y="5240953"/>
                <a:ext cx="4389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081942" y="4632030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942" y="4632030"/>
                <a:ext cx="48231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16293" y="5544993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293" y="5544993"/>
                <a:ext cx="48231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719274" y="3009584"/>
                <a:ext cx="5521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274" y="3009584"/>
                <a:ext cx="55213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518151" y="3594359"/>
                <a:ext cx="416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151" y="3594359"/>
                <a:ext cx="41626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745" y="1932972"/>
                <a:ext cx="6293031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/>
                  <a:t>Case 2: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b="1" dirty="0"/>
                  <a:t>.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5" y="1932972"/>
                <a:ext cx="6293031" cy="1661993"/>
              </a:xfrm>
              <a:prstGeom prst="rect">
                <a:avLst/>
              </a:prstGeom>
              <a:blipFill>
                <a:blip r:embed="rId10"/>
                <a:stretch>
                  <a:fillRect l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91413" y="3507378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Posi</a:t>
            </a:r>
            <a:r>
              <a:rPr lang="en-US" sz="2400" dirty="0"/>
              <a:t>-modularity</a:t>
            </a:r>
          </a:p>
        </p:txBody>
      </p:sp>
      <p:sp>
        <p:nvSpPr>
          <p:cNvPr id="23" name="Down Arrow 22"/>
          <p:cNvSpPr/>
          <p:nvPr/>
        </p:nvSpPr>
        <p:spPr>
          <a:xfrm rot="10800000">
            <a:off x="2433255" y="3265125"/>
            <a:ext cx="313978" cy="329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0836" y="4148527"/>
                <a:ext cx="631160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cut  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cut    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    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" y="4148527"/>
                <a:ext cx="6311600" cy="1200329"/>
              </a:xfrm>
              <a:prstGeom prst="rect">
                <a:avLst/>
              </a:prstGeom>
              <a:blipFill>
                <a:blip r:embed="rId11"/>
                <a:stretch>
                  <a:fillRect l="-290" t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own Arrow 24"/>
          <p:cNvSpPr/>
          <p:nvPr/>
        </p:nvSpPr>
        <p:spPr>
          <a:xfrm rot="16200000">
            <a:off x="372947" y="5247360"/>
            <a:ext cx="486218" cy="689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1114" y="5188665"/>
                <a:ext cx="54139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14" y="5188665"/>
                <a:ext cx="541398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/>
          <p:cNvSpPr/>
          <p:nvPr/>
        </p:nvSpPr>
        <p:spPr>
          <a:xfrm rot="16200000">
            <a:off x="372947" y="6093216"/>
            <a:ext cx="486218" cy="689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0295" y="6206909"/>
                <a:ext cx="25421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∖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295" y="6206909"/>
                <a:ext cx="2542106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027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739"/>
            <a:ext cx="10515600" cy="1325563"/>
          </a:xfr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073" y="1391516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Compute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minimum cut for an arbitrary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073" y="1391516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4607896" y="2743358"/>
            <a:ext cx="1752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688714" y="3172849"/>
            <a:ext cx="1752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688714" y="3567185"/>
            <a:ext cx="1833206" cy="905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396509" y="3814458"/>
            <a:ext cx="1963774" cy="1214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156035" y="2521526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17453" y="2521526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60535" y="2602704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535" y="2602704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97925" y="3320083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25" y="3320083"/>
                <a:ext cx="5168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60831" y="2752752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831" y="2752752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65079" y="3337921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079" y="3337921"/>
                <a:ext cx="5168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7018" y="4776169"/>
                <a:ext cx="6677149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By the key lemma:</a:t>
                </a:r>
              </a:p>
              <a:p>
                <a:r>
                  <a:rPr lang="en-US" sz="2800" dirty="0"/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 cut internal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b="0" dirty="0"/>
              </a:p>
              <a:p>
                <a:r>
                  <a:rPr lang="en-US" sz="2800" dirty="0"/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  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 cut internal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18" y="4776169"/>
                <a:ext cx="6677149" cy="1815882"/>
              </a:xfrm>
              <a:prstGeom prst="rect">
                <a:avLst/>
              </a:prstGeom>
              <a:blipFill>
                <a:blip r:embed="rId7"/>
                <a:stretch>
                  <a:fillRect l="-1918" t="-30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620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739"/>
            <a:ext cx="10515600" cy="1325563"/>
          </a:xfr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425" y="11444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Compute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minimum cut for arbitrary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425" y="1144414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6480567" y="2544780"/>
            <a:ext cx="1752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947888" y="1893457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9306" y="1893457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52388" y="1974635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88" y="1974635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9778" y="2692014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78" y="2692014"/>
                <a:ext cx="5168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52684" y="2124683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684" y="2124683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56932" y="2709852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932" y="2709852"/>
                <a:ext cx="5168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15029" y="2036190"/>
                <a:ext cx="1521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29" y="2036190"/>
                <a:ext cx="15218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1479" y="2189670"/>
            <a:ext cx="2911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Break the task into</a:t>
            </a:r>
          </a:p>
          <a:p>
            <a:r>
              <a:rPr lang="en-US" sz="2800" dirty="0"/>
              <a:t> two independent </a:t>
            </a:r>
          </a:p>
          <a:p>
            <a:r>
              <a:rPr lang="en-US" sz="2800" dirty="0"/>
              <a:t>computations!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110182" y="3408221"/>
            <a:ext cx="1168099" cy="7106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6887" y="3505740"/>
            <a:ext cx="863451" cy="6950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200396" y="4299535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543478" y="4380713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478" y="4380713"/>
                <a:ext cx="58509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>
            <a:endCxn id="28" idx="2"/>
          </p:cNvCxnSpPr>
          <p:nvPr/>
        </p:nvCxnSpPr>
        <p:spPr>
          <a:xfrm>
            <a:off x="4179164" y="4755315"/>
            <a:ext cx="1309776" cy="457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488940" y="5053456"/>
            <a:ext cx="318547" cy="3185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85645" y="4442521"/>
                <a:ext cx="7251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645" y="4442521"/>
                <a:ext cx="72513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endCxn id="28" idx="2"/>
          </p:cNvCxnSpPr>
          <p:nvPr/>
        </p:nvCxnSpPr>
        <p:spPr>
          <a:xfrm flipV="1">
            <a:off x="4201119" y="5212730"/>
            <a:ext cx="1287821" cy="26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8" idx="2"/>
          </p:cNvCxnSpPr>
          <p:nvPr/>
        </p:nvCxnSpPr>
        <p:spPr>
          <a:xfrm flipV="1">
            <a:off x="4179164" y="5212730"/>
            <a:ext cx="1309776" cy="362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50797" y="5849191"/>
                <a:ext cx="654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797" y="5849191"/>
                <a:ext cx="65460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99565" y="4823391"/>
                <a:ext cx="22822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65" y="4823391"/>
                <a:ext cx="2282228" cy="830997"/>
              </a:xfrm>
              <a:prstGeom prst="rect">
                <a:avLst/>
              </a:prstGeom>
              <a:blipFill>
                <a:blip r:embed="rId11"/>
                <a:stretch>
                  <a:fillRect l="-4278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9895807" y="4399301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507561" y="4700192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561" y="4700192"/>
                <a:ext cx="60420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614387" y="4372219"/>
                <a:ext cx="6948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387" y="4372219"/>
                <a:ext cx="694806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 rot="10994052">
            <a:off x="8878353" y="4780856"/>
            <a:ext cx="1628323" cy="820075"/>
            <a:chOff x="7714256" y="4940749"/>
            <a:chExt cx="1628323" cy="820075"/>
          </a:xfrm>
        </p:grpSpPr>
        <p:cxnSp>
          <p:nvCxnSpPr>
            <p:cNvPr id="42" name="Straight Connector 41"/>
            <p:cNvCxnSpPr>
              <a:endCxn id="43" idx="2"/>
            </p:cNvCxnSpPr>
            <p:nvPr/>
          </p:nvCxnSpPr>
          <p:spPr>
            <a:xfrm>
              <a:off x="7714256" y="4940749"/>
              <a:ext cx="1309776" cy="457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9024032" y="5238890"/>
              <a:ext cx="318547" cy="3185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endCxn id="43" idx="2"/>
            </p:cNvCxnSpPr>
            <p:nvPr/>
          </p:nvCxnSpPr>
          <p:spPr>
            <a:xfrm flipV="1">
              <a:off x="7736211" y="5398164"/>
              <a:ext cx="1287821" cy="261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43" idx="2"/>
            </p:cNvCxnSpPr>
            <p:nvPr/>
          </p:nvCxnSpPr>
          <p:spPr>
            <a:xfrm flipV="1">
              <a:off x="7714256" y="5398164"/>
              <a:ext cx="1309776" cy="362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292813" y="5909227"/>
                <a:ext cx="6817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813" y="5909227"/>
                <a:ext cx="68178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87336" y="3264253"/>
                <a:ext cx="230460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336" y="3264253"/>
                <a:ext cx="2304605" cy="830997"/>
              </a:xfrm>
              <a:prstGeom prst="rect">
                <a:avLst/>
              </a:prstGeom>
              <a:blipFill>
                <a:blip r:embed="rId15"/>
                <a:stretch>
                  <a:fillRect l="-3968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32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6863"/>
            <a:ext cx="10515600" cy="1325563"/>
          </a:xfrm>
        </p:spPr>
        <p:txBody>
          <a:bodyPr/>
          <a:lstStyle/>
          <a:p>
            <a:r>
              <a:rPr lang="en-US" dirty="0"/>
              <a:t>Min-Cut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403" y="1047119"/>
                <a:ext cx="11655392" cy="541142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u="sng" dirty="0"/>
                  <a:t>cut</a:t>
                </a:r>
                <a:r>
                  <a:rPr lang="en-US" dirty="0"/>
                  <a:t> is a partitioning of graph vertices into two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u="sng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The </a:t>
                </a:r>
                <a:r>
                  <a:rPr lang="en-US" u="sng" dirty="0"/>
                  <a:t>value</a:t>
                </a:r>
                <a:r>
                  <a:rPr lang="en-US" dirty="0"/>
                  <a:t> of a cut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/>
                  <a:t>Minimum-cut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⊂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u="sng" dirty="0"/>
                  <a:t>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u="sng" dirty="0"/>
                  <a:t>cut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⊂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Goal: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Succinct representation </a:t>
                </a:r>
                <a:r>
                  <a:rPr lang="en-US" dirty="0"/>
                  <a:t>of all minimum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cuts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Efficient computation </a:t>
                </a:r>
                <a:r>
                  <a:rPr lang="en-US" dirty="0"/>
                  <a:t>of all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cuts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403" y="1047119"/>
                <a:ext cx="11655392" cy="5411424"/>
              </a:xfrm>
              <a:blipFill>
                <a:blip r:embed="rId2"/>
                <a:stretch>
                  <a:fillRect l="-1098" t="-25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151624" y="2164055"/>
            <a:ext cx="1949919" cy="1165742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9208742" y="3385653"/>
            <a:ext cx="1949919" cy="1427123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12921" y="2246870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921" y="2246870"/>
                <a:ext cx="54155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57717" y="3974997"/>
                <a:ext cx="10326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717" y="3974997"/>
                <a:ext cx="103265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918664" y="3452880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590372" y="3587285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83702" y="372422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64599" y="375283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70150" y="306907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133972" y="2875600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81008" y="288362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2" idx="4"/>
            <a:endCxn id="11" idx="1"/>
          </p:cNvCxnSpPr>
          <p:nvPr/>
        </p:nvCxnSpPr>
        <p:spPr>
          <a:xfrm>
            <a:off x="9632714" y="3194199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4"/>
            <a:endCxn id="11" idx="2"/>
          </p:cNvCxnSpPr>
          <p:nvPr/>
        </p:nvCxnSpPr>
        <p:spPr>
          <a:xfrm flipH="1">
            <a:off x="9764599" y="3000728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4"/>
            <a:endCxn id="8" idx="0"/>
          </p:cNvCxnSpPr>
          <p:nvPr/>
        </p:nvCxnSpPr>
        <p:spPr>
          <a:xfrm>
            <a:off x="10743572" y="3008751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5"/>
            <a:endCxn id="10" idx="0"/>
          </p:cNvCxnSpPr>
          <p:nvPr/>
        </p:nvCxnSpPr>
        <p:spPr>
          <a:xfrm>
            <a:off x="10240775" y="2982403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4"/>
            <a:endCxn id="8" idx="0"/>
          </p:cNvCxnSpPr>
          <p:nvPr/>
        </p:nvCxnSpPr>
        <p:spPr>
          <a:xfrm>
            <a:off x="9632714" y="3194199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0"/>
            <a:endCxn id="14" idx="4"/>
          </p:cNvCxnSpPr>
          <p:nvPr/>
        </p:nvCxnSpPr>
        <p:spPr>
          <a:xfrm flipV="1">
            <a:off x="10652936" y="3008751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0"/>
            <a:endCxn id="13" idx="5"/>
          </p:cNvCxnSpPr>
          <p:nvPr/>
        </p:nvCxnSpPr>
        <p:spPr>
          <a:xfrm flipH="1" flipV="1">
            <a:off x="10240775" y="2982403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92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9436" y="1594716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Collapsing a 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/>
                  <a:t> into a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add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of weight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436" y="1594716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010724" y="3514445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53806" y="3595623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806" y="3595623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endCxn id="7" idx="2"/>
          </p:cNvCxnSpPr>
          <p:nvPr/>
        </p:nvCxnSpPr>
        <p:spPr>
          <a:xfrm>
            <a:off x="5989492" y="3970225"/>
            <a:ext cx="1309776" cy="457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299268" y="4268366"/>
            <a:ext cx="318547" cy="3185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95973" y="3657431"/>
                <a:ext cx="7251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973" y="3657431"/>
                <a:ext cx="72513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endCxn id="7" idx="2"/>
          </p:cNvCxnSpPr>
          <p:nvPr/>
        </p:nvCxnSpPr>
        <p:spPr>
          <a:xfrm flipV="1">
            <a:off x="6011447" y="4427640"/>
            <a:ext cx="1287821" cy="26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2"/>
          </p:cNvCxnSpPr>
          <p:nvPr/>
        </p:nvCxnSpPr>
        <p:spPr>
          <a:xfrm flipV="1">
            <a:off x="5989492" y="4427640"/>
            <a:ext cx="1309776" cy="362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61125" y="5064101"/>
                <a:ext cx="6546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125" y="5064101"/>
                <a:ext cx="65460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253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739"/>
            <a:ext cx="10515600" cy="1325563"/>
          </a:xfrm>
        </p:spPr>
        <p:txBody>
          <a:bodyPr/>
          <a:lstStyle/>
          <a:p>
            <a:r>
              <a:rPr lang="en-US" dirty="0"/>
              <a:t>High-Level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425" y="11444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Compute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minimum cut for an arbitrary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425" y="1144414"/>
                <a:ext cx="10515600" cy="4351338"/>
              </a:xfrm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6480567" y="2544780"/>
            <a:ext cx="17523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947888" y="1893457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9306" y="1893457"/>
            <a:ext cx="1394691" cy="15147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52388" y="1974635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88" y="1974635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9778" y="2692014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778" y="2692014"/>
                <a:ext cx="5168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52684" y="2124683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684" y="2124683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56932" y="2709852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932" y="2709852"/>
                <a:ext cx="51687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15029" y="2036190"/>
                <a:ext cx="1521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29" y="2036190"/>
                <a:ext cx="152182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71479" y="2189670"/>
            <a:ext cx="2911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Break the task into</a:t>
            </a:r>
          </a:p>
          <a:p>
            <a:r>
              <a:rPr lang="en-US" sz="2800" dirty="0"/>
              <a:t>two independent </a:t>
            </a:r>
          </a:p>
          <a:p>
            <a:r>
              <a:rPr lang="en-US" sz="2800" dirty="0"/>
              <a:t>computations!</a:t>
            </a:r>
          </a:p>
        </p:txBody>
      </p:sp>
      <p:sp>
        <p:nvSpPr>
          <p:cNvPr id="23" name="Oval 22"/>
          <p:cNvSpPr/>
          <p:nvPr/>
        </p:nvSpPr>
        <p:spPr>
          <a:xfrm>
            <a:off x="4128655" y="4206778"/>
            <a:ext cx="1884217" cy="18892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03421" y="4199550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421" y="4199550"/>
                <a:ext cx="58509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5378862" y="5148571"/>
            <a:ext cx="318547" cy="3185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99565" y="4823391"/>
                <a:ext cx="2282228" cy="8309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65" y="4823391"/>
                <a:ext cx="2282228" cy="830997"/>
              </a:xfrm>
              <a:prstGeom prst="rect">
                <a:avLst/>
              </a:prstGeom>
              <a:blipFill>
                <a:blip r:embed="rId9"/>
                <a:stretch>
                  <a:fillRect l="-4278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32323" y="4796235"/>
                <a:ext cx="2304605" cy="83099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323" y="4796235"/>
                <a:ext cx="2304605" cy="830997"/>
              </a:xfrm>
              <a:prstGeom prst="rect">
                <a:avLst/>
              </a:prstGeom>
              <a:blipFill>
                <a:blip r:embed="rId10"/>
                <a:stretch>
                  <a:fillRect l="-396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/>
          <p:cNvSpPr/>
          <p:nvPr/>
        </p:nvSpPr>
        <p:spPr>
          <a:xfrm rot="6140932">
            <a:off x="4373069" y="470185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2638" y="4739437"/>
                <a:ext cx="6755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638" y="4739437"/>
                <a:ext cx="67557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 rot="10323533">
            <a:off x="7356268" y="4185731"/>
            <a:ext cx="1884217" cy="18892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968677" y="5447119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677" y="5447119"/>
                <a:ext cx="60420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 rot="10323533">
            <a:off x="7568299" y="4940360"/>
            <a:ext cx="318547" cy="3185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 rot="16464465">
            <a:off x="7822332" y="464243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143394" y="4789208"/>
                <a:ext cx="7058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94" y="4789208"/>
                <a:ext cx="705898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>
            <a:stCxn id="50" idx="6"/>
          </p:cNvCxnSpPr>
          <p:nvPr/>
        </p:nvCxnSpPr>
        <p:spPr>
          <a:xfrm flipH="1">
            <a:off x="5709331" y="5121637"/>
            <a:ext cx="1860495" cy="180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869659" y="4666106"/>
                <a:ext cx="1521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659" y="4666106"/>
                <a:ext cx="152182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811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10625647" y="4188506"/>
            <a:ext cx="93799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1"/>
            <a:ext cx="10515600" cy="1325563"/>
          </a:xfrm>
        </p:spPr>
        <p:txBody>
          <a:bodyPr/>
          <a:lstStyle/>
          <a:p>
            <a:r>
              <a:rPr lang="en-US" dirty="0" err="1"/>
              <a:t>Gomory</a:t>
            </a:r>
            <a:r>
              <a:rPr lang="en-US" dirty="0"/>
              <a:t>-Hu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81724"/>
                <a:ext cx="12129656" cy="51940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Repeat until all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singletons</a:t>
                </a:r>
                <a:r>
                  <a:rPr lang="en-US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Pick a non-singleton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collapsing each component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into a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  <a:r>
                  <a:rPr lang="en-US" dirty="0"/>
                  <a:t>min-cut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rgbClr val="FF0000"/>
                    </a:solidFill>
                  </a:rPr>
                  <a:t>arbitrarily chosen</a:t>
                </a:r>
                <a:r>
                  <a:rPr lang="en-US" dirty="0"/>
                  <a:t> 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81724"/>
                <a:ext cx="12129656" cy="5194011"/>
              </a:xfrm>
              <a:blipFill>
                <a:blip r:embed="rId2"/>
                <a:stretch>
                  <a:fillRect l="-905" t="-19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38882" y="4061771"/>
            <a:ext cx="185650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32" idx="0"/>
          </p:cNvCxnSpPr>
          <p:nvPr/>
        </p:nvCxnSpPr>
        <p:spPr>
          <a:xfrm flipH="1">
            <a:off x="8597580" y="5106038"/>
            <a:ext cx="702362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4"/>
          </p:cNvCxnSpPr>
          <p:nvPr/>
        </p:nvCxnSpPr>
        <p:spPr>
          <a:xfrm>
            <a:off x="1667137" y="4976171"/>
            <a:ext cx="982520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328133" y="4165028"/>
                <a:ext cx="6428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33" y="4165028"/>
                <a:ext cx="642805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4540967" y="4372121"/>
            <a:ext cx="185650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738745" y="4442086"/>
                <a:ext cx="6256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745" y="4442086"/>
                <a:ext cx="62568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5667000" y="4640169"/>
                <a:ext cx="6339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000" y="4640169"/>
                <a:ext cx="63395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5"/>
          <p:cNvSpPr/>
          <p:nvPr/>
        </p:nvSpPr>
        <p:spPr>
          <a:xfrm>
            <a:off x="5355230" y="4197415"/>
            <a:ext cx="1980243" cy="2046223"/>
          </a:xfrm>
          <a:custGeom>
            <a:avLst/>
            <a:gdLst>
              <a:gd name="connsiteX0" fmla="*/ 2266473 w 2986913"/>
              <a:gd name="connsiteY0" fmla="*/ 7665 h 2622543"/>
              <a:gd name="connsiteX1" fmla="*/ 1656873 w 2986913"/>
              <a:gd name="connsiteY1" fmla="*/ 460247 h 2622543"/>
              <a:gd name="connsiteX2" fmla="*/ 1546037 w 2986913"/>
              <a:gd name="connsiteY2" fmla="*/ 1152975 h 2622543"/>
              <a:gd name="connsiteX3" fmla="*/ 1315128 w 2986913"/>
              <a:gd name="connsiteY3" fmla="*/ 1319229 h 2622543"/>
              <a:gd name="connsiteX4" fmla="*/ 382255 w 2986913"/>
              <a:gd name="connsiteY4" fmla="*/ 1217629 h 2622543"/>
              <a:gd name="connsiteX5" fmla="*/ 3564 w 2986913"/>
              <a:gd name="connsiteY5" fmla="*/ 2095084 h 2622543"/>
              <a:gd name="connsiteX6" fmla="*/ 576219 w 2986913"/>
              <a:gd name="connsiteY6" fmla="*/ 2584611 h 2622543"/>
              <a:gd name="connsiteX7" fmla="*/ 1749237 w 2986913"/>
              <a:gd name="connsiteY7" fmla="*/ 2510720 h 2622543"/>
              <a:gd name="connsiteX8" fmla="*/ 2275710 w 2986913"/>
              <a:gd name="connsiteY8" fmla="*/ 1882647 h 2622543"/>
              <a:gd name="connsiteX9" fmla="*/ 2986910 w 2986913"/>
              <a:gd name="connsiteY9" fmla="*/ 312465 h 2622543"/>
              <a:gd name="connsiteX10" fmla="*/ 2266473 w 2986913"/>
              <a:gd name="connsiteY10" fmla="*/ 7665 h 2622543"/>
              <a:gd name="connsiteX0" fmla="*/ 2266473 w 2986913"/>
              <a:gd name="connsiteY0" fmla="*/ 7665 h 2622543"/>
              <a:gd name="connsiteX1" fmla="*/ 1656873 w 2986913"/>
              <a:gd name="connsiteY1" fmla="*/ 460247 h 2622543"/>
              <a:gd name="connsiteX2" fmla="*/ 588931 w 2986913"/>
              <a:gd name="connsiteY2" fmla="*/ 595565 h 2622543"/>
              <a:gd name="connsiteX3" fmla="*/ 1546037 w 2986913"/>
              <a:gd name="connsiteY3" fmla="*/ 1152975 h 2622543"/>
              <a:gd name="connsiteX4" fmla="*/ 1315128 w 2986913"/>
              <a:gd name="connsiteY4" fmla="*/ 1319229 h 2622543"/>
              <a:gd name="connsiteX5" fmla="*/ 382255 w 2986913"/>
              <a:gd name="connsiteY5" fmla="*/ 1217629 h 2622543"/>
              <a:gd name="connsiteX6" fmla="*/ 3564 w 2986913"/>
              <a:gd name="connsiteY6" fmla="*/ 2095084 h 2622543"/>
              <a:gd name="connsiteX7" fmla="*/ 576219 w 2986913"/>
              <a:gd name="connsiteY7" fmla="*/ 2584611 h 2622543"/>
              <a:gd name="connsiteX8" fmla="*/ 1749237 w 2986913"/>
              <a:gd name="connsiteY8" fmla="*/ 2510720 h 2622543"/>
              <a:gd name="connsiteX9" fmla="*/ 2275710 w 2986913"/>
              <a:gd name="connsiteY9" fmla="*/ 1882647 h 2622543"/>
              <a:gd name="connsiteX10" fmla="*/ 2986910 w 2986913"/>
              <a:gd name="connsiteY10" fmla="*/ 312465 h 2622543"/>
              <a:gd name="connsiteX11" fmla="*/ 2266473 w 2986913"/>
              <a:gd name="connsiteY11" fmla="*/ 7665 h 2622543"/>
              <a:gd name="connsiteX0" fmla="*/ 2267173 w 2987613"/>
              <a:gd name="connsiteY0" fmla="*/ 7665 h 2622543"/>
              <a:gd name="connsiteX1" fmla="*/ 1657573 w 2987613"/>
              <a:gd name="connsiteY1" fmla="*/ 460247 h 2622543"/>
              <a:gd name="connsiteX2" fmla="*/ 589631 w 2987613"/>
              <a:gd name="connsiteY2" fmla="*/ 595565 h 2622543"/>
              <a:gd name="connsiteX3" fmla="*/ 1546737 w 2987613"/>
              <a:gd name="connsiteY3" fmla="*/ 1152975 h 2622543"/>
              <a:gd name="connsiteX4" fmla="*/ 382955 w 2987613"/>
              <a:gd name="connsiteY4" fmla="*/ 1217629 h 2622543"/>
              <a:gd name="connsiteX5" fmla="*/ 4264 w 2987613"/>
              <a:gd name="connsiteY5" fmla="*/ 2095084 h 2622543"/>
              <a:gd name="connsiteX6" fmla="*/ 576919 w 2987613"/>
              <a:gd name="connsiteY6" fmla="*/ 2584611 h 2622543"/>
              <a:gd name="connsiteX7" fmla="*/ 1749937 w 2987613"/>
              <a:gd name="connsiteY7" fmla="*/ 2510720 h 2622543"/>
              <a:gd name="connsiteX8" fmla="*/ 2276410 w 2987613"/>
              <a:gd name="connsiteY8" fmla="*/ 1882647 h 2622543"/>
              <a:gd name="connsiteX9" fmla="*/ 2987610 w 2987613"/>
              <a:gd name="connsiteY9" fmla="*/ 312465 h 2622543"/>
              <a:gd name="connsiteX10" fmla="*/ 2267173 w 2987613"/>
              <a:gd name="connsiteY10" fmla="*/ 7665 h 2622543"/>
              <a:gd name="connsiteX0" fmla="*/ 2265237 w 2985677"/>
              <a:gd name="connsiteY0" fmla="*/ 7665 h 2622543"/>
              <a:gd name="connsiteX1" fmla="*/ 1655637 w 2985677"/>
              <a:gd name="connsiteY1" fmla="*/ 460247 h 2622543"/>
              <a:gd name="connsiteX2" fmla="*/ 587695 w 2985677"/>
              <a:gd name="connsiteY2" fmla="*/ 595565 h 2622543"/>
              <a:gd name="connsiteX3" fmla="*/ 381019 w 2985677"/>
              <a:gd name="connsiteY3" fmla="*/ 1217629 h 2622543"/>
              <a:gd name="connsiteX4" fmla="*/ 2328 w 2985677"/>
              <a:gd name="connsiteY4" fmla="*/ 2095084 h 2622543"/>
              <a:gd name="connsiteX5" fmla="*/ 574983 w 2985677"/>
              <a:gd name="connsiteY5" fmla="*/ 2584611 h 2622543"/>
              <a:gd name="connsiteX6" fmla="*/ 1748001 w 2985677"/>
              <a:gd name="connsiteY6" fmla="*/ 2510720 h 2622543"/>
              <a:gd name="connsiteX7" fmla="*/ 2274474 w 2985677"/>
              <a:gd name="connsiteY7" fmla="*/ 1882647 h 2622543"/>
              <a:gd name="connsiteX8" fmla="*/ 2985674 w 2985677"/>
              <a:gd name="connsiteY8" fmla="*/ 312465 h 2622543"/>
              <a:gd name="connsiteX9" fmla="*/ 2265237 w 2985677"/>
              <a:gd name="connsiteY9" fmla="*/ 7665 h 26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5677" h="2622543">
                <a:moveTo>
                  <a:pt x="2265237" y="7665"/>
                </a:moveTo>
                <a:cubicBezTo>
                  <a:pt x="2043564" y="32295"/>
                  <a:pt x="1935227" y="362264"/>
                  <a:pt x="1655637" y="460247"/>
                </a:cubicBezTo>
                <a:cubicBezTo>
                  <a:pt x="1376047" y="558230"/>
                  <a:pt x="800131" y="469335"/>
                  <a:pt x="587695" y="595565"/>
                </a:cubicBezTo>
                <a:cubicBezTo>
                  <a:pt x="375259" y="721795"/>
                  <a:pt x="478580" y="967709"/>
                  <a:pt x="381019" y="1217629"/>
                </a:cubicBezTo>
                <a:cubicBezTo>
                  <a:pt x="283458" y="1467549"/>
                  <a:pt x="-29999" y="1867254"/>
                  <a:pt x="2328" y="2095084"/>
                </a:cubicBezTo>
                <a:cubicBezTo>
                  <a:pt x="34655" y="2322914"/>
                  <a:pt x="284037" y="2515338"/>
                  <a:pt x="574983" y="2584611"/>
                </a:cubicBezTo>
                <a:cubicBezTo>
                  <a:pt x="865928" y="2653884"/>
                  <a:pt x="1464753" y="2627714"/>
                  <a:pt x="1748001" y="2510720"/>
                </a:cubicBezTo>
                <a:cubicBezTo>
                  <a:pt x="2031249" y="2393726"/>
                  <a:pt x="2068195" y="2249023"/>
                  <a:pt x="2274474" y="1882647"/>
                </a:cubicBezTo>
                <a:cubicBezTo>
                  <a:pt x="2480753" y="1516271"/>
                  <a:pt x="2984135" y="623423"/>
                  <a:pt x="2985674" y="312465"/>
                </a:cubicBezTo>
                <a:cubicBezTo>
                  <a:pt x="2987213" y="1507"/>
                  <a:pt x="2486910" y="-16965"/>
                  <a:pt x="2265237" y="7665"/>
                </a:cubicBezTo>
                <a:close/>
              </a:path>
            </a:pathLst>
          </a:custGeom>
          <a:noFill/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3999205" y="4766055"/>
                <a:ext cx="5680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205" y="4766055"/>
                <a:ext cx="56801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Isosceles Triangle 31"/>
          <p:cNvSpPr/>
          <p:nvPr/>
        </p:nvSpPr>
        <p:spPr>
          <a:xfrm>
            <a:off x="8067228" y="557009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2105515" y="541287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994058" y="5190114"/>
            <a:ext cx="310508" cy="6012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908156" y="5554569"/>
            <a:ext cx="617132" cy="617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671273" y="5203923"/>
            <a:ext cx="262122" cy="666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395056" y="5445796"/>
            <a:ext cx="617132" cy="617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5142870" y="6083238"/>
                <a:ext cx="21477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870" y="6083238"/>
                <a:ext cx="2147704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422048" y="5506826"/>
                <a:ext cx="4916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048" y="5506826"/>
                <a:ext cx="49160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94058" y="5587090"/>
                <a:ext cx="575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58" y="5587090"/>
                <a:ext cx="57579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ight Arrow 43"/>
          <p:cNvSpPr/>
          <p:nvPr/>
        </p:nvSpPr>
        <p:spPr>
          <a:xfrm>
            <a:off x="3004526" y="4373179"/>
            <a:ext cx="978408" cy="4846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7557819" y="4388094"/>
            <a:ext cx="978408" cy="4846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879437" y="4201972"/>
            <a:ext cx="93799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9054868" y="4343045"/>
                <a:ext cx="652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868" y="4343045"/>
                <a:ext cx="65293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0785219" y="4335115"/>
                <a:ext cx="661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219" y="4335115"/>
                <a:ext cx="66120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>
            <a:stCxn id="49" idx="2"/>
            <a:endCxn id="46" idx="6"/>
          </p:cNvCxnSpPr>
          <p:nvPr/>
        </p:nvCxnSpPr>
        <p:spPr>
          <a:xfrm flipH="1">
            <a:off x="9817436" y="4645706"/>
            <a:ext cx="808211" cy="13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8945236" y="4705410"/>
                <a:ext cx="4987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236" y="4705410"/>
                <a:ext cx="498726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10803131" y="4716262"/>
                <a:ext cx="5046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131" y="4716262"/>
                <a:ext cx="504690" cy="400110"/>
              </a:xfrm>
              <a:prstGeom prst="rect">
                <a:avLst/>
              </a:prstGeom>
              <a:blipFill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9612208" y="4106861"/>
                <a:ext cx="13628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208" y="4106861"/>
                <a:ext cx="1362873" cy="400110"/>
              </a:xfrm>
              <a:prstGeom prst="rect">
                <a:avLst/>
              </a:prstGeom>
              <a:blipFill>
                <a:blip r:embed="rId1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H="1">
            <a:off x="627273" y="4970683"/>
            <a:ext cx="1029853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>
            <a:off x="96921" y="543473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4" idx="2"/>
          </p:cNvCxnSpPr>
          <p:nvPr/>
        </p:nvCxnSpPr>
        <p:spPr>
          <a:xfrm>
            <a:off x="11055476" y="5116372"/>
            <a:ext cx="409531" cy="553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/>
          <p:cNvSpPr/>
          <p:nvPr/>
        </p:nvSpPr>
        <p:spPr>
          <a:xfrm>
            <a:off x="10920865" y="5642672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84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7091"/>
            <a:ext cx="10515600" cy="1325563"/>
          </a:xfrm>
        </p:spPr>
        <p:txBody>
          <a:bodyPr/>
          <a:lstStyle/>
          <a:p>
            <a:r>
              <a:rPr lang="en-US" dirty="0" err="1"/>
              <a:t>Gomory</a:t>
            </a:r>
            <a:r>
              <a:rPr lang="en-US" dirty="0"/>
              <a:t>-Hu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1007" y="981797"/>
                <a:ext cx="12462165" cy="5666364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Repeat until all vertices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are </a:t>
                </a:r>
                <a:r>
                  <a:rPr lang="en-US" dirty="0">
                    <a:solidFill>
                      <a:srgbClr val="FF0000"/>
                    </a:solidFill>
                  </a:rPr>
                  <a:t>singletons</a:t>
                </a:r>
                <a:r>
                  <a:rPr lang="en-US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Pick a non-singleton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/>
                  <a:t> by collapsing each component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2800" b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into a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7030A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min-cut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)\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/>
                  <a:t> for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arbitrarily chosen</a:t>
                </a:r>
                <a:r>
                  <a:rPr lang="en-US" sz="2800" dirty="0"/>
                  <a:t> 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00B0F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Split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sz="2800" dirty="0"/>
                  <a:t> and add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sub>
                    </m:sSub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70C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For every earlier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do:</a:t>
                </a:r>
              </a:p>
              <a:p>
                <a:pPr marL="1428750" lvl="2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replace it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(same weight as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)</a:t>
                </a:r>
              </a:p>
              <a:p>
                <a:pPr marL="1428750" lvl="2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Otherwise, replace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(same weight as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)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800" dirty="0"/>
                  <a:t>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1007" y="981797"/>
                <a:ext cx="12462165" cy="5666364"/>
              </a:xfrm>
              <a:blipFill>
                <a:blip r:embed="rId2"/>
                <a:stretch>
                  <a:fillRect l="-733" t="-268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722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19" y="0"/>
            <a:ext cx="10515600" cy="1325563"/>
          </a:xfrm>
        </p:spPr>
        <p:txBody>
          <a:bodyPr/>
          <a:lstStyle/>
          <a:p>
            <a:r>
              <a:rPr lang="en-US" dirty="0"/>
              <a:t>Illustration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15411" y="1404082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7852410" y="1404081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8826102" y="2221419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7883991" y="2867814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383831" y="2913917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5439038" y="2221420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6848029" y="1634914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5843444" y="1745707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5843444" y="2452253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8253448" y="1775726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8296604" y="2452252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848028" y="3186321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8036353" y="1865746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551589" y="1861127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6631720" y="1865747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39721" y="125614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721" y="1256142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51249" y="169486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249" y="1694867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53029" y="215206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29" y="2152066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95832" y="284017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32" y="2840172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44338" y="312649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338" y="3126498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47358" y="198580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358" y="1985807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483610" y="17779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610" y="1777990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515938" y="2660059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938" y="2660059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012562" y="2156679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562" y="2156679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/>
          <p:nvPr/>
        </p:nvSpPr>
        <p:spPr>
          <a:xfrm>
            <a:off x="2059708" y="161189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189249" y="1849650"/>
                <a:ext cx="119481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249" y="1849650"/>
                <a:ext cx="1194814" cy="95410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94691" y="4080940"/>
                <a:ext cx="24870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91" y="4080940"/>
                <a:ext cx="2487091" cy="523220"/>
              </a:xfrm>
              <a:prstGeom prst="rect">
                <a:avLst/>
              </a:prstGeom>
              <a:blipFill>
                <a:blip r:embed="rId18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43"/>
          <p:cNvSpPr/>
          <p:nvPr/>
        </p:nvSpPr>
        <p:spPr>
          <a:xfrm>
            <a:off x="7488295" y="1431636"/>
            <a:ext cx="1135755" cy="1713114"/>
          </a:xfrm>
          <a:custGeom>
            <a:avLst/>
            <a:gdLst>
              <a:gd name="connsiteX0" fmla="*/ 113232 w 1092287"/>
              <a:gd name="connsiteY0" fmla="*/ 0 h 1662546"/>
              <a:gd name="connsiteX1" fmla="*/ 48578 w 1092287"/>
              <a:gd name="connsiteY1" fmla="*/ 480291 h 1662546"/>
              <a:gd name="connsiteX2" fmla="*/ 741305 w 1092287"/>
              <a:gd name="connsiteY2" fmla="*/ 591128 h 1662546"/>
              <a:gd name="connsiteX3" fmla="*/ 916796 w 1092287"/>
              <a:gd name="connsiteY3" fmla="*/ 895928 h 1662546"/>
              <a:gd name="connsiteX4" fmla="*/ 870614 w 1092287"/>
              <a:gd name="connsiteY4" fmla="*/ 1311564 h 1662546"/>
              <a:gd name="connsiteX5" fmla="*/ 1092287 w 1092287"/>
              <a:gd name="connsiteY5" fmla="*/ 1662546 h 1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287" h="1662546">
                <a:moveTo>
                  <a:pt x="113232" y="0"/>
                </a:moveTo>
                <a:cubicBezTo>
                  <a:pt x="28565" y="190885"/>
                  <a:pt x="-56101" y="381770"/>
                  <a:pt x="48578" y="480291"/>
                </a:cubicBezTo>
                <a:cubicBezTo>
                  <a:pt x="153257" y="578812"/>
                  <a:pt x="596602" y="521855"/>
                  <a:pt x="741305" y="591128"/>
                </a:cubicBezTo>
                <a:cubicBezTo>
                  <a:pt x="886008" y="660401"/>
                  <a:pt x="895245" y="775855"/>
                  <a:pt x="916796" y="895928"/>
                </a:cubicBezTo>
                <a:cubicBezTo>
                  <a:pt x="938348" y="1016001"/>
                  <a:pt x="841366" y="1183794"/>
                  <a:pt x="870614" y="1311564"/>
                </a:cubicBezTo>
                <a:cubicBezTo>
                  <a:pt x="899862" y="1439334"/>
                  <a:pt x="996074" y="1550940"/>
                  <a:pt x="1092287" y="166254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597563" y="458138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04906" y="5012354"/>
                <a:ext cx="1446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906" y="5012354"/>
                <a:ext cx="1446293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5001344" y="5273964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394691" y="1053210"/>
            <a:ext cx="8691418" cy="257499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53029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40701" y="4972417"/>
                <a:ext cx="8095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701" y="4972417"/>
                <a:ext cx="809517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79856" y="4681412"/>
                <a:ext cx="246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856" y="4681412"/>
                <a:ext cx="246689" cy="461665"/>
              </a:xfrm>
              <a:prstGeom prst="rect">
                <a:avLst/>
              </a:prstGeom>
              <a:blipFill>
                <a:blip r:embed="rId21"/>
                <a:stretch>
                  <a:fillRect l="-7500" r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0599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54235" y="1838193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391234" y="1838192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817" r="-140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364926" y="2655530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422815" y="3301925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922655" y="3348028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977862" y="2655531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2386853" y="2069025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1382268" y="2179818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1382268" y="2886364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3792272" y="2209837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3835428" y="2886363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386852" y="3620432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3575177" y="2299857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90413" y="2295238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2170544" y="2299858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78545" y="169025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45" y="1690253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90073" y="212897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73" y="2128978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91853" y="258617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53" y="2586177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34656" y="327428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56" y="3274283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83162" y="3560609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62" y="3560609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86182" y="241991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2" y="2419918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22434" y="22121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434" y="2212101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54762" y="309417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762" y="3094170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51386" y="259079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386" y="2590790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blipFill>
                <a:blip r:embed="rId1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3597563" y="458138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04906" y="5012354"/>
                <a:ext cx="1446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906" y="5012354"/>
                <a:ext cx="144629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5001344" y="5273964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253029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79849" y="5012354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49" y="5012354"/>
                <a:ext cx="47410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79856" y="482768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856" y="4827688"/>
                <a:ext cx="4235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8066280" y="1838191"/>
            <a:ext cx="432618" cy="461665"/>
            <a:chOff x="947471" y="1939791"/>
            <a:chExt cx="432618" cy="461665"/>
          </a:xfrm>
        </p:grpSpPr>
        <p:sp>
          <p:nvSpPr>
            <p:cNvPr id="57" name="Oval 5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1"/>
                  <a:stretch>
                    <a:fillRect l="-2817" r="-1408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/>
          <p:cNvGrpSpPr/>
          <p:nvPr/>
        </p:nvGrpSpPr>
        <p:grpSpPr>
          <a:xfrm>
            <a:off x="9070859" y="2623204"/>
            <a:ext cx="432618" cy="461665"/>
            <a:chOff x="947471" y="1939791"/>
            <a:chExt cx="432618" cy="461665"/>
          </a:xfrm>
        </p:grpSpPr>
        <p:sp>
          <p:nvSpPr>
            <p:cNvPr id="60" name="Oval 5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7154851" y="2605761"/>
            <a:ext cx="565989" cy="461665"/>
            <a:chOff x="885838" y="1939791"/>
            <a:chExt cx="565989" cy="461665"/>
          </a:xfrm>
        </p:grpSpPr>
        <p:sp>
          <p:nvSpPr>
            <p:cNvPr id="63" name="Oval 62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85838" y="1939791"/>
                  <a:ext cx="56598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838" y="1939791"/>
                  <a:ext cx="565989" cy="461665"/>
                </a:xfrm>
                <a:prstGeom prst="rect">
                  <a:avLst/>
                </a:prstGeom>
                <a:blipFill>
                  <a:blip r:embed="rId2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Connector 73"/>
          <p:cNvCxnSpPr/>
          <p:nvPr/>
        </p:nvCxnSpPr>
        <p:spPr>
          <a:xfrm flipH="1" flipV="1">
            <a:off x="8554660" y="2176732"/>
            <a:ext cx="610999" cy="5648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7652194" y="2865427"/>
            <a:ext cx="1350019" cy="17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9012152" y="2115664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152" y="2115664"/>
                <a:ext cx="385041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133721" y="288597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721" y="2885977"/>
                <a:ext cx="385041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Connector 88"/>
          <p:cNvCxnSpPr/>
          <p:nvPr/>
        </p:nvCxnSpPr>
        <p:spPr>
          <a:xfrm flipV="1">
            <a:off x="7462076" y="2185665"/>
            <a:ext cx="579330" cy="521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7373050" y="210259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050" y="2102592"/>
                <a:ext cx="385041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Freeform 98"/>
          <p:cNvSpPr/>
          <p:nvPr/>
        </p:nvSpPr>
        <p:spPr>
          <a:xfrm>
            <a:off x="8594789" y="2031997"/>
            <a:ext cx="364483" cy="1219200"/>
          </a:xfrm>
          <a:custGeom>
            <a:avLst/>
            <a:gdLst>
              <a:gd name="connsiteX0" fmla="*/ 364483 w 364483"/>
              <a:gd name="connsiteY0" fmla="*/ 0 h 1219200"/>
              <a:gd name="connsiteX1" fmla="*/ 4265 w 364483"/>
              <a:gd name="connsiteY1" fmla="*/ 397164 h 1219200"/>
              <a:gd name="connsiteX2" fmla="*/ 161283 w 364483"/>
              <a:gd name="connsiteY2" fmla="*/ 858982 h 1219200"/>
              <a:gd name="connsiteX3" fmla="*/ 78156 w 364483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83" h="1219200">
                <a:moveTo>
                  <a:pt x="364483" y="0"/>
                </a:moveTo>
                <a:cubicBezTo>
                  <a:pt x="201307" y="127000"/>
                  <a:pt x="38132" y="254000"/>
                  <a:pt x="4265" y="397164"/>
                </a:cubicBezTo>
                <a:cubicBezTo>
                  <a:pt x="-29602" y="540328"/>
                  <a:pt x="148968" y="721976"/>
                  <a:pt x="161283" y="858982"/>
                </a:cubicBezTo>
                <a:cubicBezTo>
                  <a:pt x="173598" y="995988"/>
                  <a:pt x="125877" y="1107594"/>
                  <a:pt x="78156" y="121920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950787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9377607" y="5012354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607" y="5012354"/>
                <a:ext cx="468269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V="1">
            <a:off x="7656810" y="5283271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8005897" y="4712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97" y="4712883"/>
                <a:ext cx="423514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670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54235" y="1404088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3391234" y="1404087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4364926" y="2221425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422815" y="2867820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922655" y="2913923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977862" y="2221426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2386853" y="1634920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1382268" y="1745713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1382268" y="2452259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3792272" y="1775732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3835428" y="2452258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386852" y="3186327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3575177" y="1865752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090413" y="1861133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2170544" y="1865753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78545" y="125614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545" y="1256148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90073" y="169487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73" y="1694873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91853" y="215207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853" y="2152072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34656" y="284017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56" y="2840178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83162" y="3126504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162" y="3126504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86182" y="198581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2" y="1985813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022434" y="177799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434" y="1777996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54762" y="266006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762" y="2660065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51386" y="215668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386" y="2156685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blipFill>
                <a:blip r:embed="rId1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3597563" y="458138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736218" y="5012354"/>
                <a:ext cx="1148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18" y="5012354"/>
                <a:ext cx="114832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5001344" y="5273964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253029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679849" y="5012354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49" y="5012354"/>
                <a:ext cx="47410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79856" y="482768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856" y="4827688"/>
                <a:ext cx="4235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8950787" y="4604160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9377607" y="5012354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607" y="5012354"/>
                <a:ext cx="46826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V="1">
            <a:off x="7656810" y="5283271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8005897" y="4712883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897" y="4712883"/>
                <a:ext cx="42351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7075810" y="1270163"/>
            <a:ext cx="432618" cy="461665"/>
            <a:chOff x="947471" y="1939791"/>
            <a:chExt cx="432618" cy="461665"/>
          </a:xfrm>
        </p:grpSpPr>
        <p:sp>
          <p:nvSpPr>
            <p:cNvPr id="66" name="Oval 65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7044230" y="2779998"/>
            <a:ext cx="441275" cy="461665"/>
            <a:chOff x="947471" y="1939791"/>
            <a:chExt cx="441275" cy="461665"/>
          </a:xfrm>
        </p:grpSpPr>
        <p:sp>
          <p:nvSpPr>
            <p:cNvPr id="80" name="Oval 7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6099437" y="2087501"/>
            <a:ext cx="404406" cy="461665"/>
            <a:chOff x="947471" y="1939791"/>
            <a:chExt cx="404406" cy="461665"/>
          </a:xfrm>
        </p:grpSpPr>
        <p:sp>
          <p:nvSpPr>
            <p:cNvPr id="83" name="Oval 82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Connector 84"/>
          <p:cNvCxnSpPr>
            <a:stCxn id="70" idx="1"/>
            <a:endCxn id="67" idx="3"/>
          </p:cNvCxnSpPr>
          <p:nvPr/>
        </p:nvCxnSpPr>
        <p:spPr>
          <a:xfrm flipH="1">
            <a:off x="7508428" y="1500996"/>
            <a:ext cx="9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84" idx="3"/>
          </p:cNvCxnSpPr>
          <p:nvPr/>
        </p:nvCxnSpPr>
        <p:spPr>
          <a:xfrm flipH="1">
            <a:off x="6503843" y="1611788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1" idx="1"/>
            <a:endCxn id="84" idx="3"/>
          </p:cNvCxnSpPr>
          <p:nvPr/>
        </p:nvCxnSpPr>
        <p:spPr>
          <a:xfrm flipH="1" flipV="1">
            <a:off x="6503843" y="2318334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7508427" y="3052402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7211988" y="1727208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67" idx="2"/>
          </p:cNvCxnSpPr>
          <p:nvPr/>
        </p:nvCxnSpPr>
        <p:spPr>
          <a:xfrm flipH="1" flipV="1">
            <a:off x="7292119" y="1731828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800120" y="112222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120" y="1122223"/>
                <a:ext cx="385041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6511648" y="156094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48" y="1560948"/>
                <a:ext cx="385041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6913428" y="201814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428" y="2018147"/>
                <a:ext cx="385041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456231" y="270625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231" y="2706253"/>
                <a:ext cx="385041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7804737" y="2992579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737" y="2992579"/>
                <a:ext cx="385041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707757" y="185188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757" y="1851888"/>
                <a:ext cx="385041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6390892" y="1468582"/>
            <a:ext cx="560856" cy="1570182"/>
          </a:xfrm>
          <a:custGeom>
            <a:avLst/>
            <a:gdLst>
              <a:gd name="connsiteX0" fmla="*/ 379363 w 560856"/>
              <a:gd name="connsiteY0" fmla="*/ 0 h 1570182"/>
              <a:gd name="connsiteX1" fmla="*/ 554853 w 560856"/>
              <a:gd name="connsiteY1" fmla="*/ 618836 h 1570182"/>
              <a:gd name="connsiteX2" fmla="*/ 185399 w 560856"/>
              <a:gd name="connsiteY2" fmla="*/ 1052945 h 1570182"/>
              <a:gd name="connsiteX3" fmla="*/ 28381 w 560856"/>
              <a:gd name="connsiteY3" fmla="*/ 1330036 h 1570182"/>
              <a:gd name="connsiteX4" fmla="*/ 672 w 560856"/>
              <a:gd name="connsiteY4" fmla="*/ 1570182 h 157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856" h="1570182">
                <a:moveTo>
                  <a:pt x="379363" y="0"/>
                </a:moveTo>
                <a:cubicBezTo>
                  <a:pt x="483271" y="221672"/>
                  <a:pt x="587180" y="443345"/>
                  <a:pt x="554853" y="618836"/>
                </a:cubicBezTo>
                <a:cubicBezTo>
                  <a:pt x="522526" y="794327"/>
                  <a:pt x="273144" y="934412"/>
                  <a:pt x="185399" y="1052945"/>
                </a:cubicBezTo>
                <a:cubicBezTo>
                  <a:pt x="97654" y="1171478"/>
                  <a:pt x="59169" y="1243830"/>
                  <a:pt x="28381" y="1330036"/>
                </a:cubicBezTo>
                <a:cubicBezTo>
                  <a:pt x="-2407" y="1416242"/>
                  <a:pt x="-868" y="1493212"/>
                  <a:pt x="672" y="157018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903709" y="4517265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421876" y="4978930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876" y="4978930"/>
                <a:ext cx="442942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>
          <a:xfrm flipV="1">
            <a:off x="2299699" y="5278583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778211" y="4832307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211" y="4832307"/>
                <a:ext cx="423514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8512812" y="1270162"/>
            <a:ext cx="432618" cy="461665"/>
            <a:chOff x="947471" y="1939791"/>
            <a:chExt cx="432618" cy="461665"/>
          </a:xfrm>
        </p:grpSpPr>
        <p:sp>
          <p:nvSpPr>
            <p:cNvPr id="87" name="Oval 8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8544393" y="2733895"/>
            <a:ext cx="412613" cy="461665"/>
            <a:chOff x="947471" y="1939791"/>
            <a:chExt cx="412613" cy="461665"/>
          </a:xfrm>
        </p:grpSpPr>
        <p:sp>
          <p:nvSpPr>
            <p:cNvPr id="92" name="Oval 91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Connector 98"/>
          <p:cNvCxnSpPr/>
          <p:nvPr/>
        </p:nvCxnSpPr>
        <p:spPr>
          <a:xfrm flipH="1" flipV="1">
            <a:off x="8913850" y="1641807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98" idx="3"/>
          </p:cNvCxnSpPr>
          <p:nvPr/>
        </p:nvCxnSpPr>
        <p:spPr>
          <a:xfrm flipH="1">
            <a:off x="8957006" y="2318333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87" idx="4"/>
          </p:cNvCxnSpPr>
          <p:nvPr/>
        </p:nvCxnSpPr>
        <p:spPr>
          <a:xfrm flipV="1">
            <a:off x="8696755" y="1731827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9144012" y="164407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2" y="1644071"/>
                <a:ext cx="385041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9176340" y="252614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340" y="2526140"/>
                <a:ext cx="385041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8672964" y="202276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964" y="2022760"/>
                <a:ext cx="385041" cy="40011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818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13556" y="785276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850555" y="785275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22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824247" y="1602613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882136" y="2249008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3381976" y="2295111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2437183" y="1602614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3846174" y="1016108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2841589" y="1126901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2841589" y="1833447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5251593" y="1156920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5294749" y="1833446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46173" y="2567515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5034498" y="1246940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49734" y="1242321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3629865" y="1246941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7866" y="63733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66" y="637336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49394" y="107606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394" y="1076061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51174" y="153326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74" y="1533260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93977" y="222136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77" y="2221366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42483" y="250769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83" y="2507692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45503" y="13670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03" y="1367001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81755" y="1159184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55" y="1159184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14083" y="204125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83" y="2041253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10707" y="153787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07" y="1537873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blipFill>
                <a:blip r:embed="rId1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4779815" y="3473018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089201" y="3858607"/>
                <a:ext cx="805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201" y="3858607"/>
                <a:ext cx="80560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6183596" y="4165601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435281" y="3495797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862101" y="3903991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101" y="3903991"/>
                <a:ext cx="47410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662108" y="371932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108" y="3719325"/>
                <a:ext cx="4235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10133039" y="3495797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0559859" y="3903991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859" y="3903991"/>
                <a:ext cx="46826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V="1">
            <a:off x="8839062" y="4174908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188149" y="360452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149" y="3604520"/>
                <a:ext cx="42351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8535131" y="651351"/>
            <a:ext cx="432618" cy="461665"/>
            <a:chOff x="947471" y="1939791"/>
            <a:chExt cx="432618" cy="461665"/>
          </a:xfrm>
        </p:grpSpPr>
        <p:sp>
          <p:nvSpPr>
            <p:cNvPr id="66" name="Oval 65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8503551" y="2161186"/>
            <a:ext cx="441275" cy="461665"/>
            <a:chOff x="947471" y="1939791"/>
            <a:chExt cx="441275" cy="461665"/>
          </a:xfrm>
        </p:grpSpPr>
        <p:sp>
          <p:nvSpPr>
            <p:cNvPr id="80" name="Oval 7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Group 81"/>
          <p:cNvGrpSpPr/>
          <p:nvPr/>
        </p:nvGrpSpPr>
        <p:grpSpPr>
          <a:xfrm>
            <a:off x="7558758" y="1468689"/>
            <a:ext cx="404406" cy="461665"/>
            <a:chOff x="947471" y="1939791"/>
            <a:chExt cx="404406" cy="461665"/>
          </a:xfrm>
        </p:grpSpPr>
        <p:sp>
          <p:nvSpPr>
            <p:cNvPr id="83" name="Oval 82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Connector 84"/>
          <p:cNvCxnSpPr>
            <a:stCxn id="70" idx="1"/>
            <a:endCxn id="67" idx="3"/>
          </p:cNvCxnSpPr>
          <p:nvPr/>
        </p:nvCxnSpPr>
        <p:spPr>
          <a:xfrm flipH="1">
            <a:off x="8967749" y="882184"/>
            <a:ext cx="968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84" idx="3"/>
          </p:cNvCxnSpPr>
          <p:nvPr/>
        </p:nvCxnSpPr>
        <p:spPr>
          <a:xfrm flipH="1">
            <a:off x="7963164" y="992976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1" idx="1"/>
            <a:endCxn id="84" idx="3"/>
          </p:cNvCxnSpPr>
          <p:nvPr/>
        </p:nvCxnSpPr>
        <p:spPr>
          <a:xfrm flipH="1" flipV="1">
            <a:off x="7963164" y="1699522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8967748" y="2433590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8671309" y="1108396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67" idx="2"/>
          </p:cNvCxnSpPr>
          <p:nvPr/>
        </p:nvCxnSpPr>
        <p:spPr>
          <a:xfrm flipH="1" flipV="1">
            <a:off x="8751440" y="1113016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9259441" y="5034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441" y="503411"/>
                <a:ext cx="385041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906317" y="112686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317" y="1126863"/>
                <a:ext cx="385041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372749" y="139933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749" y="1399335"/>
                <a:ext cx="385041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915552" y="208744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552" y="2087441"/>
                <a:ext cx="385041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9264058" y="237376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058" y="2373767"/>
                <a:ext cx="385041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9167078" y="123307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078" y="1233076"/>
                <a:ext cx="385041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Oval 111"/>
          <p:cNvSpPr/>
          <p:nvPr/>
        </p:nvSpPr>
        <p:spPr>
          <a:xfrm>
            <a:off x="2085961" y="3408902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2604128" y="3870567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28" y="3870567"/>
                <a:ext cx="442942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>
          <a:xfrm flipV="1">
            <a:off x="3481951" y="4170220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960463" y="372394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63" y="3723944"/>
                <a:ext cx="423514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>
          <a:xfrm>
            <a:off x="8165577" y="693879"/>
            <a:ext cx="1043709" cy="644219"/>
          </a:xfrm>
          <a:custGeom>
            <a:avLst/>
            <a:gdLst>
              <a:gd name="connsiteX0" fmla="*/ 1043709 w 1043709"/>
              <a:gd name="connsiteY0" fmla="*/ 0 h 644219"/>
              <a:gd name="connsiteX1" fmla="*/ 932872 w 1043709"/>
              <a:gd name="connsiteY1" fmla="*/ 508000 h 644219"/>
              <a:gd name="connsiteX2" fmla="*/ 683491 w 1043709"/>
              <a:gd name="connsiteY2" fmla="*/ 637310 h 644219"/>
              <a:gd name="connsiteX3" fmla="*/ 0 w 1043709"/>
              <a:gd name="connsiteY3" fmla="*/ 350982 h 64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3709" h="644219">
                <a:moveTo>
                  <a:pt x="1043709" y="0"/>
                </a:moveTo>
                <a:cubicBezTo>
                  <a:pt x="1018308" y="200891"/>
                  <a:pt x="992908" y="401782"/>
                  <a:pt x="932872" y="508000"/>
                </a:cubicBezTo>
                <a:cubicBezTo>
                  <a:pt x="872836" y="614218"/>
                  <a:pt x="838970" y="663480"/>
                  <a:pt x="683491" y="637310"/>
                </a:cubicBezTo>
                <a:cubicBezTo>
                  <a:pt x="528012" y="611140"/>
                  <a:pt x="264006" y="481061"/>
                  <a:pt x="0" y="35098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>
            <a:off x="5583224" y="4899578"/>
            <a:ext cx="6262" cy="9911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4857625" y="5290635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351737" y="5676224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737" y="5676224"/>
                <a:ext cx="475578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60082" y="4820798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82" y="4820798"/>
                <a:ext cx="423514" cy="461665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10032199" y="609762"/>
            <a:ext cx="432618" cy="461665"/>
            <a:chOff x="947471" y="1939791"/>
            <a:chExt cx="432618" cy="461665"/>
          </a:xfrm>
        </p:grpSpPr>
        <p:sp>
          <p:nvSpPr>
            <p:cNvPr id="92" name="Oval 91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9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9" name="Group 98"/>
          <p:cNvGrpSpPr/>
          <p:nvPr/>
        </p:nvGrpSpPr>
        <p:grpSpPr>
          <a:xfrm>
            <a:off x="10063780" y="2073495"/>
            <a:ext cx="412613" cy="461665"/>
            <a:chOff x="947471" y="1939791"/>
            <a:chExt cx="412613" cy="461665"/>
          </a:xfrm>
        </p:grpSpPr>
        <p:sp>
          <p:nvSpPr>
            <p:cNvPr id="109" name="Oval 108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6" name="Straight Connector 115"/>
          <p:cNvCxnSpPr/>
          <p:nvPr/>
        </p:nvCxnSpPr>
        <p:spPr>
          <a:xfrm flipH="1" flipV="1">
            <a:off x="10433237" y="981407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110" idx="3"/>
          </p:cNvCxnSpPr>
          <p:nvPr/>
        </p:nvCxnSpPr>
        <p:spPr>
          <a:xfrm flipH="1">
            <a:off x="10476393" y="1657933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endCxn id="92" idx="4"/>
          </p:cNvCxnSpPr>
          <p:nvPr/>
        </p:nvCxnSpPr>
        <p:spPr>
          <a:xfrm flipV="1">
            <a:off x="10216142" y="1071427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10663399" y="98367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399" y="983671"/>
                <a:ext cx="385041" cy="40011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0695727" y="186574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727" y="1865740"/>
                <a:ext cx="385041" cy="40011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10192351" y="136236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351" y="1362360"/>
                <a:ext cx="385041" cy="40011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10805276" y="1393373"/>
            <a:ext cx="427040" cy="461665"/>
            <a:chOff x="947471" y="1939791"/>
            <a:chExt cx="427040" cy="461665"/>
          </a:xfrm>
        </p:grpSpPr>
        <p:sp>
          <p:nvSpPr>
            <p:cNvPr id="111" name="Oval 1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947471" y="1939791"/>
                  <a:ext cx="4270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27040" cy="461665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75026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13556" y="785276"/>
            <a:ext cx="432618" cy="461665"/>
            <a:chOff x="947471" y="1939791"/>
            <a:chExt cx="432618" cy="461665"/>
          </a:xfrm>
        </p:grpSpPr>
        <p:sp>
          <p:nvSpPr>
            <p:cNvPr id="5" name="Oval 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4850555" y="785275"/>
            <a:ext cx="432618" cy="461665"/>
            <a:chOff x="947471" y="1939791"/>
            <a:chExt cx="432618" cy="461665"/>
          </a:xfrm>
        </p:grpSpPr>
        <p:sp>
          <p:nvSpPr>
            <p:cNvPr id="8" name="Oval 7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4225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824247" y="1602613"/>
            <a:ext cx="432618" cy="461665"/>
            <a:chOff x="947471" y="1939791"/>
            <a:chExt cx="432618" cy="461665"/>
          </a:xfrm>
        </p:grpSpPr>
        <p:sp>
          <p:nvSpPr>
            <p:cNvPr id="11" name="Oval 10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4882136" y="2249008"/>
            <a:ext cx="412613" cy="461665"/>
            <a:chOff x="947471" y="1939791"/>
            <a:chExt cx="412613" cy="461665"/>
          </a:xfrm>
        </p:grpSpPr>
        <p:sp>
          <p:nvSpPr>
            <p:cNvPr id="14" name="Oval 1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3381976" y="2295111"/>
            <a:ext cx="441275" cy="461665"/>
            <a:chOff x="947471" y="1939791"/>
            <a:chExt cx="441275" cy="461665"/>
          </a:xfrm>
        </p:grpSpPr>
        <p:sp>
          <p:nvSpPr>
            <p:cNvPr id="17" name="Oval 16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2437183" y="1602614"/>
            <a:ext cx="404406" cy="461665"/>
            <a:chOff x="947471" y="1939791"/>
            <a:chExt cx="404406" cy="461665"/>
          </a:xfrm>
        </p:grpSpPr>
        <p:sp>
          <p:nvSpPr>
            <p:cNvPr id="20" name="Oval 1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>
            <a:stCxn id="9" idx="1"/>
            <a:endCxn id="6" idx="3"/>
          </p:cNvCxnSpPr>
          <p:nvPr/>
        </p:nvCxnSpPr>
        <p:spPr>
          <a:xfrm flipH="1">
            <a:off x="3846174" y="1016108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3"/>
          </p:cNvCxnSpPr>
          <p:nvPr/>
        </p:nvCxnSpPr>
        <p:spPr>
          <a:xfrm flipH="1">
            <a:off x="2841589" y="1126901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1"/>
            <a:endCxn id="21" idx="3"/>
          </p:cNvCxnSpPr>
          <p:nvPr/>
        </p:nvCxnSpPr>
        <p:spPr>
          <a:xfrm flipH="1" flipV="1">
            <a:off x="2841589" y="1833447"/>
            <a:ext cx="540387" cy="692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</p:cNvCxnSpPr>
          <p:nvPr/>
        </p:nvCxnSpPr>
        <p:spPr>
          <a:xfrm flipH="1" flipV="1">
            <a:off x="5251593" y="1156920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1"/>
            <a:endCxn id="15" idx="3"/>
          </p:cNvCxnSpPr>
          <p:nvPr/>
        </p:nvCxnSpPr>
        <p:spPr>
          <a:xfrm flipH="1">
            <a:off x="5294749" y="1833446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46173" y="2567515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8" idx="4"/>
          </p:cNvCxnSpPr>
          <p:nvPr/>
        </p:nvCxnSpPr>
        <p:spPr>
          <a:xfrm flipV="1">
            <a:off x="5034498" y="1246940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49734" y="1242321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6" idx="2"/>
          </p:cNvCxnSpPr>
          <p:nvPr/>
        </p:nvCxnSpPr>
        <p:spPr>
          <a:xfrm flipH="1" flipV="1">
            <a:off x="3629865" y="1246941"/>
            <a:ext cx="1400075" cy="1135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7866" y="63733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66" y="637336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49394" y="107606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394" y="1076061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251174" y="1533260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174" y="1533260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93977" y="222136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77" y="2221366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42483" y="250769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483" y="2507692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45503" y="136700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03" y="1367001"/>
                <a:ext cx="385041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481755" y="1159184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55" y="1159184"/>
                <a:ext cx="385041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14083" y="204125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83" y="2041253"/>
                <a:ext cx="385041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10707" y="153787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707" y="1537873"/>
                <a:ext cx="385041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800" dirty="0"/>
                  <a:t> Pick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85" y="266803"/>
                <a:ext cx="2485617" cy="523220"/>
              </a:xfrm>
              <a:prstGeom prst="rect">
                <a:avLst/>
              </a:prstGeom>
              <a:blipFill>
                <a:blip r:embed="rId1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2860953" y="3331436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337028" y="3762409"/>
                <a:ext cx="486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28" y="3762409"/>
                <a:ext cx="48622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5" idx="6"/>
          </p:cNvCxnSpPr>
          <p:nvPr/>
        </p:nvCxnSpPr>
        <p:spPr>
          <a:xfrm flipV="1">
            <a:off x="4264734" y="4024019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7435281" y="3495797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862101" y="3820865"/>
                <a:ext cx="4741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101" y="3820865"/>
                <a:ext cx="47410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04593" y="354814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593" y="3548140"/>
                <a:ext cx="423514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/>
          <p:cNvSpPr/>
          <p:nvPr/>
        </p:nvSpPr>
        <p:spPr>
          <a:xfrm>
            <a:off x="10133039" y="3495797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0559859" y="3903991"/>
                <a:ext cx="468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859" y="3903991"/>
                <a:ext cx="46826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/>
          <p:cNvCxnSpPr/>
          <p:nvPr/>
        </p:nvCxnSpPr>
        <p:spPr>
          <a:xfrm flipV="1">
            <a:off x="8839062" y="4174908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188149" y="3604520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149" y="3604520"/>
                <a:ext cx="423514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8535131" y="651351"/>
            <a:ext cx="432618" cy="461665"/>
            <a:chOff x="947471" y="1939791"/>
            <a:chExt cx="432618" cy="461665"/>
          </a:xfrm>
        </p:grpSpPr>
        <p:sp>
          <p:nvSpPr>
            <p:cNvPr id="66" name="Oval 65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9" name="Group 78"/>
          <p:cNvGrpSpPr/>
          <p:nvPr/>
        </p:nvGrpSpPr>
        <p:grpSpPr>
          <a:xfrm>
            <a:off x="8503551" y="2161186"/>
            <a:ext cx="441275" cy="461665"/>
            <a:chOff x="947471" y="1939791"/>
            <a:chExt cx="441275" cy="461665"/>
          </a:xfrm>
        </p:grpSpPr>
        <p:sp>
          <p:nvSpPr>
            <p:cNvPr id="80" name="Oval 79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41275" cy="4616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3" name="Straight Connector 92"/>
          <p:cNvCxnSpPr/>
          <p:nvPr/>
        </p:nvCxnSpPr>
        <p:spPr>
          <a:xfrm flipH="1">
            <a:off x="8967748" y="2433590"/>
            <a:ext cx="100438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8671309" y="1108396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67" idx="2"/>
          </p:cNvCxnSpPr>
          <p:nvPr/>
        </p:nvCxnSpPr>
        <p:spPr>
          <a:xfrm flipH="1" flipV="1">
            <a:off x="8751440" y="1113016"/>
            <a:ext cx="1307715" cy="1108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372749" y="1399335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749" y="1399335"/>
                <a:ext cx="385041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9264058" y="237376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058" y="2373767"/>
                <a:ext cx="385041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9167078" y="123307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078" y="1233076"/>
                <a:ext cx="385041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Oval 111"/>
          <p:cNvSpPr/>
          <p:nvPr/>
        </p:nvSpPr>
        <p:spPr>
          <a:xfrm>
            <a:off x="169492" y="3364294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08901" y="3804574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01" y="3804574"/>
                <a:ext cx="442942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/>
          <p:cNvCxnSpPr/>
          <p:nvPr/>
        </p:nvCxnSpPr>
        <p:spPr>
          <a:xfrm flipV="1">
            <a:off x="1573273" y="4048510"/>
            <a:ext cx="1251685" cy="9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922360" y="3586845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60" y="3586845"/>
                <a:ext cx="423514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/>
          <p:nvPr/>
        </p:nvCxnSpPr>
        <p:spPr>
          <a:xfrm flipH="1">
            <a:off x="5893786" y="4701134"/>
            <a:ext cx="10674" cy="1188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5197233" y="5307788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711459" y="5637785"/>
                <a:ext cx="4755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459" y="5637785"/>
                <a:ext cx="475578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49248" y="493348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248" y="4933486"/>
                <a:ext cx="423514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7475964" y="1599390"/>
            <a:ext cx="404406" cy="461665"/>
            <a:chOff x="947471" y="1939791"/>
            <a:chExt cx="404406" cy="461665"/>
          </a:xfrm>
        </p:grpSpPr>
        <p:sp>
          <p:nvSpPr>
            <p:cNvPr id="92" name="Oval 91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04406" cy="461665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9" name="Straight Connector 98"/>
          <p:cNvCxnSpPr/>
          <p:nvPr/>
        </p:nvCxnSpPr>
        <p:spPr>
          <a:xfrm flipH="1" flipV="1">
            <a:off x="7827123" y="1985962"/>
            <a:ext cx="779026" cy="2913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 flipV="1">
            <a:off x="9023194" y="854449"/>
            <a:ext cx="948935" cy="213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9314885" y="47567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885" y="475676"/>
                <a:ext cx="385041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879068" y="209709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068" y="2097093"/>
                <a:ext cx="385041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5168915" y="3410751"/>
            <a:ext cx="1403781" cy="140378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653099" y="3803612"/>
                <a:ext cx="4522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099" y="3803612"/>
                <a:ext cx="452240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/>
          <p:nvPr/>
        </p:nvCxnSpPr>
        <p:spPr>
          <a:xfrm>
            <a:off x="6568124" y="4066184"/>
            <a:ext cx="888352" cy="33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790399" y="3531576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99" y="3531576"/>
                <a:ext cx="423514" cy="461665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/>
          <p:cNvCxnSpPr/>
          <p:nvPr/>
        </p:nvCxnSpPr>
        <p:spPr>
          <a:xfrm flipV="1">
            <a:off x="7780580" y="1056718"/>
            <a:ext cx="761101" cy="6368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823129" y="1022218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129" y="1022218"/>
                <a:ext cx="385041" cy="40011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8091055" y="840509"/>
            <a:ext cx="1154545" cy="1884218"/>
          </a:xfrm>
          <a:custGeom>
            <a:avLst/>
            <a:gdLst>
              <a:gd name="connsiteX0" fmla="*/ 0 w 1154545"/>
              <a:gd name="connsiteY0" fmla="*/ 0 h 1884218"/>
              <a:gd name="connsiteX1" fmla="*/ 267854 w 1154545"/>
              <a:gd name="connsiteY1" fmla="*/ 508000 h 1884218"/>
              <a:gd name="connsiteX2" fmla="*/ 840509 w 1154545"/>
              <a:gd name="connsiteY2" fmla="*/ 692727 h 1884218"/>
              <a:gd name="connsiteX3" fmla="*/ 1154545 w 1154545"/>
              <a:gd name="connsiteY3" fmla="*/ 1884218 h 188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545" h="1884218">
                <a:moveTo>
                  <a:pt x="0" y="0"/>
                </a:moveTo>
                <a:cubicBezTo>
                  <a:pt x="63884" y="196272"/>
                  <a:pt x="127769" y="392545"/>
                  <a:pt x="267854" y="508000"/>
                </a:cubicBezTo>
                <a:cubicBezTo>
                  <a:pt x="407939" y="623455"/>
                  <a:pt x="692727" y="463357"/>
                  <a:pt x="840509" y="692727"/>
                </a:cubicBezTo>
                <a:cubicBezTo>
                  <a:pt x="988291" y="922097"/>
                  <a:pt x="1071418" y="1403157"/>
                  <a:pt x="1154545" y="188421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9912126" y="637474"/>
            <a:ext cx="432618" cy="461665"/>
            <a:chOff x="947471" y="1939791"/>
            <a:chExt cx="432618" cy="461665"/>
          </a:xfrm>
        </p:grpSpPr>
        <p:sp>
          <p:nvSpPr>
            <p:cNvPr id="122" name="Oval 121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2618" cy="461665"/>
                </a:xfrm>
                <a:prstGeom prst="rect">
                  <a:avLst/>
                </a:prstGeom>
                <a:blipFill>
                  <a:blip r:embed="rId41"/>
                  <a:stretch>
                    <a:fillRect l="-2817" r="-140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Group 123"/>
          <p:cNvGrpSpPr/>
          <p:nvPr/>
        </p:nvGrpSpPr>
        <p:grpSpPr>
          <a:xfrm>
            <a:off x="9943707" y="2101207"/>
            <a:ext cx="412613" cy="461665"/>
            <a:chOff x="947471" y="1939791"/>
            <a:chExt cx="412613" cy="461665"/>
          </a:xfrm>
        </p:grpSpPr>
        <p:sp>
          <p:nvSpPr>
            <p:cNvPr id="125" name="Oval 124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12613" cy="461665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7" name="Straight Connector 126"/>
          <p:cNvCxnSpPr/>
          <p:nvPr/>
        </p:nvCxnSpPr>
        <p:spPr>
          <a:xfrm flipH="1" flipV="1">
            <a:off x="10313164" y="1009119"/>
            <a:ext cx="572654" cy="676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126" idx="3"/>
          </p:cNvCxnSpPr>
          <p:nvPr/>
        </p:nvCxnSpPr>
        <p:spPr>
          <a:xfrm flipH="1">
            <a:off x="10356320" y="1685645"/>
            <a:ext cx="529498" cy="646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22" idx="4"/>
          </p:cNvCxnSpPr>
          <p:nvPr/>
        </p:nvCxnSpPr>
        <p:spPr>
          <a:xfrm flipV="1">
            <a:off x="10096069" y="1099139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10543326" y="101138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326" y="1011383"/>
                <a:ext cx="385041" cy="40011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10575654" y="189345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5654" y="1893452"/>
                <a:ext cx="385041" cy="40011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10072278" y="139007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278" y="1390072"/>
                <a:ext cx="385041" cy="40011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20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6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727" y="1050349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Claim 1: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9277139" y="2295058"/>
            <a:ext cx="93799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6" idx="0"/>
          </p:cNvCxnSpPr>
          <p:nvPr/>
        </p:nvCxnSpPr>
        <p:spPr>
          <a:xfrm flipH="1">
            <a:off x="7249072" y="3212590"/>
            <a:ext cx="702362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6718720" y="367664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530929" y="2308524"/>
            <a:ext cx="93799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706360" y="2449597"/>
                <a:ext cx="652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360" y="2449597"/>
                <a:ext cx="65293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9436711" y="2441667"/>
                <a:ext cx="661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11" y="2441667"/>
                <a:ext cx="66120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>
            <a:stCxn id="24" idx="2"/>
            <a:endCxn id="27" idx="6"/>
          </p:cNvCxnSpPr>
          <p:nvPr/>
        </p:nvCxnSpPr>
        <p:spPr>
          <a:xfrm flipH="1">
            <a:off x="8468928" y="2752258"/>
            <a:ext cx="808211" cy="13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434032" y="2530524"/>
                <a:ext cx="4987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032" y="2530524"/>
                <a:ext cx="49872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9454623" y="2822814"/>
                <a:ext cx="5046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623" y="2822814"/>
                <a:ext cx="50469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263700" y="2213413"/>
                <a:ext cx="1218667" cy="40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700" y="2213413"/>
                <a:ext cx="1218667" cy="404213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>
            <a:stCxn id="32" idx="2"/>
          </p:cNvCxnSpPr>
          <p:nvPr/>
        </p:nvCxnSpPr>
        <p:spPr>
          <a:xfrm>
            <a:off x="9706968" y="3222924"/>
            <a:ext cx="409531" cy="553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/>
          <p:cNvSpPr/>
          <p:nvPr/>
        </p:nvSpPr>
        <p:spPr>
          <a:xfrm>
            <a:off x="9572357" y="374922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955618" y="2436176"/>
            <a:ext cx="1856509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4"/>
          </p:cNvCxnSpPr>
          <p:nvPr/>
        </p:nvCxnSpPr>
        <p:spPr>
          <a:xfrm>
            <a:off x="3883873" y="3350576"/>
            <a:ext cx="982520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3544869" y="2539433"/>
                <a:ext cx="6428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869" y="2539433"/>
                <a:ext cx="64280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Isosceles Triangle 38"/>
          <p:cNvSpPr/>
          <p:nvPr/>
        </p:nvSpPr>
        <p:spPr>
          <a:xfrm>
            <a:off x="4322251" y="378727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844009" y="3345088"/>
            <a:ext cx="1029853" cy="46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40"/>
          <p:cNvSpPr/>
          <p:nvPr/>
        </p:nvSpPr>
        <p:spPr>
          <a:xfrm>
            <a:off x="2313657" y="3809144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021982" y="2591817"/>
                <a:ext cx="5606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82" y="2591817"/>
                <a:ext cx="560603" cy="461665"/>
              </a:xfrm>
              <a:prstGeom prst="rect">
                <a:avLst/>
              </a:prstGeom>
              <a:blipFill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235290" y="2711207"/>
                <a:ext cx="567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290" y="2711207"/>
                <a:ext cx="567720" cy="46166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1622430" y="975921"/>
                <a:ext cx="4218655" cy="732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/>
                        </m:sSubSup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430" y="975921"/>
                <a:ext cx="4218655" cy="732252"/>
              </a:xfrm>
              <a:prstGeom prst="rect">
                <a:avLst/>
              </a:prstGeom>
              <a:blipFill>
                <a:blip r:embed="rId10"/>
                <a:stretch>
                  <a:fillRect t="-10000" b="-7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42A9A6-8B4D-4532-51AB-325B4CD966ED}"/>
                  </a:ext>
                </a:extLst>
              </p:cNvPr>
              <p:cNvSpPr txBox="1"/>
              <p:nvPr/>
            </p:nvSpPr>
            <p:spPr>
              <a:xfrm>
                <a:off x="141865" y="5650924"/>
                <a:ext cx="843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Claim 2:</a:t>
                </a:r>
                <a:r>
                  <a:rPr lang="en-US" sz="2800" dirty="0"/>
                  <a:t> 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42A9A6-8B4D-4532-51AB-325B4CD96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5" y="5650924"/>
                <a:ext cx="8435579" cy="523220"/>
              </a:xfrm>
              <a:prstGeom prst="rect">
                <a:avLst/>
              </a:prstGeom>
              <a:blipFill>
                <a:blip r:embed="rId11"/>
                <a:stretch>
                  <a:fillRect l="-1445" t="-11628" b="-325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73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Flow Tree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1650134"/>
                <a:ext cx="1154906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is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>
                    <a:solidFill>
                      <a:srgbClr val="00B0F0"/>
                    </a:solidFill>
                  </a:rPr>
                  <a:t>flow tree </a:t>
                </a:r>
                <a:r>
                  <a:rPr lang="en-US" dirty="0"/>
                  <a:t>is a weighted tree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such that 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𝐦𝐢𝐧</m:t>
                            </m:r>
                          </m:e>
                          <m:lim/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650134"/>
                <a:ext cx="11549063" cy="4351338"/>
              </a:xfrm>
              <a:blipFill>
                <a:blip r:embed="rId2"/>
                <a:stretch>
                  <a:fillRect l="-1055" t="-23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053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2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963" y="993054"/>
                <a:ext cx="714035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Lemma: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993054"/>
                <a:ext cx="7140353" cy="954107"/>
              </a:xfrm>
              <a:prstGeom prst="rect">
                <a:avLst/>
              </a:prstGeom>
              <a:blipFill>
                <a:blip r:embed="rId2"/>
                <a:stretch>
                  <a:fillRect l="-1793" t="-641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3963" y="2151208"/>
                <a:ext cx="9978501" cy="181588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Sufficient to show that for every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(i.e.,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is a minimum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cut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2151208"/>
                <a:ext cx="9978501" cy="1815882"/>
              </a:xfrm>
              <a:prstGeom prst="rect">
                <a:avLst/>
              </a:prstGeom>
              <a:blipFill>
                <a:blip r:embed="rId3"/>
                <a:stretch>
                  <a:fillRect l="-1283" t="-3356" r="-183" b="-872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604B099-AA86-D2C8-FA25-87EDC0476D7C}"/>
              </a:ext>
            </a:extLst>
          </p:cNvPr>
          <p:cNvSpPr txBox="1"/>
          <p:nvPr/>
        </p:nvSpPr>
        <p:spPr>
          <a:xfrm>
            <a:off x="313026" y="4832856"/>
            <a:ext cx="1135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Why</a:t>
            </a:r>
            <a:r>
              <a:rPr lang="en-US" sz="3200" dirty="0"/>
              <a:t>?</a:t>
            </a:r>
            <a:endParaRPr lang="en-IL" sz="3200" dirty="0"/>
          </a:p>
        </p:txBody>
      </p:sp>
    </p:spTree>
    <p:extLst>
      <p:ext uri="{BB962C8B-B14F-4D97-AF65-F5344CB8AC3E}">
        <p14:creationId xmlns:p14="http://schemas.microsoft.com/office/powerpoint/2010/main" val="523593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32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548" y="1232044"/>
                <a:ext cx="10171759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Observation 1: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This holds as every edge in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corresponds to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cut</a:t>
                </a:r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Can be shown by induction on the length of the path.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8" y="1232044"/>
                <a:ext cx="10171759" cy="2246769"/>
              </a:xfrm>
              <a:prstGeom prst="rect">
                <a:avLst/>
              </a:prstGeom>
              <a:blipFill>
                <a:blip r:embed="rId2"/>
                <a:stretch>
                  <a:fillRect l="-1198" t="-2439" b="-67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CCEFE6-681E-B360-7E13-A4F09E140414}"/>
                  </a:ext>
                </a:extLst>
              </p:cNvPr>
              <p:cNvSpPr txBox="1"/>
              <p:nvPr/>
            </p:nvSpPr>
            <p:spPr>
              <a:xfrm>
                <a:off x="110548" y="4244541"/>
                <a:ext cx="8126712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Observation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CCEFE6-681E-B360-7E13-A4F09E140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8" y="4244541"/>
                <a:ext cx="8126712" cy="1815882"/>
              </a:xfrm>
              <a:prstGeom prst="rect">
                <a:avLst/>
              </a:prstGeom>
              <a:blipFill>
                <a:blip r:embed="rId3"/>
                <a:stretch>
                  <a:fillRect l="-1500" t="-30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8D138E6-E087-BE88-CCCB-C1EE81C8A6B8}"/>
              </a:ext>
            </a:extLst>
          </p:cNvPr>
          <p:cNvSpPr/>
          <p:nvPr/>
        </p:nvSpPr>
        <p:spPr>
          <a:xfrm>
            <a:off x="8402229" y="2862215"/>
            <a:ext cx="3444129" cy="3710709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F288FC-B32B-2198-345C-3356283FE2E5}"/>
              </a:ext>
            </a:extLst>
          </p:cNvPr>
          <p:cNvSpPr/>
          <p:nvPr/>
        </p:nvSpPr>
        <p:spPr>
          <a:xfrm>
            <a:off x="9377940" y="5343237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325C56-AF7B-87A3-AA4B-1B09EC050D3A}"/>
              </a:ext>
            </a:extLst>
          </p:cNvPr>
          <p:cNvSpPr/>
          <p:nvPr/>
        </p:nvSpPr>
        <p:spPr>
          <a:xfrm>
            <a:off x="10768013" y="5795174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5FD9BF3B-9E02-800A-3C55-8506A9447FE5}"/>
              </a:ext>
            </a:extLst>
          </p:cNvPr>
          <p:cNvSpPr/>
          <p:nvPr/>
        </p:nvSpPr>
        <p:spPr>
          <a:xfrm>
            <a:off x="9442595" y="4524251"/>
            <a:ext cx="1403927" cy="1290040"/>
          </a:xfrm>
          <a:custGeom>
            <a:avLst/>
            <a:gdLst>
              <a:gd name="connsiteX0" fmla="*/ 1403927 w 1403927"/>
              <a:gd name="connsiteY0" fmla="*/ 1290040 h 1290040"/>
              <a:gd name="connsiteX1" fmla="*/ 822036 w 1403927"/>
              <a:gd name="connsiteY1" fmla="*/ 6185 h 1290040"/>
              <a:gd name="connsiteX2" fmla="*/ 0 w 1403927"/>
              <a:gd name="connsiteY2" fmla="*/ 892876 h 129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3927" h="1290040">
                <a:moveTo>
                  <a:pt x="1403927" y="1290040"/>
                </a:moveTo>
                <a:cubicBezTo>
                  <a:pt x="1229975" y="681209"/>
                  <a:pt x="1056024" y="72379"/>
                  <a:pt x="822036" y="6185"/>
                </a:cubicBezTo>
                <a:cubicBezTo>
                  <a:pt x="588048" y="-60009"/>
                  <a:pt x="294024" y="416433"/>
                  <a:pt x="0" y="89287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F3A836-4294-660E-34EB-07E05FFC611D}"/>
              </a:ext>
            </a:extLst>
          </p:cNvPr>
          <p:cNvSpPr/>
          <p:nvPr/>
        </p:nvSpPr>
        <p:spPr>
          <a:xfrm>
            <a:off x="10622541" y="5333778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5C8E19-F951-E080-63F4-C5CACFBD0148}"/>
              </a:ext>
            </a:extLst>
          </p:cNvPr>
          <p:cNvSpPr/>
          <p:nvPr/>
        </p:nvSpPr>
        <p:spPr>
          <a:xfrm>
            <a:off x="10437814" y="4825567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0835A2-54C5-41DF-636D-BBAD24C339E7}"/>
              </a:ext>
            </a:extLst>
          </p:cNvPr>
          <p:cNvSpPr/>
          <p:nvPr/>
        </p:nvSpPr>
        <p:spPr>
          <a:xfrm>
            <a:off x="9939567" y="4532843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C90A69-6F13-B97B-955D-154213A665F0}"/>
              </a:ext>
            </a:extLst>
          </p:cNvPr>
          <p:cNvSpPr/>
          <p:nvPr/>
        </p:nvSpPr>
        <p:spPr>
          <a:xfrm>
            <a:off x="9622270" y="4917930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32E801-D668-E1CA-9A03-C470999D5F0E}"/>
                  </a:ext>
                </a:extLst>
              </p:cNvPr>
              <p:cNvSpPr txBox="1"/>
              <p:nvPr/>
            </p:nvSpPr>
            <p:spPr>
              <a:xfrm>
                <a:off x="9095221" y="5426141"/>
                <a:ext cx="482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32E801-D668-E1CA-9A03-C470999D5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221" y="5426141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30E33B-D3EB-9438-7A68-4F2EA66FD0B7}"/>
                  </a:ext>
                </a:extLst>
              </p:cNvPr>
              <p:cNvSpPr txBox="1"/>
              <p:nvPr/>
            </p:nvSpPr>
            <p:spPr>
              <a:xfrm>
                <a:off x="10566112" y="5876165"/>
                <a:ext cx="482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30E33B-D3EB-9438-7A68-4F2EA66FD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112" y="5876165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9F74B1-8AC6-EB7A-1C70-07FBF67C3A05}"/>
                  </a:ext>
                </a:extLst>
              </p:cNvPr>
              <p:cNvSpPr txBox="1"/>
              <p:nvPr/>
            </p:nvSpPr>
            <p:spPr>
              <a:xfrm>
                <a:off x="9109644" y="4599859"/>
                <a:ext cx="6122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9F74B1-8AC6-EB7A-1C70-07FBF67C3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644" y="4599859"/>
                <a:ext cx="61228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3EAA47-5AD1-24D8-4274-7ABC5D4864CC}"/>
                  </a:ext>
                </a:extLst>
              </p:cNvPr>
              <p:cNvSpPr txBox="1"/>
              <p:nvPr/>
            </p:nvSpPr>
            <p:spPr>
              <a:xfrm>
                <a:off x="9624022" y="4056217"/>
                <a:ext cx="6205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3EAA47-5AD1-24D8-4274-7ABC5D486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022" y="4056217"/>
                <a:ext cx="6205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613DB9-9597-60DB-51AD-23869551DC27}"/>
                  </a:ext>
                </a:extLst>
              </p:cNvPr>
              <p:cNvSpPr txBox="1"/>
              <p:nvPr/>
            </p:nvSpPr>
            <p:spPr>
              <a:xfrm>
                <a:off x="10756455" y="5195160"/>
                <a:ext cx="6346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613DB9-9597-60DB-51AD-23869551D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6455" y="5195160"/>
                <a:ext cx="6346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29F8F3-1B99-54D3-DC69-7309D6060A57}"/>
                  </a:ext>
                </a:extLst>
              </p:cNvPr>
              <p:cNvSpPr txBox="1"/>
              <p:nvPr/>
            </p:nvSpPr>
            <p:spPr>
              <a:xfrm>
                <a:off x="9836589" y="3210963"/>
                <a:ext cx="6159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F29F8F3-1B99-54D3-DC69-7309D6060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589" y="3210963"/>
                <a:ext cx="61593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160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649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0073" y="1119065"/>
                <a:ext cx="716792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Lemma: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" y="1119065"/>
                <a:ext cx="7167924" cy="954107"/>
              </a:xfrm>
              <a:prstGeom prst="rect">
                <a:avLst/>
              </a:prstGeom>
              <a:blipFill>
                <a:blip r:embed="rId2"/>
                <a:stretch>
                  <a:fillRect l="-1786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0073" y="2071674"/>
                <a:ext cx="7494231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Observation: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Claim: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0070C0"/>
                    </a:solidFill>
                  </a:rPr>
                  <a:t>Key Claim: </a:t>
                </a:r>
                <a:r>
                  <a:rPr lang="en-US" sz="2400" dirty="0"/>
                  <a:t>For every </a:t>
                </a:r>
                <a:r>
                  <a:rPr lang="en-US" sz="2400" dirty="0">
                    <a:solidFill>
                      <a:srgbClr val="00B050"/>
                    </a:solidFill>
                  </a:rPr>
                  <a:t>edge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3" y="2071674"/>
                <a:ext cx="7494231" cy="1938992"/>
              </a:xfrm>
              <a:prstGeom prst="rect">
                <a:avLst/>
              </a:prstGeom>
              <a:blipFill>
                <a:blip r:embed="rId3"/>
                <a:stretch>
                  <a:fillRect l="-1302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267853" y="4892599"/>
            <a:ext cx="133927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8149816" y="1185815"/>
            <a:ext cx="3444129" cy="3710709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25527" y="3666837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515600" y="4118774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190182" y="2847851"/>
            <a:ext cx="1403927" cy="1290040"/>
          </a:xfrm>
          <a:custGeom>
            <a:avLst/>
            <a:gdLst>
              <a:gd name="connsiteX0" fmla="*/ 1403927 w 1403927"/>
              <a:gd name="connsiteY0" fmla="*/ 1290040 h 1290040"/>
              <a:gd name="connsiteX1" fmla="*/ 822036 w 1403927"/>
              <a:gd name="connsiteY1" fmla="*/ 6185 h 1290040"/>
              <a:gd name="connsiteX2" fmla="*/ 0 w 1403927"/>
              <a:gd name="connsiteY2" fmla="*/ 892876 h 129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3927" h="1290040">
                <a:moveTo>
                  <a:pt x="1403927" y="1290040"/>
                </a:moveTo>
                <a:cubicBezTo>
                  <a:pt x="1229975" y="681209"/>
                  <a:pt x="1056024" y="72379"/>
                  <a:pt x="822036" y="6185"/>
                </a:cubicBezTo>
                <a:cubicBezTo>
                  <a:pt x="588048" y="-60009"/>
                  <a:pt x="294024" y="416433"/>
                  <a:pt x="0" y="89287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370128" y="3657378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185401" y="3149167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687154" y="2856443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69857" y="3241530"/>
            <a:ext cx="184727" cy="1847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0073" y="4396012"/>
            <a:ext cx="1866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Triangle </a:t>
            </a:r>
            <a:r>
              <a:rPr lang="en-US" sz="2400" dirty="0" err="1"/>
              <a:t>ineq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42808" y="374974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808" y="3749741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313699" y="419976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699" y="4199765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57231" y="2923459"/>
                <a:ext cx="612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231" y="2923459"/>
                <a:ext cx="61228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71609" y="2379817"/>
                <a:ext cx="6205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609" y="2379817"/>
                <a:ext cx="62055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04042" y="3518760"/>
                <a:ext cx="6346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042" y="3518760"/>
                <a:ext cx="6346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84176" y="1534563"/>
                <a:ext cx="61593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176" y="1534563"/>
                <a:ext cx="61593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75012" y="5316822"/>
                <a:ext cx="809484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800" i="1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= 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12" y="5316822"/>
                <a:ext cx="8094845" cy="1384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237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-1012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6326" y="747212"/>
                <a:ext cx="858337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/>
              </a:p>
              <a:p>
                <a:r>
                  <a:rPr lang="en-US" sz="2800" b="1" dirty="0">
                    <a:solidFill>
                      <a:srgbClr val="0070C0"/>
                    </a:solidFill>
                  </a:rPr>
                  <a:t>Key Claim: </a:t>
                </a:r>
                <a:r>
                  <a:rPr lang="en-US" sz="2800" dirty="0"/>
                  <a:t>For every </a:t>
                </a:r>
                <a:r>
                  <a:rPr lang="en-US" sz="2800" dirty="0">
                    <a:solidFill>
                      <a:srgbClr val="00B050"/>
                    </a:solidFill>
                  </a:rPr>
                  <a:t>edge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6" y="747212"/>
                <a:ext cx="8583375" cy="954107"/>
              </a:xfrm>
              <a:prstGeom prst="rect">
                <a:avLst/>
              </a:prstGeom>
              <a:blipFill>
                <a:blip r:embed="rId2"/>
                <a:stretch>
                  <a:fillRect l="-149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93963" y="1869590"/>
                <a:ext cx="10528460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Step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}: 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Weighted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Each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corresponds to a subset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of vertices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1869590"/>
                <a:ext cx="10528460" cy="2031325"/>
              </a:xfrm>
              <a:prstGeom prst="rect">
                <a:avLst/>
              </a:prstGeom>
              <a:blipFill>
                <a:blip r:embed="rId3"/>
                <a:stretch>
                  <a:fillRect l="-1216" b="-45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3963" y="4069186"/>
                <a:ext cx="1092715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Claim:  </a:t>
                </a:r>
                <a:r>
                  <a:rPr lang="en-US" sz="2800" dirty="0"/>
                  <a:t>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 there exists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4069186"/>
                <a:ext cx="10927159" cy="1384995"/>
              </a:xfrm>
              <a:prstGeom prst="rect">
                <a:avLst/>
              </a:prstGeom>
              <a:blipFill>
                <a:blip r:embed="rId4"/>
                <a:stretch>
                  <a:fillRect l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6326" y="5652655"/>
                <a:ext cx="38157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Shown by induction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6" y="5652655"/>
                <a:ext cx="3815725" cy="523220"/>
              </a:xfrm>
              <a:prstGeom prst="rect">
                <a:avLst/>
              </a:prstGeom>
              <a:blipFill>
                <a:blip r:embed="rId5"/>
                <a:stretch>
                  <a:fillRect l="-335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975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-1012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08" y="910349"/>
                <a:ext cx="1074807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Claim:  </a:t>
                </a:r>
                <a:r>
                  <a:rPr lang="en-US" sz="2800" dirty="0"/>
                  <a:t>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 there exists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8" y="910349"/>
                <a:ext cx="10748071" cy="1384995"/>
              </a:xfrm>
              <a:prstGeom prst="rect">
                <a:avLst/>
              </a:prstGeom>
              <a:blipFill>
                <a:blip r:embed="rId2"/>
                <a:stretch>
                  <a:fillRect l="-1134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0072" y="2446439"/>
                <a:ext cx="895142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Base of induction: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has no edges, trivial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Induction step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Split a super-vertex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72" y="2446439"/>
                <a:ext cx="8951425" cy="954107"/>
              </a:xfrm>
              <a:prstGeom prst="rect">
                <a:avLst/>
              </a:prstGeom>
              <a:blipFill>
                <a:blip r:embed="rId3"/>
                <a:stretch>
                  <a:fillRect l="-1431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360704" y="3768697"/>
            <a:ext cx="1283726" cy="10241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15635" y="3882448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35" y="3882448"/>
                <a:ext cx="58509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10" idx="3"/>
          </p:cNvCxnSpPr>
          <p:nvPr/>
        </p:nvCxnSpPr>
        <p:spPr>
          <a:xfrm flipH="1">
            <a:off x="997481" y="4642836"/>
            <a:ext cx="551220" cy="4245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80739" y="4843229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8032" y="4899905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32" y="4899905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>
            <a:stCxn id="10" idx="5"/>
          </p:cNvCxnSpPr>
          <p:nvPr/>
        </p:nvCxnSpPr>
        <p:spPr>
          <a:xfrm>
            <a:off x="2456433" y="4642836"/>
            <a:ext cx="370016" cy="3147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340269" y="4847848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27562" y="4904524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562" y="4904524"/>
                <a:ext cx="60420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5166697" y="3944404"/>
            <a:ext cx="951019" cy="9058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992263" y="4828717"/>
            <a:ext cx="443422" cy="516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612421" y="5189590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99714" y="5246266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714" y="5246266"/>
                <a:ext cx="60420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19" idx="6"/>
            <a:endCxn id="36" idx="2"/>
          </p:cNvCxnSpPr>
          <p:nvPr/>
        </p:nvCxnSpPr>
        <p:spPr>
          <a:xfrm>
            <a:off x="6117716" y="4397311"/>
            <a:ext cx="995886" cy="27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8006775" y="5249625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094068" y="5306301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068" y="5306301"/>
                <a:ext cx="60420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3648692" y="44459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0521" y="4073512"/>
                <a:ext cx="10014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21" y="4073512"/>
                <a:ext cx="100149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15908" y="3971566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908" y="3971566"/>
                <a:ext cx="523925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46741" y="4073512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741" y="4073512"/>
                <a:ext cx="523925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92933" y="4113681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933" y="4113681"/>
                <a:ext cx="71801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7113602" y="4020229"/>
            <a:ext cx="842962" cy="808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6" idx="5"/>
            <a:endCxn id="27" idx="1"/>
          </p:cNvCxnSpPr>
          <p:nvPr/>
        </p:nvCxnSpPr>
        <p:spPr>
          <a:xfrm>
            <a:off x="7833115" y="4710317"/>
            <a:ext cx="284913" cy="650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18107" y="3662531"/>
                <a:ext cx="1669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107" y="3662531"/>
                <a:ext cx="1669751" cy="461665"/>
              </a:xfrm>
              <a:prstGeom prst="rect">
                <a:avLst/>
              </a:prstGeom>
              <a:blipFill>
                <a:blip r:embed="rId13"/>
                <a:stretch>
                  <a:fillRect r="-73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98390" y="4424473"/>
                <a:ext cx="610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390" y="4424473"/>
                <a:ext cx="610359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190893" y="4006490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893" y="4006490"/>
                <a:ext cx="72750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282852" y="3866940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852" y="3866940"/>
                <a:ext cx="523925" cy="400110"/>
              </a:xfrm>
              <a:prstGeom prst="rect">
                <a:avLst/>
              </a:prstGeom>
              <a:blipFill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184684" y="4428607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684" y="4428607"/>
                <a:ext cx="523925" cy="400110"/>
              </a:xfrm>
              <a:prstGeom prst="rect">
                <a:avLst/>
              </a:prstGeom>
              <a:blipFill>
                <a:blip r:embed="rId1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913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-1012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108" y="910349"/>
                <a:ext cx="1041695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0070C0"/>
                    </a:solidFill>
                  </a:rPr>
                  <a:t>Claim:  </a:t>
                </a:r>
                <a:r>
                  <a:rPr lang="en-US" sz="2800" dirty="0"/>
                  <a:t>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 there exists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such that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08" y="910349"/>
                <a:ext cx="10416954" cy="1384995"/>
              </a:xfrm>
              <a:prstGeom prst="rect">
                <a:avLst/>
              </a:prstGeom>
              <a:blipFill>
                <a:blip r:embed="rId2"/>
                <a:stretch>
                  <a:fillRect l="-1170" r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3963" y="2613892"/>
                <a:ext cx="871956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Base of induction: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has no edges, trivial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</a:rPr>
                  <a:t>Induction step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Split a super-vertex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3" y="2613892"/>
                <a:ext cx="8719566" cy="954107"/>
              </a:xfrm>
              <a:prstGeom prst="rect">
                <a:avLst/>
              </a:prstGeom>
              <a:blipFill>
                <a:blip r:embed="rId3"/>
                <a:stretch>
                  <a:fillRect l="-1469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2930884" y="3768697"/>
            <a:ext cx="1283726" cy="10241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5815" y="3882448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815" y="3882448"/>
                <a:ext cx="58509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2567661" y="4559403"/>
            <a:ext cx="673802" cy="508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150919" y="4843229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38212" y="4899905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12" y="4899905"/>
                <a:ext cx="60420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47718" y="4548156"/>
            <a:ext cx="448911" cy="409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910449" y="4847848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97742" y="4904524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742" y="4904524"/>
                <a:ext cx="60420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568147" y="3944404"/>
            <a:ext cx="951019" cy="9058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393713" y="4828717"/>
            <a:ext cx="443422" cy="516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013871" y="5189590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01164" y="5246266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64" y="5246266"/>
                <a:ext cx="60420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19" idx="6"/>
            <a:endCxn id="36" idx="2"/>
          </p:cNvCxnSpPr>
          <p:nvPr/>
        </p:nvCxnSpPr>
        <p:spPr>
          <a:xfrm>
            <a:off x="8519166" y="4397311"/>
            <a:ext cx="995886" cy="27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408225" y="5249625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495518" y="5306301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518" y="5306301"/>
                <a:ext cx="60420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5218872" y="44459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40701" y="4073512"/>
                <a:ext cx="10014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701" y="4073512"/>
                <a:ext cx="100149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86088" y="3971566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088" y="3971566"/>
                <a:ext cx="523925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6921" y="4073512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21" y="4073512"/>
                <a:ext cx="523925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94383" y="4113681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383" y="4113681"/>
                <a:ext cx="71801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9515052" y="4020229"/>
            <a:ext cx="842962" cy="808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6" idx="5"/>
            <a:endCxn id="27" idx="1"/>
          </p:cNvCxnSpPr>
          <p:nvPr/>
        </p:nvCxnSpPr>
        <p:spPr>
          <a:xfrm>
            <a:off x="10234565" y="4710317"/>
            <a:ext cx="284913" cy="650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248637" y="3805385"/>
                <a:ext cx="1599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637" y="3805385"/>
                <a:ext cx="1599477" cy="461665"/>
              </a:xfrm>
              <a:prstGeom prst="rect">
                <a:avLst/>
              </a:prstGeom>
              <a:blipFill>
                <a:blip r:embed="rId13"/>
                <a:stretch>
                  <a:fillRect r="-76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699840" y="4424473"/>
                <a:ext cx="610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840" y="4424473"/>
                <a:ext cx="610359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592343" y="4006490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43" y="4006490"/>
                <a:ext cx="72750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684302" y="3866940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02" y="3866940"/>
                <a:ext cx="523925" cy="400110"/>
              </a:xfrm>
              <a:prstGeom prst="rect">
                <a:avLst/>
              </a:prstGeom>
              <a:blipFill>
                <a:blip r:embed="rId1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586134" y="4428607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134" y="4428607"/>
                <a:ext cx="523925" cy="400110"/>
              </a:xfrm>
              <a:prstGeom prst="rect">
                <a:avLst/>
              </a:prstGeom>
              <a:blipFill>
                <a:blip r:embed="rId1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447831" y="6191331"/>
                <a:ext cx="61103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Show that claim is preserved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831" y="6191331"/>
                <a:ext cx="6110327" cy="523220"/>
              </a:xfrm>
              <a:prstGeom prst="rect">
                <a:avLst/>
              </a:prstGeom>
              <a:blipFill>
                <a:blip r:embed="rId18"/>
                <a:stretch>
                  <a:fillRect l="-209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05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3" y="-1012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Correctness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7010" y="998707"/>
                <a:ext cx="86035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</a:rPr>
                  <a:t>Induction step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Split a super-vertex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en-US" sz="2800" dirty="0"/>
                  <a:t>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10" y="998707"/>
                <a:ext cx="8603574" cy="523220"/>
              </a:xfrm>
              <a:prstGeom prst="rect">
                <a:avLst/>
              </a:prstGeom>
              <a:blipFill>
                <a:blip r:embed="rId2"/>
                <a:stretch>
                  <a:fillRect l="-141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2930884" y="1718230"/>
            <a:ext cx="1283726" cy="10241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85815" y="1831981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815" y="1831981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2288866" y="2508936"/>
            <a:ext cx="952597" cy="6167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726048" y="3032907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22213" y="2965794"/>
                <a:ext cx="5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13" y="2965794"/>
                <a:ext cx="55797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947718" y="2497689"/>
            <a:ext cx="448911" cy="409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910449" y="2797381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7880" y="2791155"/>
                <a:ext cx="5409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880" y="2791155"/>
                <a:ext cx="5409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7117272" y="1709213"/>
            <a:ext cx="951019" cy="9058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088915" y="2593526"/>
            <a:ext cx="443422" cy="516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9" idx="6"/>
            <a:endCxn id="36" idx="2"/>
          </p:cNvCxnSpPr>
          <p:nvPr/>
        </p:nvCxnSpPr>
        <p:spPr>
          <a:xfrm>
            <a:off x="8068291" y="2162120"/>
            <a:ext cx="1141963" cy="27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103427" y="3014434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190720" y="3071110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720" y="3071110"/>
                <a:ext cx="60420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5218872" y="23955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98888" y="1782248"/>
                <a:ext cx="10014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888" y="1782248"/>
                <a:ext cx="100149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35244" y="1755036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244" y="1755036"/>
                <a:ext cx="52392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16921" y="2023045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921" y="2023045"/>
                <a:ext cx="523925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62356" y="1971304"/>
                <a:ext cx="652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356" y="1971304"/>
                <a:ext cx="65293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9210254" y="1785038"/>
            <a:ext cx="842962" cy="808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6" idx="5"/>
            <a:endCxn id="27" idx="1"/>
          </p:cNvCxnSpPr>
          <p:nvPr/>
        </p:nvCxnSpPr>
        <p:spPr>
          <a:xfrm>
            <a:off x="9929767" y="2475126"/>
            <a:ext cx="284913" cy="650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69103" y="1563273"/>
                <a:ext cx="1599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103" y="1563273"/>
                <a:ext cx="1599477" cy="461665"/>
              </a:xfrm>
              <a:prstGeom prst="rect">
                <a:avLst/>
              </a:prstGeom>
              <a:blipFill>
                <a:blip r:embed="rId11"/>
                <a:stretch>
                  <a:fillRect r="-76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305557" y="2691412"/>
                <a:ext cx="610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557" y="2691412"/>
                <a:ext cx="610359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335383" y="1669986"/>
                <a:ext cx="661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383" y="1669986"/>
                <a:ext cx="66120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379504" y="1631749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504" y="1631749"/>
                <a:ext cx="523925" cy="400110"/>
              </a:xfrm>
              <a:prstGeom prst="rect">
                <a:avLst/>
              </a:prstGeom>
              <a:blipFill>
                <a:blip r:embed="rId1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281336" y="2193416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36" y="2193416"/>
                <a:ext cx="523925" cy="400110"/>
              </a:xfrm>
              <a:prstGeom prst="rect">
                <a:avLst/>
              </a:prstGeom>
              <a:blipFill>
                <a:blip r:embed="rId1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14997" y="2323068"/>
                <a:ext cx="5519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997" y="2323068"/>
                <a:ext cx="551990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02785" y="3456089"/>
                <a:ext cx="5519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85" y="3456089"/>
                <a:ext cx="551990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6699840" y="2825090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76577" y="3248272"/>
                <a:ext cx="5519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577" y="3248272"/>
                <a:ext cx="55199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24415" y="2757430"/>
                <a:ext cx="5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415" y="2757430"/>
                <a:ext cx="557973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27428" y="2429329"/>
                <a:ext cx="11700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28" y="2429329"/>
                <a:ext cx="1170000" cy="461665"/>
              </a:xfrm>
              <a:prstGeom prst="rect">
                <a:avLst/>
              </a:prstGeom>
              <a:blipFill>
                <a:blip r:embed="rId20"/>
                <a:stretch>
                  <a:fillRect r="-104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41745" y="4304145"/>
                <a:ext cx="109651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By induction assumption for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5" y="4304145"/>
                <a:ext cx="10965181" cy="461665"/>
              </a:xfrm>
              <a:prstGeom prst="rect">
                <a:avLst/>
              </a:prstGeom>
              <a:blipFill>
                <a:blip r:embed="rId21"/>
                <a:stretch>
                  <a:fillRect l="-834" t="-10526" b="-2894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1745" y="4819978"/>
                <a:ext cx="1156392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Otherwise, show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 such that: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5" y="4819978"/>
                <a:ext cx="11563928" cy="1815882"/>
              </a:xfrm>
              <a:prstGeom prst="rect">
                <a:avLst/>
              </a:prstGeom>
              <a:blipFill>
                <a:blip r:embed="rId22"/>
                <a:stretch>
                  <a:fillRect l="-1054" t="-4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233048" y="1975776"/>
                <a:ext cx="1678350" cy="40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/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48" y="1975776"/>
                <a:ext cx="1678350" cy="40201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82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705920" y="323761"/>
            <a:ext cx="951019" cy="9058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4"/>
          </p:cNvCxnSpPr>
          <p:nvPr/>
        </p:nvCxnSpPr>
        <p:spPr>
          <a:xfrm>
            <a:off x="9181430" y="1229575"/>
            <a:ext cx="108572" cy="368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6"/>
            <a:endCxn id="10" idx="2"/>
          </p:cNvCxnSpPr>
          <p:nvPr/>
        </p:nvCxnSpPr>
        <p:spPr>
          <a:xfrm>
            <a:off x="9656939" y="776668"/>
            <a:ext cx="1141963" cy="271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350597" y="1521555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61850" y="1578231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850" y="1578231"/>
                <a:ext cx="60420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92606" y="639486"/>
                <a:ext cx="6529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2606" y="639486"/>
                <a:ext cx="65293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0798902" y="399586"/>
            <a:ext cx="842962" cy="8084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7" idx="1"/>
          </p:cNvCxnSpPr>
          <p:nvPr/>
        </p:nvCxnSpPr>
        <p:spPr>
          <a:xfrm>
            <a:off x="11266688" y="1229575"/>
            <a:ext cx="195162" cy="403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57751" y="177821"/>
                <a:ext cx="1599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751" y="177821"/>
                <a:ext cx="1599477" cy="461665"/>
              </a:xfrm>
              <a:prstGeom prst="rect">
                <a:avLst/>
              </a:prstGeom>
              <a:blipFill>
                <a:blip r:embed="rId4"/>
                <a:stretch>
                  <a:fillRect r="-76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94205" y="1305960"/>
                <a:ext cx="6103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4205" y="1305960"/>
                <a:ext cx="6103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900931" y="384797"/>
                <a:ext cx="6612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931" y="384797"/>
                <a:ext cx="66120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68152" y="246297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152" y="246297"/>
                <a:ext cx="523925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69984" y="807964"/>
                <a:ext cx="523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9984" y="807964"/>
                <a:ext cx="523925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8973093" y="1545300"/>
            <a:ext cx="759684" cy="7596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043079" y="1928913"/>
                <a:ext cx="5519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79" y="1928913"/>
                <a:ext cx="55199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078643" y="1486983"/>
                <a:ext cx="5579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8643" y="1486983"/>
                <a:ext cx="55797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821696" y="590324"/>
                <a:ext cx="1678350" cy="40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/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696" y="590324"/>
                <a:ext cx="1678350" cy="4020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0" y="281853"/>
            <a:ext cx="3488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By the triangle inequality: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9655" y="916624"/>
                <a:ext cx="6105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)}</m:t>
                          </m:r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55" y="916624"/>
                <a:ext cx="6105454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0" y="1659902"/>
                <a:ext cx="62000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By the key lemma</a:t>
                </a:r>
                <a:r>
                  <a:rPr lang="en-US" sz="2400" dirty="0"/>
                  <a:t>: </a:t>
                </a:r>
              </a:p>
              <a:p>
                <a:r>
                  <a:rPr lang="en-US" sz="2400" dirty="0"/>
                  <a:t>collapsing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does not change </a:t>
                </a:r>
                <a:r>
                  <a:rPr lang="en-US" sz="2400" dirty="0"/>
                  <a:t>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59902"/>
                <a:ext cx="6200031" cy="830997"/>
              </a:xfrm>
              <a:prstGeom prst="rect">
                <a:avLst/>
              </a:prstGeom>
              <a:blipFill>
                <a:blip r:embed="rId14"/>
                <a:stretch>
                  <a:fillRect l="-1475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2629969"/>
                <a:ext cx="4886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)}</m:t>
                          </m:r>
                        </m:e>
                      </m:func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29969"/>
                <a:ext cx="4886658" cy="461665"/>
              </a:xfrm>
              <a:prstGeom prst="rect">
                <a:avLst/>
              </a:prstGeom>
              <a:blipFill>
                <a:blip r:embed="rId1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8891" y="3395652"/>
                <a:ext cx="91496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/>
                  <a:t> min cut also separates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thus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1" y="3395652"/>
                <a:ext cx="9149684" cy="461665"/>
              </a:xfrm>
              <a:prstGeom prst="rect">
                <a:avLst/>
              </a:prstGeom>
              <a:blipFill>
                <a:blip r:embed="rId16"/>
                <a:stretch>
                  <a:fillRect l="-106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Arrow 30"/>
          <p:cNvSpPr/>
          <p:nvPr/>
        </p:nvSpPr>
        <p:spPr>
          <a:xfrm>
            <a:off x="277092" y="44146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13373" y="4414660"/>
                <a:ext cx="30383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373" y="4414660"/>
                <a:ext cx="3038396" cy="461665"/>
              </a:xfrm>
              <a:prstGeom prst="rect">
                <a:avLst/>
              </a:prstGeom>
              <a:blipFill>
                <a:blip r:embed="rId1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1600" y="5245516"/>
                <a:ext cx="55392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 there is an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/>
                  <a:t> cut of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00" y="5245516"/>
                <a:ext cx="5539209" cy="461665"/>
              </a:xfrm>
              <a:prstGeom prst="rect">
                <a:avLst/>
              </a:prstGeom>
              <a:blipFill>
                <a:blip r:embed="rId18"/>
                <a:stretch>
                  <a:fillRect l="-176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33"/>
          <p:cNvSpPr/>
          <p:nvPr/>
        </p:nvSpPr>
        <p:spPr>
          <a:xfrm>
            <a:off x="309421" y="59340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45702" y="5934047"/>
                <a:ext cx="30383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702" y="5934047"/>
                <a:ext cx="3038396" cy="461665"/>
              </a:xfrm>
              <a:prstGeom prst="rect">
                <a:avLst/>
              </a:prstGeom>
              <a:blipFill>
                <a:blip r:embed="rId1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296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3" y="0"/>
            <a:ext cx="10515600" cy="1325563"/>
          </a:xfrm>
        </p:spPr>
        <p:txBody>
          <a:bodyPr/>
          <a:lstStyle/>
          <a:p>
            <a:r>
              <a:rPr lang="en-US" dirty="0"/>
              <a:t>Implications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8672" y="1567007"/>
                <a:ext cx="11076709" cy="47691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undirected graph there is a pair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such that </a:t>
                </a:r>
              </a:p>
              <a:p>
                <a:pPr marL="0" indent="0">
                  <a:buNone/>
                </a:pPr>
                <a:r>
                  <a:rPr lang="en-US" dirty="0"/>
                  <a:t>there is 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min cut that consists of a </a:t>
                </a:r>
                <a:r>
                  <a:rPr lang="en-US" b="1" dirty="0"/>
                  <a:t>singleton node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(</a:t>
                </a:r>
                <a:r>
                  <a:rPr lang="en-US" dirty="0" err="1"/>
                  <a:t>a.k.a</a:t>
                </a:r>
                <a:r>
                  <a:rPr lang="en-US" dirty="0"/>
                  <a:t> pendant pair).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G be a graph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≥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then there is a pair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Submodularity</a:t>
                </a:r>
                <a:r>
                  <a:rPr lang="en-US" dirty="0"/>
                  <a:t> and symmetry are sufficient conditions for tree representation</a:t>
                </a:r>
                <a:r>
                  <a:rPr lang="he-IL" dirty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computations.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672" y="1567007"/>
                <a:ext cx="11076709" cy="4769138"/>
              </a:xfrm>
              <a:blipFill>
                <a:blip r:embed="rId2"/>
                <a:stretch>
                  <a:fillRect l="-1101" t="-2046" r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53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6BB4A43-2BCC-7E12-FABF-D1945879018C}"/>
              </a:ext>
            </a:extLst>
          </p:cNvPr>
          <p:cNvSpPr/>
          <p:nvPr/>
        </p:nvSpPr>
        <p:spPr>
          <a:xfrm>
            <a:off x="7372349" y="3343275"/>
            <a:ext cx="3248026" cy="2845593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Cut Tree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599" y="1650134"/>
                <a:ext cx="11377613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is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>
                    <a:solidFill>
                      <a:srgbClr val="00B0F0"/>
                    </a:solidFill>
                  </a:rPr>
                  <a:t>cut tree </a:t>
                </a:r>
                <a:r>
                  <a:rPr lang="en-US" dirty="0"/>
                  <a:t>is a unweighted tree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such that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defines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cut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650134"/>
                <a:ext cx="11377613" cy="4351338"/>
              </a:xfrm>
              <a:blipFill>
                <a:blip r:embed="rId2"/>
                <a:stretch>
                  <a:fillRect l="-1071" t="-23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BAB4761-9E21-1494-ABF9-B2CC31D62B3D}"/>
              </a:ext>
            </a:extLst>
          </p:cNvPr>
          <p:cNvSpPr/>
          <p:nvPr/>
        </p:nvSpPr>
        <p:spPr>
          <a:xfrm>
            <a:off x="7962900" y="4219575"/>
            <a:ext cx="2052638" cy="196929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7A16C09-5483-622D-D4CE-AFD3C5D93F8E}"/>
              </a:ext>
            </a:extLst>
          </p:cNvPr>
          <p:cNvSpPr/>
          <p:nvPr/>
        </p:nvSpPr>
        <p:spPr>
          <a:xfrm>
            <a:off x="8139114" y="4762500"/>
            <a:ext cx="1724025" cy="1414462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29B10D-FDD7-8463-4F80-83B1F17517C1}"/>
              </a:ext>
            </a:extLst>
          </p:cNvPr>
          <p:cNvCxnSpPr>
            <a:cxnSpLocks/>
          </p:cNvCxnSpPr>
          <p:nvPr/>
        </p:nvCxnSpPr>
        <p:spPr>
          <a:xfrm flipV="1">
            <a:off x="8996362" y="4219575"/>
            <a:ext cx="0" cy="554831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7B61EAD5-B16B-4FA0-EE22-30A09276B58C}"/>
              </a:ext>
            </a:extLst>
          </p:cNvPr>
          <p:cNvSpPr/>
          <p:nvPr/>
        </p:nvSpPr>
        <p:spPr>
          <a:xfrm flipH="1">
            <a:off x="8883252" y="4098131"/>
            <a:ext cx="226219" cy="226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5A6C69-31FD-A513-AC69-40B0538CBB4F}"/>
              </a:ext>
            </a:extLst>
          </p:cNvPr>
          <p:cNvSpPr/>
          <p:nvPr/>
        </p:nvSpPr>
        <p:spPr>
          <a:xfrm flipH="1">
            <a:off x="8876109" y="4755356"/>
            <a:ext cx="226219" cy="22621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CA7857-FFB3-2649-68B5-DB31E2CF2D24}"/>
                  </a:ext>
                </a:extLst>
              </p:cNvPr>
              <p:cNvSpPr txBox="1"/>
              <p:nvPr/>
            </p:nvSpPr>
            <p:spPr>
              <a:xfrm>
                <a:off x="8810626" y="3617446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CA7857-FFB3-2649-68B5-DB31E2CF2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26" y="3617446"/>
                <a:ext cx="4823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3B516E-A20F-5335-4121-6C8E93AF9BD3}"/>
                  </a:ext>
                </a:extLst>
              </p:cNvPr>
              <p:cNvSpPr txBox="1"/>
              <p:nvPr/>
            </p:nvSpPr>
            <p:spPr>
              <a:xfrm>
                <a:off x="8748062" y="4853282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3B516E-A20F-5335-4121-6C8E93AF9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8062" y="4853282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DAF05B-6814-867A-06A0-88BC4476B799}"/>
                  </a:ext>
                </a:extLst>
              </p:cNvPr>
              <p:cNvSpPr txBox="1"/>
              <p:nvPr/>
            </p:nvSpPr>
            <p:spPr>
              <a:xfrm>
                <a:off x="8696599" y="5517356"/>
                <a:ext cx="5995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BDAF05B-6814-867A-06A0-88BC4476B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599" y="5517356"/>
                <a:ext cx="5995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8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err="1"/>
              <a:t>Gomory</a:t>
            </a:r>
            <a:r>
              <a:rPr lang="en-US" dirty="0"/>
              <a:t>-Hu Tree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5013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is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 err="1">
                    <a:solidFill>
                      <a:srgbClr val="00B0F0"/>
                    </a:solidFill>
                  </a:rPr>
                  <a:t>Gomory</a:t>
                </a:r>
                <a:r>
                  <a:rPr lang="en-US" b="1" dirty="0">
                    <a:solidFill>
                      <a:srgbClr val="00B0F0"/>
                    </a:solidFill>
                  </a:rPr>
                  <a:t>-Hu tree </a:t>
                </a:r>
                <a:r>
                  <a:rPr lang="en-US" dirty="0"/>
                  <a:t>is a weighted tree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such that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𝐦𝐢𝐧</m:t>
                            </m:r>
                          </m:e>
                          <m:lim/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𝐞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𝐓</m:t>
                        </m:r>
                      </m:sub>
                    </m:sSub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For every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defines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cut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Special Bonus: </a:t>
                </a:r>
                <a:r>
                  <a:rPr lang="en-US" dirty="0"/>
                  <a:t>computed by applying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min-cut computations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50134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71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8" y="69044"/>
            <a:ext cx="10515600" cy="1325563"/>
          </a:xfrm>
        </p:spPr>
        <p:txBody>
          <a:bodyPr/>
          <a:lstStyle/>
          <a:p>
            <a:r>
              <a:rPr lang="en-US" dirty="0" err="1"/>
              <a:t>Gomory</a:t>
            </a:r>
            <a:r>
              <a:rPr lang="en-US" dirty="0"/>
              <a:t>-Hu Example: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50157" y="1921315"/>
            <a:ext cx="437749" cy="461665"/>
            <a:chOff x="947471" y="1939791"/>
            <a:chExt cx="437749" cy="461665"/>
          </a:xfrm>
        </p:grpSpPr>
        <p:sp>
          <p:nvSpPr>
            <p:cNvPr id="4" name="Oval 3"/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2278190" y="2262940"/>
            <a:ext cx="603548" cy="7065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031710" y="2969486"/>
            <a:ext cx="32367" cy="11403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 flipH="1" flipV="1">
            <a:off x="3238336" y="2256568"/>
            <a:ext cx="971758" cy="6181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343802" y="2200802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802" y="2200802"/>
                <a:ext cx="38504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769409A1-DCBB-5751-4776-867CE456781F}"/>
              </a:ext>
            </a:extLst>
          </p:cNvPr>
          <p:cNvGrpSpPr/>
          <p:nvPr/>
        </p:nvGrpSpPr>
        <p:grpSpPr>
          <a:xfrm>
            <a:off x="4031481" y="2741450"/>
            <a:ext cx="437749" cy="461665"/>
            <a:chOff x="947471" y="1939791"/>
            <a:chExt cx="437749" cy="46166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EBCE70B-2244-A3CE-05A0-13F406966DE9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E203127-D496-9CB1-57E8-0C31AA80F9F7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E203127-D496-9CB1-57E8-0C31AA80F9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74A30D7-0C7A-D1D3-0C3C-2047A352CDF0}"/>
              </a:ext>
            </a:extLst>
          </p:cNvPr>
          <p:cNvGrpSpPr/>
          <p:nvPr/>
        </p:nvGrpSpPr>
        <p:grpSpPr>
          <a:xfrm>
            <a:off x="2808356" y="3909979"/>
            <a:ext cx="490262" cy="461665"/>
            <a:chOff x="947471" y="1939791"/>
            <a:chExt cx="490262" cy="461665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B9C6B47-10E8-2101-AE8F-947074375DEA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3952CB2-23AD-6D02-65CD-B168DDC79D52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902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3952CB2-23AD-6D02-65CD-B168DDC79D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90262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BCDFCDC-8AA8-EE89-981D-49549F42A90C}"/>
              </a:ext>
            </a:extLst>
          </p:cNvPr>
          <p:cNvGrpSpPr/>
          <p:nvPr/>
        </p:nvGrpSpPr>
        <p:grpSpPr>
          <a:xfrm>
            <a:off x="2011764" y="2757238"/>
            <a:ext cx="437749" cy="461665"/>
            <a:chOff x="947471" y="1939791"/>
            <a:chExt cx="437749" cy="461665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A707686-8589-948B-F34B-DF1C72AA4F6C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6C8EBDE-7013-C6B1-BD92-09A5D115B49F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16C8EBDE-7013-C6B1-BD92-09A5D115B4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DC768EE-2DFA-AEEC-09E4-69C4928EED10}"/>
              </a:ext>
            </a:extLst>
          </p:cNvPr>
          <p:cNvCxnSpPr>
            <a:cxnSpLocks/>
            <a:endCxn id="99" idx="1"/>
          </p:cNvCxnSpPr>
          <p:nvPr/>
        </p:nvCxnSpPr>
        <p:spPr>
          <a:xfrm flipV="1">
            <a:off x="2434991" y="2972283"/>
            <a:ext cx="1596490" cy="80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62C6C90-845D-9CA2-2E35-5504F448CE04}"/>
              </a:ext>
            </a:extLst>
          </p:cNvPr>
          <p:cNvCxnSpPr>
            <a:cxnSpLocks/>
            <a:endCxn id="99" idx="2"/>
          </p:cNvCxnSpPr>
          <p:nvPr/>
        </p:nvCxnSpPr>
        <p:spPr>
          <a:xfrm flipV="1">
            <a:off x="3149408" y="3203115"/>
            <a:ext cx="1100948" cy="848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CFF4C07-2A80-6F49-9BC1-01E931A10393}"/>
              </a:ext>
            </a:extLst>
          </p:cNvPr>
          <p:cNvCxnSpPr>
            <a:cxnSpLocks/>
          </p:cNvCxnSpPr>
          <p:nvPr/>
        </p:nvCxnSpPr>
        <p:spPr>
          <a:xfrm flipH="1" flipV="1">
            <a:off x="2249309" y="3245011"/>
            <a:ext cx="632429" cy="8063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2EB75C2-3EC5-5924-F9F7-6E2FE0D7E0B5}"/>
                  </a:ext>
                </a:extLst>
              </p:cNvPr>
              <p:cNvSpPr txBox="1"/>
              <p:nvPr/>
            </p:nvSpPr>
            <p:spPr>
              <a:xfrm>
                <a:off x="3609366" y="2229233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82EB75C2-3EC5-5924-F9F7-6E2FE0D7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366" y="2229233"/>
                <a:ext cx="38504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24E1344-38F7-F216-4AD7-8CCDDEDA009D}"/>
                  </a:ext>
                </a:extLst>
              </p:cNvPr>
              <p:cNvSpPr txBox="1"/>
              <p:nvPr/>
            </p:nvSpPr>
            <p:spPr>
              <a:xfrm>
                <a:off x="2522279" y="260257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24E1344-38F7-F216-4AD7-8CCDDEDA0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279" y="2602577"/>
                <a:ext cx="38504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1CB0F7C-73E7-D133-EE26-E731BE1E31C5}"/>
                  </a:ext>
                </a:extLst>
              </p:cNvPr>
              <p:cNvSpPr txBox="1"/>
              <p:nvPr/>
            </p:nvSpPr>
            <p:spPr>
              <a:xfrm>
                <a:off x="3339174" y="2615477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71CB0F7C-73E7-D133-EE26-E731BE1E3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174" y="2615477"/>
                <a:ext cx="38504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C611123-6F50-53B1-8063-E48E567C108B}"/>
                  </a:ext>
                </a:extLst>
              </p:cNvPr>
              <p:cNvSpPr txBox="1"/>
              <p:nvPr/>
            </p:nvSpPr>
            <p:spPr>
              <a:xfrm>
                <a:off x="3011258" y="335161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5C611123-6F50-53B1-8063-E48E567C1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258" y="3351611"/>
                <a:ext cx="38504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048FFFF-9465-FD65-FCC1-AF6853EE51EE}"/>
                  </a:ext>
                </a:extLst>
              </p:cNvPr>
              <p:cNvSpPr txBox="1"/>
              <p:nvPr/>
            </p:nvSpPr>
            <p:spPr>
              <a:xfrm>
                <a:off x="2326836" y="3588586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048FFFF-9465-FD65-FCC1-AF6853EE5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836" y="3588586"/>
                <a:ext cx="38504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5E72737-F7C3-B169-33AD-AAA1012A2FC6}"/>
                  </a:ext>
                </a:extLst>
              </p:cNvPr>
              <p:cNvSpPr txBox="1"/>
              <p:nvPr/>
            </p:nvSpPr>
            <p:spPr>
              <a:xfrm>
                <a:off x="3559717" y="3223581"/>
                <a:ext cx="385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5E72737-F7C3-B169-33AD-AAA1012A2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717" y="3223581"/>
                <a:ext cx="385041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40110C4-1203-696F-765F-AE739C3B3CDD}"/>
              </a:ext>
            </a:extLst>
          </p:cNvPr>
          <p:cNvCxnSpPr>
            <a:cxnSpLocks/>
            <a:endCxn id="125" idx="1"/>
          </p:cNvCxnSpPr>
          <p:nvPr/>
        </p:nvCxnSpPr>
        <p:spPr>
          <a:xfrm flipV="1">
            <a:off x="7237085" y="3321595"/>
            <a:ext cx="2622347" cy="384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7B43B1E-E7FB-DE03-7BB3-56ED90725CFC}"/>
              </a:ext>
            </a:extLst>
          </p:cNvPr>
          <p:cNvGrpSpPr/>
          <p:nvPr/>
        </p:nvGrpSpPr>
        <p:grpSpPr>
          <a:xfrm>
            <a:off x="7188659" y="3078010"/>
            <a:ext cx="437749" cy="461665"/>
            <a:chOff x="947471" y="1939791"/>
            <a:chExt cx="437749" cy="461665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2339673-C964-1F93-7153-AEA85BA98DF8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F2E23FE-BA17-7376-D11A-1DA48D843696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7F2E23FE-BA17-7376-D11A-1DA48D843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C9FB554-12C4-2932-F4DE-76CFD706B102}"/>
              </a:ext>
            </a:extLst>
          </p:cNvPr>
          <p:cNvGrpSpPr/>
          <p:nvPr/>
        </p:nvGrpSpPr>
        <p:grpSpPr>
          <a:xfrm>
            <a:off x="8530841" y="3107926"/>
            <a:ext cx="437749" cy="461665"/>
            <a:chOff x="947471" y="1939791"/>
            <a:chExt cx="437749" cy="461665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35037788-11D4-3395-5D6E-B7BDB62FBB39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BB9508C-01CD-ED5E-A1F4-F83B9695CD26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1BB9508C-01CD-ED5E-A1F4-F83B9695C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3C61218-4551-3029-4C13-9D114A3A13FF}"/>
              </a:ext>
            </a:extLst>
          </p:cNvPr>
          <p:cNvGrpSpPr/>
          <p:nvPr/>
        </p:nvGrpSpPr>
        <p:grpSpPr>
          <a:xfrm>
            <a:off x="9859432" y="3090762"/>
            <a:ext cx="437749" cy="461665"/>
            <a:chOff x="947471" y="1939791"/>
            <a:chExt cx="437749" cy="461665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8B81C1C0-3C41-8B66-D688-B8332E95F572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3EAC07FA-D3F7-3FBB-DBFC-6E499AFD47A2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3EAC07FA-D3F7-3FBB-DBFC-6E499AFD47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2823B8D-972C-A877-A50A-B4FDD4C1540D}"/>
              </a:ext>
            </a:extLst>
          </p:cNvPr>
          <p:cNvCxnSpPr>
            <a:cxnSpLocks/>
            <a:endCxn id="125" idx="2"/>
          </p:cNvCxnSpPr>
          <p:nvPr/>
        </p:nvCxnSpPr>
        <p:spPr>
          <a:xfrm flipV="1">
            <a:off x="8893384" y="3552427"/>
            <a:ext cx="1184923" cy="705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AA8A332-8D7E-A220-B404-947F1FA7F695}"/>
              </a:ext>
            </a:extLst>
          </p:cNvPr>
          <p:cNvGrpSpPr/>
          <p:nvPr/>
        </p:nvGrpSpPr>
        <p:grpSpPr>
          <a:xfrm>
            <a:off x="8562422" y="4114064"/>
            <a:ext cx="490262" cy="461665"/>
            <a:chOff x="947471" y="1939791"/>
            <a:chExt cx="490262" cy="461665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DBDC1BC-BAE9-1C84-15BC-6200FE881777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F95B5DE5-780C-0815-757A-53910FBA7432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9026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F95B5DE5-780C-0815-757A-53910FBA74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90262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A92E43C-E2E1-F8FF-E34E-68A818EA5448}"/>
              </a:ext>
            </a:extLst>
          </p:cNvPr>
          <p:cNvCxnSpPr>
            <a:cxnSpLocks/>
          </p:cNvCxnSpPr>
          <p:nvPr/>
        </p:nvCxnSpPr>
        <p:spPr>
          <a:xfrm flipH="1" flipV="1">
            <a:off x="8728340" y="2013523"/>
            <a:ext cx="7785" cy="1201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BF7F054-DBC0-52C2-8F43-9E9061DA8095}"/>
              </a:ext>
            </a:extLst>
          </p:cNvPr>
          <p:cNvGrpSpPr/>
          <p:nvPr/>
        </p:nvGrpSpPr>
        <p:grpSpPr>
          <a:xfrm>
            <a:off x="8517066" y="1794903"/>
            <a:ext cx="437749" cy="461665"/>
            <a:chOff x="947471" y="1939791"/>
            <a:chExt cx="437749" cy="461665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1610934-57B2-26A5-CB7D-CEA6426CA443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051ADF21-5BC3-FCA0-E270-FFFB81DDD369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051ADF21-5BC3-FCA0-E270-FFFB81DDD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E6DD2B0-C6F3-DB0F-4F65-850EE17BACB1}"/>
                  </a:ext>
                </a:extLst>
              </p:cNvPr>
              <p:cNvSpPr txBox="1"/>
              <p:nvPr/>
            </p:nvSpPr>
            <p:spPr>
              <a:xfrm>
                <a:off x="8760271" y="2341340"/>
                <a:ext cx="344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E6DD2B0-C6F3-DB0F-4F65-850EE17BA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271" y="2341340"/>
                <a:ext cx="344920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5CD8725-D9CD-788C-105A-57599D9D76F4}"/>
                  </a:ext>
                </a:extLst>
              </p:cNvPr>
              <p:cNvSpPr txBox="1"/>
              <p:nvPr/>
            </p:nvSpPr>
            <p:spPr>
              <a:xfrm>
                <a:off x="9231765" y="2865221"/>
                <a:ext cx="344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5CD8725-D9CD-788C-105A-57599D9D7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765" y="2865221"/>
                <a:ext cx="344920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1A1D99F-AAA6-38D9-6FC5-33B017F64E39}"/>
                  </a:ext>
                </a:extLst>
              </p:cNvPr>
              <p:cNvSpPr txBox="1"/>
              <p:nvPr/>
            </p:nvSpPr>
            <p:spPr>
              <a:xfrm>
                <a:off x="7945889" y="2874744"/>
                <a:ext cx="344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61A1D99F-AAA6-38D9-6FC5-33B017F64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889" y="2874744"/>
                <a:ext cx="344920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CCC30EB-E7F1-8F29-E6E2-5DC8C740CAD5}"/>
                  </a:ext>
                </a:extLst>
              </p:cNvPr>
              <p:cNvSpPr txBox="1"/>
              <p:nvPr/>
            </p:nvSpPr>
            <p:spPr>
              <a:xfrm>
                <a:off x="9384165" y="3903454"/>
                <a:ext cx="344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CCC30EB-E7F1-8F29-E6E2-5DC8C740C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165" y="3903454"/>
                <a:ext cx="344920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2F3CDD6-012D-46C4-88E0-9E909973060E}"/>
              </a:ext>
            </a:extLst>
          </p:cNvPr>
          <p:cNvGrpSpPr/>
          <p:nvPr/>
        </p:nvGrpSpPr>
        <p:grpSpPr>
          <a:xfrm>
            <a:off x="2853286" y="2784755"/>
            <a:ext cx="437749" cy="461665"/>
            <a:chOff x="947471" y="1939791"/>
            <a:chExt cx="437749" cy="461665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5843F5D-88C4-CA49-B11B-559BB3EB209E}"/>
                </a:ext>
              </a:extLst>
            </p:cNvPr>
            <p:cNvSpPr/>
            <p:nvPr/>
          </p:nvSpPr>
          <p:spPr>
            <a:xfrm>
              <a:off x="979052" y="2031999"/>
              <a:ext cx="369457" cy="36945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C7F7641-F620-89F4-6135-A4F2B654C27C}"/>
                    </a:ext>
                  </a:extLst>
                </p:cNvPr>
                <p:cNvSpPr txBox="1"/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C7F7641-F620-89F4-6135-A4F2B654C2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471" y="1939791"/>
                  <a:ext cx="437749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3499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54" y="-189057"/>
            <a:ext cx="10515600" cy="1325563"/>
          </a:xfrm>
        </p:spPr>
        <p:txBody>
          <a:bodyPr/>
          <a:lstStyle/>
          <a:p>
            <a:r>
              <a:rPr lang="en-US" dirty="0"/>
              <a:t>Min-Cut Follows the Triangle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073" y="1326862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Lemma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1" i="1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</m:oMath>
                </a14:m>
                <a:r>
                  <a:rPr lang="en-US" b="1" dirty="0"/>
                  <a:t> for every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073" y="1326862"/>
                <a:ext cx="10515600" cy="4351338"/>
              </a:xfrm>
              <a:blipFill>
                <a:blip r:embed="rId2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003461" y="1769486"/>
            <a:ext cx="2467721" cy="1743675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8828213" y="3416626"/>
            <a:ext cx="2861020" cy="2386791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  <a:gd name="connsiteX0" fmla="*/ 2816 w 1952735"/>
              <a:gd name="connsiteY0" fmla="*/ 1116003 h 1158089"/>
              <a:gd name="connsiteX1" fmla="*/ 1335734 w 1952735"/>
              <a:gd name="connsiteY1" fmla="*/ 4283 h 1158089"/>
              <a:gd name="connsiteX2" fmla="*/ 1952735 w 1952735"/>
              <a:gd name="connsiteY2" fmla="*/ 759869 h 1158089"/>
              <a:gd name="connsiteX3" fmla="*/ 1011464 w 1952735"/>
              <a:gd name="connsiteY3" fmla="*/ 909061 h 1158089"/>
              <a:gd name="connsiteX4" fmla="*/ 2816 w 1952735"/>
              <a:gd name="connsiteY4" fmla="*/ 1116003 h 1158089"/>
              <a:gd name="connsiteX0" fmla="*/ 11021 w 1960940"/>
              <a:gd name="connsiteY0" fmla="*/ 1125564 h 1168263"/>
              <a:gd name="connsiteX1" fmla="*/ 574590 w 1960940"/>
              <a:gd name="connsiteY1" fmla="*/ 4218 h 1168263"/>
              <a:gd name="connsiteX2" fmla="*/ 1960940 w 1960940"/>
              <a:gd name="connsiteY2" fmla="*/ 769430 h 1168263"/>
              <a:gd name="connsiteX3" fmla="*/ 1019669 w 1960940"/>
              <a:gd name="connsiteY3" fmla="*/ 918622 h 1168263"/>
              <a:gd name="connsiteX4" fmla="*/ 11021 w 1960940"/>
              <a:gd name="connsiteY4" fmla="*/ 1125564 h 1168263"/>
              <a:gd name="connsiteX0" fmla="*/ 11021 w 1966300"/>
              <a:gd name="connsiteY0" fmla="*/ 1162692 h 1205391"/>
              <a:gd name="connsiteX1" fmla="*/ 574590 w 1966300"/>
              <a:gd name="connsiteY1" fmla="*/ 41346 h 1205391"/>
              <a:gd name="connsiteX2" fmla="*/ 1365755 w 1966300"/>
              <a:gd name="connsiteY2" fmla="*/ 295303 h 1205391"/>
              <a:gd name="connsiteX3" fmla="*/ 1960940 w 1966300"/>
              <a:gd name="connsiteY3" fmla="*/ 806558 h 1205391"/>
              <a:gd name="connsiteX4" fmla="*/ 1019669 w 1966300"/>
              <a:gd name="connsiteY4" fmla="*/ 955750 h 1205391"/>
              <a:gd name="connsiteX5" fmla="*/ 11021 w 1966300"/>
              <a:gd name="connsiteY5" fmla="*/ 1162692 h 1205391"/>
              <a:gd name="connsiteX0" fmla="*/ 9535 w 1969509"/>
              <a:gd name="connsiteY0" fmla="*/ 1201040 h 1243739"/>
              <a:gd name="connsiteX1" fmla="*/ 573104 w 1969509"/>
              <a:gd name="connsiteY1" fmla="*/ 79694 h 1243739"/>
              <a:gd name="connsiteX2" fmla="*/ 1586808 w 1969509"/>
              <a:gd name="connsiteY2" fmla="*/ 174822 h 1243739"/>
              <a:gd name="connsiteX3" fmla="*/ 1959454 w 1969509"/>
              <a:gd name="connsiteY3" fmla="*/ 844906 h 1243739"/>
              <a:gd name="connsiteX4" fmla="*/ 1018183 w 1969509"/>
              <a:gd name="connsiteY4" fmla="*/ 994098 h 1243739"/>
              <a:gd name="connsiteX5" fmla="*/ 9535 w 1969509"/>
              <a:gd name="connsiteY5" fmla="*/ 1201040 h 12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509" h="1243739">
                <a:moveTo>
                  <a:pt x="9535" y="1201040"/>
                </a:moveTo>
                <a:cubicBezTo>
                  <a:pt x="-64645" y="1048639"/>
                  <a:pt x="310225" y="250730"/>
                  <a:pt x="573104" y="79694"/>
                </a:cubicBezTo>
                <a:cubicBezTo>
                  <a:pt x="835983" y="-91342"/>
                  <a:pt x="1355750" y="47287"/>
                  <a:pt x="1586808" y="174822"/>
                </a:cubicBezTo>
                <a:cubicBezTo>
                  <a:pt x="1817866" y="302357"/>
                  <a:pt x="2017135" y="734832"/>
                  <a:pt x="1959454" y="844906"/>
                </a:cubicBezTo>
                <a:cubicBezTo>
                  <a:pt x="1901773" y="954980"/>
                  <a:pt x="1343169" y="934742"/>
                  <a:pt x="1018183" y="994098"/>
                </a:cubicBezTo>
                <a:cubicBezTo>
                  <a:pt x="693197" y="1053454"/>
                  <a:pt x="83715" y="1353441"/>
                  <a:pt x="9535" y="12010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072278" y="1745411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278" y="1745411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80153" y="4980173"/>
                <a:ext cx="18070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153" y="4980173"/>
                <a:ext cx="180709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918664" y="360989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590372" y="3744301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183702" y="388124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764599" y="390984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70150" y="322608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133972" y="303261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681008" y="3040639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4"/>
            <a:endCxn id="11" idx="1"/>
          </p:cNvCxnSpPr>
          <p:nvPr/>
        </p:nvCxnSpPr>
        <p:spPr>
          <a:xfrm>
            <a:off x="9632714" y="3351215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4"/>
            <a:endCxn id="11" idx="2"/>
          </p:cNvCxnSpPr>
          <p:nvPr/>
        </p:nvCxnSpPr>
        <p:spPr>
          <a:xfrm flipH="1">
            <a:off x="9764599" y="3157744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4"/>
            <a:endCxn id="8" idx="0"/>
          </p:cNvCxnSpPr>
          <p:nvPr/>
        </p:nvCxnSpPr>
        <p:spPr>
          <a:xfrm>
            <a:off x="10743572" y="3165767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0" idx="0"/>
          </p:cNvCxnSpPr>
          <p:nvPr/>
        </p:nvCxnSpPr>
        <p:spPr>
          <a:xfrm>
            <a:off x="10240775" y="3139419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  <a:endCxn id="8" idx="0"/>
          </p:cNvCxnSpPr>
          <p:nvPr/>
        </p:nvCxnSpPr>
        <p:spPr>
          <a:xfrm>
            <a:off x="9632714" y="3351215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4" idx="4"/>
          </p:cNvCxnSpPr>
          <p:nvPr/>
        </p:nvCxnSpPr>
        <p:spPr>
          <a:xfrm flipV="1">
            <a:off x="10652936" y="3165767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  <a:endCxn id="13" idx="5"/>
          </p:cNvCxnSpPr>
          <p:nvPr/>
        </p:nvCxnSpPr>
        <p:spPr>
          <a:xfrm flipH="1" flipV="1">
            <a:off x="10240775" y="3139419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695247" y="2584655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611414" y="2038272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1414" y="2038272"/>
                <a:ext cx="55662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053592" y="4231876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592" y="4231876"/>
                <a:ext cx="55662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9015298" y="447698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729990" y="4097951"/>
                <a:ext cx="5151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990" y="4097951"/>
                <a:ext cx="51514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10691696" y="434306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7073" y="2339232"/>
                <a:ext cx="5791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Case 1: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8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73" y="2339232"/>
                <a:ext cx="5791201" cy="523220"/>
              </a:xfrm>
              <a:prstGeom prst="rect">
                <a:avLst/>
              </a:prstGeom>
              <a:blipFill>
                <a:blip r:embed="rId8"/>
                <a:stretch>
                  <a:fillRect l="-2211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4109" y="3578008"/>
                <a:ext cx="57770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Case 2: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800" dirty="0">
                    <a:latin typeface="Cambria Math" panose="02040503050406030204" pitchFamily="18" charset="0"/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09" y="3578008"/>
                <a:ext cx="5777094" cy="523220"/>
              </a:xfrm>
              <a:prstGeom prst="rect">
                <a:avLst/>
              </a:prstGeom>
              <a:blipFill>
                <a:blip r:embed="rId9"/>
                <a:stretch>
                  <a:fillRect l="-2215" t="-15116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10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654" y="-189057"/>
            <a:ext cx="10515600" cy="1325563"/>
          </a:xfrm>
        </p:spPr>
        <p:txBody>
          <a:bodyPr/>
          <a:lstStyle/>
          <a:p>
            <a:r>
              <a:rPr lang="en-US" dirty="0"/>
              <a:t>Min-Cut Follows the Triangle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7073" y="1326862"/>
                <a:ext cx="10515600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Lemma 2: </a:t>
                </a:r>
                <a:r>
                  <a:rPr lang="en-US" dirty="0"/>
                  <a:t>for every sequence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</a:t>
                </a:r>
                <a:r>
                  <a:rPr lang="en-US" dirty="0"/>
                  <a:t>it holds that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𝐦𝐢𝐧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Proof: </a:t>
                </a:r>
                <a:r>
                  <a:rPr lang="en-US" dirty="0"/>
                  <a:t>repetitive applications of </a:t>
                </a:r>
                <a:r>
                  <a:rPr lang="en-US" b="1" dirty="0"/>
                  <a:t>Lemma 1</a:t>
                </a:r>
                <a:r>
                  <a:rPr lang="en-US" dirty="0"/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073" y="1326862"/>
                <a:ext cx="10515600" cy="4351338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9252841" y="2148177"/>
            <a:ext cx="2467721" cy="1743675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9919" h="1165742">
                <a:moveTo>
                  <a:pt x="0" y="1087335"/>
                </a:moveTo>
                <a:cubicBezTo>
                  <a:pt x="0" y="845462"/>
                  <a:pt x="683662" y="63849"/>
                  <a:pt x="1008648" y="4493"/>
                </a:cubicBezTo>
                <a:cubicBezTo>
                  <a:pt x="1333634" y="-54863"/>
                  <a:pt x="1949919" y="489328"/>
                  <a:pt x="1949919" y="731201"/>
                </a:cubicBezTo>
                <a:cubicBezTo>
                  <a:pt x="1949919" y="973074"/>
                  <a:pt x="1333634" y="821037"/>
                  <a:pt x="1008648" y="880393"/>
                </a:cubicBezTo>
                <a:cubicBezTo>
                  <a:pt x="683662" y="939749"/>
                  <a:pt x="0" y="1329208"/>
                  <a:pt x="0" y="108733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3"/>
          <p:cNvSpPr/>
          <p:nvPr/>
        </p:nvSpPr>
        <p:spPr>
          <a:xfrm rot="10800000">
            <a:off x="9077593" y="3795317"/>
            <a:ext cx="2861020" cy="2386791"/>
          </a:xfrm>
          <a:custGeom>
            <a:avLst/>
            <a:gdLst>
              <a:gd name="connsiteX0" fmla="*/ 0 w 1516781"/>
              <a:gd name="connsiteY0" fmla="*/ 437950 h 875899"/>
              <a:gd name="connsiteX1" fmla="*/ 758391 w 1516781"/>
              <a:gd name="connsiteY1" fmla="*/ 0 h 875899"/>
              <a:gd name="connsiteX2" fmla="*/ 1516782 w 1516781"/>
              <a:gd name="connsiteY2" fmla="*/ 437950 h 875899"/>
              <a:gd name="connsiteX3" fmla="*/ 758391 w 1516781"/>
              <a:gd name="connsiteY3" fmla="*/ 875900 h 875899"/>
              <a:gd name="connsiteX4" fmla="*/ 0 w 1516781"/>
              <a:gd name="connsiteY4" fmla="*/ 437950 h 875899"/>
              <a:gd name="connsiteX0" fmla="*/ 0 w 1699662"/>
              <a:gd name="connsiteY0" fmla="*/ 444067 h 919951"/>
              <a:gd name="connsiteX1" fmla="*/ 758391 w 1699662"/>
              <a:gd name="connsiteY1" fmla="*/ 6117 h 919951"/>
              <a:gd name="connsiteX2" fmla="*/ 1699662 w 1699662"/>
              <a:gd name="connsiteY2" fmla="*/ 732825 h 919951"/>
              <a:gd name="connsiteX3" fmla="*/ 758391 w 1699662"/>
              <a:gd name="connsiteY3" fmla="*/ 882017 h 919951"/>
              <a:gd name="connsiteX4" fmla="*/ 0 w 1699662"/>
              <a:gd name="connsiteY4" fmla="*/ 444067 h 919951"/>
              <a:gd name="connsiteX0" fmla="*/ 0 w 1949919"/>
              <a:gd name="connsiteY0" fmla="*/ 1087335 h 1165742"/>
              <a:gd name="connsiteX1" fmla="*/ 1008648 w 1949919"/>
              <a:gd name="connsiteY1" fmla="*/ 4493 h 1165742"/>
              <a:gd name="connsiteX2" fmla="*/ 1949919 w 1949919"/>
              <a:gd name="connsiteY2" fmla="*/ 731201 h 1165742"/>
              <a:gd name="connsiteX3" fmla="*/ 1008648 w 1949919"/>
              <a:gd name="connsiteY3" fmla="*/ 880393 h 1165742"/>
              <a:gd name="connsiteX4" fmla="*/ 0 w 1949919"/>
              <a:gd name="connsiteY4" fmla="*/ 1087335 h 1165742"/>
              <a:gd name="connsiteX0" fmla="*/ 2816 w 1952735"/>
              <a:gd name="connsiteY0" fmla="*/ 1116003 h 1158089"/>
              <a:gd name="connsiteX1" fmla="*/ 1335734 w 1952735"/>
              <a:gd name="connsiteY1" fmla="*/ 4283 h 1158089"/>
              <a:gd name="connsiteX2" fmla="*/ 1952735 w 1952735"/>
              <a:gd name="connsiteY2" fmla="*/ 759869 h 1158089"/>
              <a:gd name="connsiteX3" fmla="*/ 1011464 w 1952735"/>
              <a:gd name="connsiteY3" fmla="*/ 909061 h 1158089"/>
              <a:gd name="connsiteX4" fmla="*/ 2816 w 1952735"/>
              <a:gd name="connsiteY4" fmla="*/ 1116003 h 1158089"/>
              <a:gd name="connsiteX0" fmla="*/ 11021 w 1960940"/>
              <a:gd name="connsiteY0" fmla="*/ 1125564 h 1168263"/>
              <a:gd name="connsiteX1" fmla="*/ 574590 w 1960940"/>
              <a:gd name="connsiteY1" fmla="*/ 4218 h 1168263"/>
              <a:gd name="connsiteX2" fmla="*/ 1960940 w 1960940"/>
              <a:gd name="connsiteY2" fmla="*/ 769430 h 1168263"/>
              <a:gd name="connsiteX3" fmla="*/ 1019669 w 1960940"/>
              <a:gd name="connsiteY3" fmla="*/ 918622 h 1168263"/>
              <a:gd name="connsiteX4" fmla="*/ 11021 w 1960940"/>
              <a:gd name="connsiteY4" fmla="*/ 1125564 h 1168263"/>
              <a:gd name="connsiteX0" fmla="*/ 11021 w 1966300"/>
              <a:gd name="connsiteY0" fmla="*/ 1162692 h 1205391"/>
              <a:gd name="connsiteX1" fmla="*/ 574590 w 1966300"/>
              <a:gd name="connsiteY1" fmla="*/ 41346 h 1205391"/>
              <a:gd name="connsiteX2" fmla="*/ 1365755 w 1966300"/>
              <a:gd name="connsiteY2" fmla="*/ 295303 h 1205391"/>
              <a:gd name="connsiteX3" fmla="*/ 1960940 w 1966300"/>
              <a:gd name="connsiteY3" fmla="*/ 806558 h 1205391"/>
              <a:gd name="connsiteX4" fmla="*/ 1019669 w 1966300"/>
              <a:gd name="connsiteY4" fmla="*/ 955750 h 1205391"/>
              <a:gd name="connsiteX5" fmla="*/ 11021 w 1966300"/>
              <a:gd name="connsiteY5" fmla="*/ 1162692 h 1205391"/>
              <a:gd name="connsiteX0" fmla="*/ 9535 w 1969509"/>
              <a:gd name="connsiteY0" fmla="*/ 1201040 h 1243739"/>
              <a:gd name="connsiteX1" fmla="*/ 573104 w 1969509"/>
              <a:gd name="connsiteY1" fmla="*/ 79694 h 1243739"/>
              <a:gd name="connsiteX2" fmla="*/ 1586808 w 1969509"/>
              <a:gd name="connsiteY2" fmla="*/ 174822 h 1243739"/>
              <a:gd name="connsiteX3" fmla="*/ 1959454 w 1969509"/>
              <a:gd name="connsiteY3" fmla="*/ 844906 h 1243739"/>
              <a:gd name="connsiteX4" fmla="*/ 1018183 w 1969509"/>
              <a:gd name="connsiteY4" fmla="*/ 994098 h 1243739"/>
              <a:gd name="connsiteX5" fmla="*/ 9535 w 1969509"/>
              <a:gd name="connsiteY5" fmla="*/ 1201040 h 124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509" h="1243739">
                <a:moveTo>
                  <a:pt x="9535" y="1201040"/>
                </a:moveTo>
                <a:cubicBezTo>
                  <a:pt x="-64645" y="1048639"/>
                  <a:pt x="310225" y="250730"/>
                  <a:pt x="573104" y="79694"/>
                </a:cubicBezTo>
                <a:cubicBezTo>
                  <a:pt x="835983" y="-91342"/>
                  <a:pt x="1355750" y="47287"/>
                  <a:pt x="1586808" y="174822"/>
                </a:cubicBezTo>
                <a:cubicBezTo>
                  <a:pt x="1817866" y="302357"/>
                  <a:pt x="2017135" y="734832"/>
                  <a:pt x="1959454" y="844906"/>
                </a:cubicBezTo>
                <a:cubicBezTo>
                  <a:pt x="1901773" y="954980"/>
                  <a:pt x="1343169" y="934742"/>
                  <a:pt x="1018183" y="994098"/>
                </a:cubicBezTo>
                <a:cubicBezTo>
                  <a:pt x="693197" y="1053454"/>
                  <a:pt x="83715" y="1353441"/>
                  <a:pt x="9535" y="120104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21658" y="2124102"/>
                <a:ext cx="5850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658" y="2124102"/>
                <a:ext cx="58509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29533" y="5358864"/>
                <a:ext cx="18070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sty m:val="p"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533" y="5358864"/>
                <a:ext cx="180709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1168044" y="398858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839752" y="4122992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433082" y="4259934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013979" y="4288538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819530" y="3604778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83352" y="3411307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930388" y="3419330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2" idx="4"/>
            <a:endCxn id="11" idx="1"/>
          </p:cNvCxnSpPr>
          <p:nvPr/>
        </p:nvCxnSpPr>
        <p:spPr>
          <a:xfrm>
            <a:off x="9882094" y="3729906"/>
            <a:ext cx="150210" cy="5769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4"/>
            <a:endCxn id="11" idx="2"/>
          </p:cNvCxnSpPr>
          <p:nvPr/>
        </p:nvCxnSpPr>
        <p:spPr>
          <a:xfrm flipH="1">
            <a:off x="10013979" y="3536435"/>
            <a:ext cx="431937" cy="814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4"/>
            <a:endCxn id="8" idx="0"/>
          </p:cNvCxnSpPr>
          <p:nvPr/>
        </p:nvCxnSpPr>
        <p:spPr>
          <a:xfrm>
            <a:off x="10992952" y="3544458"/>
            <a:ext cx="237656" cy="444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5"/>
            <a:endCxn id="10" idx="0"/>
          </p:cNvCxnSpPr>
          <p:nvPr/>
        </p:nvCxnSpPr>
        <p:spPr>
          <a:xfrm>
            <a:off x="10490155" y="3518110"/>
            <a:ext cx="5491" cy="7418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  <a:endCxn id="8" idx="0"/>
          </p:cNvCxnSpPr>
          <p:nvPr/>
        </p:nvCxnSpPr>
        <p:spPr>
          <a:xfrm>
            <a:off x="9882094" y="3729906"/>
            <a:ext cx="1348514" cy="2586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  <a:endCxn id="14" idx="4"/>
          </p:cNvCxnSpPr>
          <p:nvPr/>
        </p:nvCxnSpPr>
        <p:spPr>
          <a:xfrm flipV="1">
            <a:off x="10902316" y="3544458"/>
            <a:ext cx="90636" cy="5785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  <a:endCxn id="13" idx="5"/>
          </p:cNvCxnSpPr>
          <p:nvPr/>
        </p:nvCxnSpPr>
        <p:spPr>
          <a:xfrm flipH="1" flipV="1">
            <a:off x="10490155" y="3518110"/>
            <a:ext cx="412161" cy="6048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944627" y="2963346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860794" y="2416963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794" y="2416963"/>
                <a:ext cx="55662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02972" y="4610567"/>
                <a:ext cx="556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2972" y="4610567"/>
                <a:ext cx="55662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>
            <a:off x="9264678" y="4855678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979370" y="4476642"/>
                <a:ext cx="5151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9370" y="4476642"/>
                <a:ext cx="51514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10941076" y="4721753"/>
            <a:ext cx="125128" cy="125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4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391" y="2798613"/>
            <a:ext cx="11371118" cy="905163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115166"/>
                <a:ext cx="10938164" cy="1325563"/>
              </a:xfrm>
            </p:spPr>
            <p:txBody>
              <a:bodyPr/>
              <a:lstStyle/>
              <a:p>
                <a:r>
                  <a:rPr lang="en-US" dirty="0"/>
                  <a:t>Flow 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Min-Cut Computations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115166"/>
                <a:ext cx="10938164" cy="1325563"/>
              </a:xfrm>
              <a:blipFill>
                <a:blip r:embed="rId2"/>
                <a:stretch>
                  <a:fillRect l="-22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390" y="1108796"/>
                <a:ext cx="11953009" cy="530123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clique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Compute a </a:t>
                </a:r>
                <a:r>
                  <a:rPr lang="en-US" dirty="0">
                    <a:solidFill>
                      <a:srgbClr val="FF0000"/>
                    </a:solidFill>
                  </a:rPr>
                  <a:t>maximum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Lemma 3: </a:t>
                </a: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it holds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𝐦𝐢𝐧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lim/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Proof: </a:t>
                </a:r>
                <a:r>
                  <a:rPr lang="en-US" dirty="0">
                    <a:solidFill>
                      <a:schemeClr val="tx1"/>
                    </a:solidFill>
                  </a:rPr>
                  <a:t>Trivial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Assume otherwise.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By the triangle inequality: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Since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)}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390" y="1108796"/>
                <a:ext cx="11953009" cy="5301239"/>
              </a:xfrm>
              <a:blipFill>
                <a:blip r:embed="rId3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819732" y="5952872"/>
            <a:ext cx="3697087" cy="755775"/>
          </a:xfrm>
          <a:prstGeom prst="wedgeRoundRectCallout">
            <a:avLst>
              <a:gd name="adj1" fmla="val 40318"/>
              <a:gd name="adj2" fmla="val -8730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2849" y="6099928"/>
                <a:ext cx="3590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 is a max spanning tree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49" y="6099928"/>
                <a:ext cx="3590855" cy="461665"/>
              </a:xfrm>
              <a:prstGeom prst="rect">
                <a:avLst/>
              </a:prstGeom>
              <a:blipFill>
                <a:blip r:embed="rId4"/>
                <a:stretch>
                  <a:fillRect l="-2547" t="-10667" r="-169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23783</TotalTime>
  <Words>2788</Words>
  <Application>Microsoft Office PowerPoint</Application>
  <PresentationFormat>Widescreen</PresentationFormat>
  <Paragraphs>594</Paragraphs>
  <Slides>38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Wingdings</vt:lpstr>
      <vt:lpstr>Office Theme</vt:lpstr>
      <vt:lpstr>Succinct Graph Structures  and Their Applications Spring 2022 </vt:lpstr>
      <vt:lpstr>Min-Cut Representation</vt:lpstr>
      <vt:lpstr>Flow Tree</vt:lpstr>
      <vt:lpstr>Cut Tree</vt:lpstr>
      <vt:lpstr>Gomory-Hu Tree</vt:lpstr>
      <vt:lpstr>Gomory-Hu Example:</vt:lpstr>
      <vt:lpstr>Min-Cut Follows the Triangle Inequality</vt:lpstr>
      <vt:lpstr>Min-Cut Follows the Triangle Inequality</vt:lpstr>
      <vt:lpstr>Flow Tree with O(n^2) Min-Cut Computations </vt:lpstr>
      <vt:lpstr>Tree with O(n^2) Min-Cut Computations </vt:lpstr>
      <vt:lpstr>PowerPoint Presentation</vt:lpstr>
      <vt:lpstr>Nice Properties of Cuts</vt:lpstr>
      <vt:lpstr>Nice Properties of Cuts</vt:lpstr>
      <vt:lpstr>PowerPoint Presentation</vt:lpstr>
      <vt:lpstr>The Key Lemma: Non-Crossed Cuts</vt:lpstr>
      <vt:lpstr>PowerPoint Presentation</vt:lpstr>
      <vt:lpstr>PowerPoint Presentation</vt:lpstr>
      <vt:lpstr>High-Level Intuition</vt:lpstr>
      <vt:lpstr>High-Level Intuition</vt:lpstr>
      <vt:lpstr>High-Level Intuition</vt:lpstr>
      <vt:lpstr>High-Level Intuition</vt:lpstr>
      <vt:lpstr>Gomory-Hu Algorithm</vt:lpstr>
      <vt:lpstr>Gomory-Hu Algorithm</vt:lpstr>
      <vt:lpstr>Illustration</vt:lpstr>
      <vt:lpstr>PowerPoint Presentation</vt:lpstr>
      <vt:lpstr>PowerPoint Presentation</vt:lpstr>
      <vt:lpstr>PowerPoint Presentation</vt:lpstr>
      <vt:lpstr>PowerPoint Presentation</vt:lpstr>
      <vt:lpstr>Correctness Analysis</vt:lpstr>
      <vt:lpstr>Correctness Analysis</vt:lpstr>
      <vt:lpstr>Correctness Analysis</vt:lpstr>
      <vt:lpstr>Correctness Analysis</vt:lpstr>
      <vt:lpstr>Correctness Analysis</vt:lpstr>
      <vt:lpstr>Correctness Analysis</vt:lpstr>
      <vt:lpstr>Correctness Analysis</vt:lpstr>
      <vt:lpstr>Correctness Analysis</vt:lpstr>
      <vt:lpstr>PowerPoint Presentation</vt:lpstr>
      <vt:lpstr>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Merav Parter</cp:lastModifiedBy>
  <cp:revision>348</cp:revision>
  <dcterms:created xsi:type="dcterms:W3CDTF">2020-04-22T08:00:00Z</dcterms:created>
  <dcterms:modified xsi:type="dcterms:W3CDTF">2024-06-26T11:29:56Z</dcterms:modified>
</cp:coreProperties>
</file>