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xml" ContentType="application/vnd.openxmlformats-officedocument.presentationml.tags+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0.xml" ContentType="application/vnd.openxmlformats-officedocument.presentationml.tags+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59" r:id="rId3"/>
    <p:sldId id="285" r:id="rId4"/>
    <p:sldId id="286" r:id="rId5"/>
    <p:sldId id="258" r:id="rId6"/>
    <p:sldId id="257" r:id="rId7"/>
    <p:sldId id="270" r:id="rId8"/>
    <p:sldId id="271" r:id="rId9"/>
    <p:sldId id="287" r:id="rId10"/>
    <p:sldId id="261" r:id="rId11"/>
    <p:sldId id="277" r:id="rId12"/>
    <p:sldId id="262" r:id="rId13"/>
    <p:sldId id="288" r:id="rId14"/>
    <p:sldId id="298" r:id="rId15"/>
    <p:sldId id="274" r:id="rId16"/>
    <p:sldId id="289" r:id="rId17"/>
    <p:sldId id="290" r:id="rId18"/>
    <p:sldId id="291" r:id="rId19"/>
    <p:sldId id="292" r:id="rId20"/>
    <p:sldId id="293" r:id="rId21"/>
    <p:sldId id="294" r:id="rId22"/>
    <p:sldId id="296" r:id="rId23"/>
    <p:sldId id="29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663300"/>
    <a:srgbClr val="0000FE"/>
    <a:srgbClr val="00B0F0"/>
    <a:srgbClr val="99D620"/>
    <a:srgbClr val="24AE6A"/>
    <a:srgbClr val="2FC9A4"/>
    <a:srgbClr val="F7C200"/>
    <a:srgbClr val="FF9900"/>
    <a:srgbClr val="E6D3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652" autoAdjust="0"/>
  </p:normalViewPr>
  <p:slideViewPr>
    <p:cSldViewPr snapToGrid="0">
      <p:cViewPr varScale="1">
        <p:scale>
          <a:sx n="63" d="100"/>
          <a:sy n="63" d="100"/>
        </p:scale>
        <p:origin x="1426" y="5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32.68.62.3\sampl_projects\012016\Prj_3692\Results%20Presentation\IUS%20chart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b="1"/>
              <a:t>Contrast</a:t>
            </a:r>
          </a:p>
        </c:rich>
      </c:tx>
      <c:layout/>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he-IL"/>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1"/>
        <c:ser>
          <c:idx val="0"/>
          <c:order val="0"/>
          <c:tx>
            <c:strRef>
              <c:f>Sheet1!$A$2</c:f>
              <c:strCache>
                <c:ptCount val="1"/>
                <c:pt idx="0">
                  <c:v>Contrast</c:v>
                </c:pt>
              </c:strCache>
            </c:strRef>
          </c:tx>
          <c:invertIfNegative val="0"/>
          <c:dPt>
            <c:idx val="0"/>
            <c:invertIfNegative val="0"/>
            <c:bubble3D val="0"/>
            <c:spPr>
              <a:solidFill>
                <a:schemeClr val="accent1"/>
              </a:solidFill>
              <a:ln>
                <a:noFill/>
              </a:ln>
              <a:effectLst/>
              <a:sp3d/>
            </c:spPr>
            <c:extLst xmlns:c16r2="http://schemas.microsoft.com/office/drawing/2015/06/chart">
              <c:ext xmlns:c16="http://schemas.microsoft.com/office/drawing/2014/chart" uri="{C3380CC4-5D6E-409C-BE32-E72D297353CC}">
                <c16:uniqueId val="{00000001-84A8-4C59-867F-B1C641B2F89B}"/>
              </c:ext>
            </c:extLst>
          </c:dPt>
          <c:dPt>
            <c:idx val="1"/>
            <c:invertIfNegative val="0"/>
            <c:bubble3D val="0"/>
            <c:spPr>
              <a:solidFill>
                <a:schemeClr val="accent2"/>
              </a:solidFill>
              <a:ln>
                <a:noFill/>
              </a:ln>
              <a:effectLst/>
              <a:sp3d/>
            </c:spPr>
            <c:extLst xmlns:c16r2="http://schemas.microsoft.com/office/drawing/2015/06/chart">
              <c:ext xmlns:c16="http://schemas.microsoft.com/office/drawing/2014/chart" uri="{C3380CC4-5D6E-409C-BE32-E72D297353CC}">
                <c16:uniqueId val="{00000003-84A8-4C59-867F-B1C641B2F89B}"/>
              </c:ext>
            </c:extLst>
          </c:dPt>
          <c:dPt>
            <c:idx val="2"/>
            <c:invertIfNegative val="0"/>
            <c:bubble3D val="0"/>
            <c:spPr>
              <a:solidFill>
                <a:schemeClr val="accent3"/>
              </a:solidFill>
              <a:ln>
                <a:noFill/>
              </a:ln>
              <a:effectLst/>
              <a:sp3d/>
            </c:spPr>
            <c:extLst xmlns:c16r2="http://schemas.microsoft.com/office/drawing/2015/06/chart">
              <c:ext xmlns:c16="http://schemas.microsoft.com/office/drawing/2014/chart" uri="{C3380CC4-5D6E-409C-BE32-E72D297353CC}">
                <c16:uniqueId val="{00000005-84A8-4C59-867F-B1C641B2F89B}"/>
              </c:ext>
            </c:extLst>
          </c:dPt>
          <c:cat>
            <c:strRef>
              <c:f>Sheet1!$B$1:$D$1</c:f>
              <c:strCache>
                <c:ptCount val="3"/>
                <c:pt idx="0">
                  <c:v>DAS</c:v>
                </c:pt>
                <c:pt idx="1">
                  <c:v>NUFFT</c:v>
                </c:pt>
                <c:pt idx="2">
                  <c:v>SPURS</c:v>
                </c:pt>
              </c:strCache>
            </c:strRef>
          </c:cat>
          <c:val>
            <c:numRef>
              <c:f>Sheet1!$B$2:$D$2</c:f>
              <c:numCache>
                <c:formatCode>General</c:formatCode>
                <c:ptCount val="3"/>
                <c:pt idx="0">
                  <c:v>19.899999999999999</c:v>
                </c:pt>
                <c:pt idx="1">
                  <c:v>21.667000000000002</c:v>
                </c:pt>
                <c:pt idx="2">
                  <c:v>22.132999999999999</c:v>
                </c:pt>
              </c:numCache>
            </c:numRef>
          </c:val>
          <c:shape val="cylinder"/>
          <c:extLst xmlns:c16r2="http://schemas.microsoft.com/office/drawing/2015/06/chart">
            <c:ext xmlns:c16="http://schemas.microsoft.com/office/drawing/2014/chart" uri="{C3380CC4-5D6E-409C-BE32-E72D297353CC}">
              <c16:uniqueId val="{00000006-84A8-4C59-867F-B1C641B2F89B}"/>
            </c:ext>
          </c:extLst>
        </c:ser>
        <c:dLbls>
          <c:showLegendKey val="0"/>
          <c:showVal val="0"/>
          <c:showCatName val="0"/>
          <c:showSerName val="0"/>
          <c:showPercent val="0"/>
          <c:showBubbleSize val="0"/>
        </c:dLbls>
        <c:gapWidth val="150"/>
        <c:shape val="box"/>
        <c:axId val="189947312"/>
        <c:axId val="188190368"/>
        <c:axId val="0"/>
      </c:bar3DChart>
      <c:catAx>
        <c:axId val="1899473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cap="none" spc="0" normalizeH="0" baseline="0">
                <a:solidFill>
                  <a:schemeClr val="tx1">
                    <a:lumMod val="65000"/>
                    <a:lumOff val="35000"/>
                  </a:schemeClr>
                </a:solidFill>
                <a:latin typeface="+mn-lt"/>
                <a:ea typeface="+mn-ea"/>
                <a:cs typeface="+mn-cs"/>
              </a:defRPr>
            </a:pPr>
            <a:endParaRPr lang="he-IL"/>
          </a:p>
        </c:txPr>
        <c:crossAx val="188190368"/>
        <c:crosses val="autoZero"/>
        <c:auto val="1"/>
        <c:lblAlgn val="ctr"/>
        <c:lblOffset val="100"/>
        <c:noMultiLvlLbl val="0"/>
      </c:catAx>
      <c:valAx>
        <c:axId val="188190368"/>
        <c:scaling>
          <c:orientation val="minMax"/>
          <c:min val="18.5"/>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189947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n-US"/>
              <a:t>Lateral Resolution</a:t>
            </a:r>
          </a:p>
        </c:rich>
      </c:tx>
      <c:layout/>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he-IL"/>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1"/>
        <c:ser>
          <c:idx val="0"/>
          <c:order val="0"/>
          <c:tx>
            <c:strRef>
              <c:f>Sheet1!$B$8</c:f>
              <c:strCache>
                <c:ptCount val="1"/>
                <c:pt idx="0">
                  <c:v>Lateral Resolution</c:v>
                </c:pt>
              </c:strCache>
            </c:strRef>
          </c:tx>
          <c:invertIfNegative val="0"/>
          <c:dPt>
            <c:idx val="0"/>
            <c:invertIfNegative val="0"/>
            <c:bubble3D val="0"/>
            <c:spPr>
              <a:solidFill>
                <a:schemeClr val="accent1"/>
              </a:solidFill>
              <a:ln>
                <a:noFill/>
              </a:ln>
              <a:effectLst/>
              <a:sp3d/>
            </c:spPr>
            <c:extLst xmlns:c16r2="http://schemas.microsoft.com/office/drawing/2015/06/chart">
              <c:ext xmlns:c16="http://schemas.microsoft.com/office/drawing/2014/chart" uri="{C3380CC4-5D6E-409C-BE32-E72D297353CC}">
                <c16:uniqueId val="{00000001-AAC3-493D-9EA5-045702A020FA}"/>
              </c:ext>
            </c:extLst>
          </c:dPt>
          <c:dPt>
            <c:idx val="1"/>
            <c:invertIfNegative val="0"/>
            <c:bubble3D val="0"/>
            <c:spPr>
              <a:solidFill>
                <a:schemeClr val="accent2"/>
              </a:solidFill>
              <a:ln>
                <a:noFill/>
              </a:ln>
              <a:effectLst/>
              <a:sp3d/>
            </c:spPr>
            <c:extLst xmlns:c16r2="http://schemas.microsoft.com/office/drawing/2015/06/chart">
              <c:ext xmlns:c16="http://schemas.microsoft.com/office/drawing/2014/chart" uri="{C3380CC4-5D6E-409C-BE32-E72D297353CC}">
                <c16:uniqueId val="{00000003-AAC3-493D-9EA5-045702A020FA}"/>
              </c:ext>
            </c:extLst>
          </c:dPt>
          <c:dPt>
            <c:idx val="2"/>
            <c:invertIfNegative val="0"/>
            <c:bubble3D val="0"/>
            <c:spPr>
              <a:solidFill>
                <a:schemeClr val="accent3"/>
              </a:solidFill>
              <a:ln>
                <a:noFill/>
              </a:ln>
              <a:effectLst/>
              <a:sp3d/>
            </c:spPr>
            <c:extLst xmlns:c16r2="http://schemas.microsoft.com/office/drawing/2015/06/chart">
              <c:ext xmlns:c16="http://schemas.microsoft.com/office/drawing/2014/chart" uri="{C3380CC4-5D6E-409C-BE32-E72D297353CC}">
                <c16:uniqueId val="{00000005-AAC3-493D-9EA5-045702A020FA}"/>
              </c:ext>
            </c:extLst>
          </c:dPt>
          <c:dPt>
            <c:idx val="3"/>
            <c:invertIfNegative val="0"/>
            <c:bubble3D val="0"/>
            <c:spPr>
              <a:solidFill>
                <a:schemeClr val="accent4"/>
              </a:solidFill>
              <a:ln>
                <a:noFill/>
              </a:ln>
              <a:effectLst/>
              <a:sp3d/>
            </c:spPr>
            <c:extLst xmlns:c16r2="http://schemas.microsoft.com/office/drawing/2015/06/chart">
              <c:ext xmlns:c16="http://schemas.microsoft.com/office/drawing/2014/chart" uri="{C3380CC4-5D6E-409C-BE32-E72D297353CC}">
                <c16:uniqueId val="{00000007-AAC3-493D-9EA5-045702A020FA}"/>
              </c:ext>
            </c:extLst>
          </c:dPt>
          <c:cat>
            <c:strRef>
              <c:f>Sheet1!$C$7:$F$7</c:f>
              <c:strCache>
                <c:ptCount val="4"/>
                <c:pt idx="0">
                  <c:v>DAS</c:v>
                </c:pt>
                <c:pt idx="1">
                  <c:v>Linear Interpolation</c:v>
                </c:pt>
                <c:pt idx="2">
                  <c:v>NUFFT</c:v>
                </c:pt>
                <c:pt idx="3">
                  <c:v>SPURS</c:v>
                </c:pt>
              </c:strCache>
            </c:strRef>
          </c:cat>
          <c:val>
            <c:numRef>
              <c:f>Sheet1!$C$8:$F$8</c:f>
              <c:numCache>
                <c:formatCode>General</c:formatCode>
                <c:ptCount val="4"/>
                <c:pt idx="0">
                  <c:v>0.89654999999999996</c:v>
                </c:pt>
                <c:pt idx="1">
                  <c:v>0.77051000000000003</c:v>
                </c:pt>
                <c:pt idx="2">
                  <c:v>0.76495999999999997</c:v>
                </c:pt>
                <c:pt idx="3">
                  <c:v>0.76575000000000004</c:v>
                </c:pt>
              </c:numCache>
            </c:numRef>
          </c:val>
          <c:shape val="cylinder"/>
          <c:extLst xmlns:c16r2="http://schemas.microsoft.com/office/drawing/2015/06/chart">
            <c:ext xmlns:c16="http://schemas.microsoft.com/office/drawing/2014/chart" uri="{C3380CC4-5D6E-409C-BE32-E72D297353CC}">
              <c16:uniqueId val="{00000008-AAC3-493D-9EA5-045702A020FA}"/>
            </c:ext>
          </c:extLst>
        </c:ser>
        <c:dLbls>
          <c:showLegendKey val="0"/>
          <c:showVal val="0"/>
          <c:showCatName val="0"/>
          <c:showSerName val="0"/>
          <c:showPercent val="0"/>
          <c:showBubbleSize val="0"/>
        </c:dLbls>
        <c:gapWidth val="150"/>
        <c:shape val="box"/>
        <c:axId val="192723680"/>
        <c:axId val="192724240"/>
        <c:axId val="0"/>
      </c:bar3DChart>
      <c:catAx>
        <c:axId val="1927236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cap="none" spc="0" normalizeH="0" baseline="0">
                <a:solidFill>
                  <a:schemeClr val="tx1">
                    <a:lumMod val="65000"/>
                    <a:lumOff val="35000"/>
                  </a:schemeClr>
                </a:solidFill>
                <a:latin typeface="+mn-lt"/>
                <a:ea typeface="+mn-ea"/>
                <a:cs typeface="+mn-cs"/>
              </a:defRPr>
            </a:pPr>
            <a:endParaRPr lang="he-IL"/>
          </a:p>
        </c:txPr>
        <c:crossAx val="192724240"/>
        <c:crosses val="autoZero"/>
        <c:auto val="1"/>
        <c:lblAlgn val="ctr"/>
        <c:lblOffset val="100"/>
        <c:noMultiLvlLbl val="0"/>
      </c:catAx>
      <c:valAx>
        <c:axId val="19272424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192723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b="1"/>
              <a:t>Axial Resolution</a:t>
            </a:r>
          </a:p>
        </c:rich>
      </c:tx>
      <c:layout/>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he-IL"/>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1"/>
        <c:ser>
          <c:idx val="0"/>
          <c:order val="0"/>
          <c:tx>
            <c:strRef>
              <c:f>Sheet1!$B$3</c:f>
              <c:strCache>
                <c:ptCount val="1"/>
                <c:pt idx="0">
                  <c:v>Axial Resolution</c:v>
                </c:pt>
              </c:strCache>
            </c:strRef>
          </c:tx>
          <c:invertIfNegative val="0"/>
          <c:dPt>
            <c:idx val="0"/>
            <c:invertIfNegative val="0"/>
            <c:bubble3D val="0"/>
            <c:spPr>
              <a:solidFill>
                <a:schemeClr val="accent1"/>
              </a:solidFill>
              <a:ln>
                <a:noFill/>
              </a:ln>
              <a:effectLst/>
              <a:sp3d/>
            </c:spPr>
            <c:extLst xmlns:c16r2="http://schemas.microsoft.com/office/drawing/2015/06/chart">
              <c:ext xmlns:c16="http://schemas.microsoft.com/office/drawing/2014/chart" uri="{C3380CC4-5D6E-409C-BE32-E72D297353CC}">
                <c16:uniqueId val="{00000001-3036-40EC-9D46-1512C6A272F6}"/>
              </c:ext>
            </c:extLst>
          </c:dPt>
          <c:dPt>
            <c:idx val="1"/>
            <c:invertIfNegative val="0"/>
            <c:bubble3D val="0"/>
            <c:spPr>
              <a:solidFill>
                <a:schemeClr val="accent2"/>
              </a:solidFill>
              <a:ln>
                <a:noFill/>
              </a:ln>
              <a:effectLst/>
              <a:sp3d/>
            </c:spPr>
            <c:extLst xmlns:c16r2="http://schemas.microsoft.com/office/drawing/2015/06/chart">
              <c:ext xmlns:c16="http://schemas.microsoft.com/office/drawing/2014/chart" uri="{C3380CC4-5D6E-409C-BE32-E72D297353CC}">
                <c16:uniqueId val="{00000003-3036-40EC-9D46-1512C6A272F6}"/>
              </c:ext>
            </c:extLst>
          </c:dPt>
          <c:dPt>
            <c:idx val="2"/>
            <c:invertIfNegative val="0"/>
            <c:bubble3D val="0"/>
            <c:spPr>
              <a:solidFill>
                <a:schemeClr val="accent3"/>
              </a:solidFill>
              <a:ln>
                <a:noFill/>
              </a:ln>
              <a:effectLst/>
              <a:sp3d/>
            </c:spPr>
            <c:extLst xmlns:c16r2="http://schemas.microsoft.com/office/drawing/2015/06/chart">
              <c:ext xmlns:c16="http://schemas.microsoft.com/office/drawing/2014/chart" uri="{C3380CC4-5D6E-409C-BE32-E72D297353CC}">
                <c16:uniqueId val="{00000005-3036-40EC-9D46-1512C6A272F6}"/>
              </c:ext>
            </c:extLst>
          </c:dPt>
          <c:dPt>
            <c:idx val="3"/>
            <c:invertIfNegative val="0"/>
            <c:bubble3D val="0"/>
            <c:spPr>
              <a:solidFill>
                <a:schemeClr val="accent4"/>
              </a:solidFill>
              <a:ln>
                <a:noFill/>
              </a:ln>
              <a:effectLst/>
              <a:sp3d/>
            </c:spPr>
            <c:extLst xmlns:c16r2="http://schemas.microsoft.com/office/drawing/2015/06/chart">
              <c:ext xmlns:c16="http://schemas.microsoft.com/office/drawing/2014/chart" uri="{C3380CC4-5D6E-409C-BE32-E72D297353CC}">
                <c16:uniqueId val="{00000007-3036-40EC-9D46-1512C6A272F6}"/>
              </c:ext>
            </c:extLst>
          </c:dPt>
          <c:cat>
            <c:strRef>
              <c:f>Sheet1!$C$2:$F$2</c:f>
              <c:strCache>
                <c:ptCount val="4"/>
                <c:pt idx="0">
                  <c:v>DAS</c:v>
                </c:pt>
                <c:pt idx="1">
                  <c:v>Linear Interpolation</c:v>
                </c:pt>
                <c:pt idx="2">
                  <c:v>NUFFT</c:v>
                </c:pt>
                <c:pt idx="3">
                  <c:v>SPURS</c:v>
                </c:pt>
              </c:strCache>
            </c:strRef>
          </c:cat>
          <c:val>
            <c:numRef>
              <c:f>Sheet1!$C$3:$F$3</c:f>
              <c:numCache>
                <c:formatCode>General</c:formatCode>
                <c:ptCount val="4"/>
                <c:pt idx="0">
                  <c:v>0.57394999999999996</c:v>
                </c:pt>
                <c:pt idx="1">
                  <c:v>0.57706000000000002</c:v>
                </c:pt>
                <c:pt idx="2">
                  <c:v>0.57499</c:v>
                </c:pt>
                <c:pt idx="3">
                  <c:v>0.57394999999999996</c:v>
                </c:pt>
              </c:numCache>
            </c:numRef>
          </c:val>
          <c:shape val="cylinder"/>
          <c:extLst xmlns:c16r2="http://schemas.microsoft.com/office/drawing/2015/06/chart">
            <c:ext xmlns:c16="http://schemas.microsoft.com/office/drawing/2014/chart" uri="{C3380CC4-5D6E-409C-BE32-E72D297353CC}">
              <c16:uniqueId val="{00000008-3036-40EC-9D46-1512C6A272F6}"/>
            </c:ext>
          </c:extLst>
        </c:ser>
        <c:dLbls>
          <c:showLegendKey val="0"/>
          <c:showVal val="0"/>
          <c:showCatName val="0"/>
          <c:showSerName val="0"/>
          <c:showPercent val="0"/>
          <c:showBubbleSize val="0"/>
        </c:dLbls>
        <c:gapWidth val="150"/>
        <c:shape val="box"/>
        <c:axId val="192726480"/>
        <c:axId val="192727040"/>
        <c:axId val="0"/>
      </c:bar3DChart>
      <c:catAx>
        <c:axId val="1927264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cap="none" spc="0" normalizeH="0" baseline="0">
                <a:solidFill>
                  <a:schemeClr val="tx1">
                    <a:lumMod val="65000"/>
                    <a:lumOff val="35000"/>
                  </a:schemeClr>
                </a:solidFill>
                <a:latin typeface="+mn-lt"/>
                <a:ea typeface="+mn-ea"/>
                <a:cs typeface="+mn-cs"/>
              </a:defRPr>
            </a:pPr>
            <a:endParaRPr lang="he-IL"/>
          </a:p>
        </c:txPr>
        <c:crossAx val="192727040"/>
        <c:crosses val="autoZero"/>
        <c:auto val="1"/>
        <c:lblAlgn val="ctr"/>
        <c:lblOffset val="100"/>
        <c:noMultiLvlLbl val="0"/>
      </c:catAx>
      <c:valAx>
        <c:axId val="19272704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192726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b="1"/>
              <a:t>Contrast</a:t>
            </a:r>
          </a:p>
        </c:rich>
      </c:tx>
      <c:layout/>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he-IL"/>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1"/>
        <c:ser>
          <c:idx val="0"/>
          <c:order val="0"/>
          <c:tx>
            <c:strRef>
              <c:f>Sheet1!$A$2</c:f>
              <c:strCache>
                <c:ptCount val="1"/>
              </c:strCache>
            </c:strRef>
          </c:tx>
          <c:invertIfNegative val="0"/>
          <c:dPt>
            <c:idx val="0"/>
            <c:invertIfNegative val="0"/>
            <c:bubble3D val="0"/>
            <c:spPr>
              <a:solidFill>
                <a:schemeClr val="accent1"/>
              </a:solidFill>
              <a:ln>
                <a:noFill/>
              </a:ln>
              <a:effectLst/>
              <a:sp3d/>
            </c:spPr>
            <c:extLst xmlns:c16r2="http://schemas.microsoft.com/office/drawing/2015/06/chart">
              <c:ext xmlns:c16="http://schemas.microsoft.com/office/drawing/2014/chart" uri="{C3380CC4-5D6E-409C-BE32-E72D297353CC}">
                <c16:uniqueId val="{00000001-3083-4113-8B00-0172ADF54FC0}"/>
              </c:ext>
            </c:extLst>
          </c:dPt>
          <c:dPt>
            <c:idx val="1"/>
            <c:invertIfNegative val="0"/>
            <c:bubble3D val="0"/>
            <c:spPr>
              <a:solidFill>
                <a:schemeClr val="accent2"/>
              </a:solidFill>
              <a:ln>
                <a:noFill/>
              </a:ln>
              <a:effectLst/>
              <a:sp3d/>
            </c:spPr>
            <c:extLst xmlns:c16r2="http://schemas.microsoft.com/office/drawing/2015/06/chart">
              <c:ext xmlns:c16="http://schemas.microsoft.com/office/drawing/2014/chart" uri="{C3380CC4-5D6E-409C-BE32-E72D297353CC}">
                <c16:uniqueId val="{00000005-3083-4113-8B00-0172ADF54FC0}"/>
              </c:ext>
            </c:extLst>
          </c:dPt>
          <c:dPt>
            <c:idx val="2"/>
            <c:invertIfNegative val="0"/>
            <c:bubble3D val="0"/>
            <c:spPr>
              <a:solidFill>
                <a:schemeClr val="accent3"/>
              </a:solidFill>
              <a:ln>
                <a:noFill/>
              </a:ln>
              <a:effectLst/>
              <a:sp3d/>
            </c:spPr>
            <c:extLst xmlns:c16r2="http://schemas.microsoft.com/office/drawing/2015/06/chart">
              <c:ext xmlns:c16="http://schemas.microsoft.com/office/drawing/2014/chart" uri="{C3380CC4-5D6E-409C-BE32-E72D297353CC}">
                <c16:uniqueId val="{00000007-3083-4113-8B00-0172ADF54FC0}"/>
              </c:ext>
            </c:extLst>
          </c:dPt>
          <c:cat>
            <c:strRef>
              <c:f>Sheet1!$C$1:$E$1</c:f>
              <c:strCache>
                <c:ptCount val="3"/>
                <c:pt idx="0">
                  <c:v>DAS</c:v>
                </c:pt>
                <c:pt idx="1">
                  <c:v>NUFFT</c:v>
                </c:pt>
                <c:pt idx="2">
                  <c:v>SPURS</c:v>
                </c:pt>
              </c:strCache>
            </c:strRef>
          </c:cat>
          <c:val>
            <c:numRef>
              <c:f>Sheet1!$C$2:$E$2</c:f>
              <c:numCache>
                <c:formatCode>General</c:formatCode>
                <c:ptCount val="3"/>
                <c:pt idx="0">
                  <c:v>14.4</c:v>
                </c:pt>
                <c:pt idx="1">
                  <c:v>16.649999999999999</c:v>
                </c:pt>
                <c:pt idx="2">
                  <c:v>17.2</c:v>
                </c:pt>
              </c:numCache>
            </c:numRef>
          </c:val>
          <c:shape val="cylinder"/>
          <c:extLst xmlns:c16r2="http://schemas.microsoft.com/office/drawing/2015/06/chart">
            <c:ext xmlns:c16="http://schemas.microsoft.com/office/drawing/2014/chart" uri="{C3380CC4-5D6E-409C-BE32-E72D297353CC}">
              <c16:uniqueId val="{00000008-3083-4113-8B00-0172ADF54FC0}"/>
            </c:ext>
          </c:extLst>
        </c:ser>
        <c:dLbls>
          <c:showLegendKey val="0"/>
          <c:showVal val="0"/>
          <c:showCatName val="0"/>
          <c:showSerName val="0"/>
          <c:showPercent val="0"/>
          <c:showBubbleSize val="0"/>
        </c:dLbls>
        <c:gapWidth val="150"/>
        <c:shape val="box"/>
        <c:axId val="260349632"/>
        <c:axId val="260350192"/>
        <c:axId val="0"/>
      </c:bar3DChart>
      <c:catAx>
        <c:axId val="2603496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cap="none" spc="0" normalizeH="0" baseline="0">
                <a:solidFill>
                  <a:schemeClr val="tx1">
                    <a:lumMod val="65000"/>
                    <a:lumOff val="35000"/>
                  </a:schemeClr>
                </a:solidFill>
                <a:latin typeface="+mn-lt"/>
                <a:ea typeface="+mn-ea"/>
                <a:cs typeface="+mn-cs"/>
              </a:defRPr>
            </a:pPr>
            <a:endParaRPr lang="he-IL"/>
          </a:p>
        </c:txPr>
        <c:crossAx val="260350192"/>
        <c:crosses val="autoZero"/>
        <c:auto val="1"/>
        <c:lblAlgn val="ctr"/>
        <c:lblOffset val="100"/>
        <c:noMultiLvlLbl val="0"/>
      </c:catAx>
      <c:valAx>
        <c:axId val="260350192"/>
        <c:scaling>
          <c:orientation val="minMax"/>
          <c:min val="1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60349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image" Target="../media/image20.jpg"/><Relationship Id="rId4" Type="http://schemas.openxmlformats.org/officeDocument/2006/relationships/image" Target="../media/image17.jpg"/></Relationships>
</file>

<file path=ppt/diagrams/_rels/data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image" Target="../media/image20.jpg"/><Relationship Id="rId4" Type="http://schemas.openxmlformats.org/officeDocument/2006/relationships/image" Target="../media/image17.jpg"/></Relationships>
</file>

<file path=ppt/diagrams/_rels/data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image" Target="../media/image57.jpg"/><Relationship Id="rId4" Type="http://schemas.openxmlformats.org/officeDocument/2006/relationships/image" Target="../media/image60.jpg"/></Relationships>
</file>

<file path=ppt/diagrams/_rels/data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image" Target="../media/image64.jpeg"/><Relationship Id="rId4" Type="http://schemas.openxmlformats.org/officeDocument/2006/relationships/image" Target="../media/image67.jpeg"/></Relationships>
</file>

<file path=ppt/diagrams/_rels/data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jpg"/><Relationship Id="rId1" Type="http://schemas.openxmlformats.org/officeDocument/2006/relationships/image" Target="../media/image69.jpg"/><Relationship Id="rId4" Type="http://schemas.openxmlformats.org/officeDocument/2006/relationships/image" Target="../media/image72.jpg"/></Relationships>
</file>

<file path=ppt/diagrams/_rels/data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image" Target="../media/image73.jpeg"/><Relationship Id="rId4" Type="http://schemas.openxmlformats.org/officeDocument/2006/relationships/image" Target="../media/image76.jpeg"/></Relationships>
</file>

<file path=ppt/diagrams/_rels/data7.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79.jpg"/><Relationship Id="rId1" Type="http://schemas.openxmlformats.org/officeDocument/2006/relationships/image" Target="../media/image78.jpg"/><Relationship Id="rId4" Type="http://schemas.openxmlformats.org/officeDocument/2006/relationships/image" Target="../media/image81.jpg"/></Relationships>
</file>

<file path=ppt/diagrams/_rels/data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image" Target="../media/image82.jpeg"/><Relationship Id="rId4" Type="http://schemas.openxmlformats.org/officeDocument/2006/relationships/image" Target="../media/image8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image" Target="../media/image20.jpg"/><Relationship Id="rId4" Type="http://schemas.openxmlformats.org/officeDocument/2006/relationships/image" Target="../media/image17.jpg"/></Relationships>
</file>

<file path=ppt/diagrams/_rels/drawing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image" Target="../media/image20.jpg"/><Relationship Id="rId4" Type="http://schemas.openxmlformats.org/officeDocument/2006/relationships/image" Target="../media/image17.jpg"/></Relationships>
</file>

<file path=ppt/diagrams/_rels/drawing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image" Target="../media/image57.jpg"/><Relationship Id="rId4" Type="http://schemas.openxmlformats.org/officeDocument/2006/relationships/image" Target="../media/image60.jpg"/></Relationships>
</file>

<file path=ppt/diagrams/_rels/drawing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image" Target="../media/image64.jpeg"/><Relationship Id="rId4" Type="http://schemas.openxmlformats.org/officeDocument/2006/relationships/image" Target="../media/image67.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jpg"/><Relationship Id="rId1" Type="http://schemas.openxmlformats.org/officeDocument/2006/relationships/image" Target="../media/image69.jpg"/><Relationship Id="rId4" Type="http://schemas.openxmlformats.org/officeDocument/2006/relationships/image" Target="../media/image72.jpg"/></Relationships>
</file>

<file path=ppt/diagrams/_rels/drawing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image" Target="../media/image73.jpeg"/><Relationship Id="rId4" Type="http://schemas.openxmlformats.org/officeDocument/2006/relationships/image" Target="../media/image76.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79.jpg"/><Relationship Id="rId1" Type="http://schemas.openxmlformats.org/officeDocument/2006/relationships/image" Target="../media/image78.jpg"/><Relationship Id="rId4" Type="http://schemas.openxmlformats.org/officeDocument/2006/relationships/image" Target="../media/image81.jpg"/></Relationships>
</file>

<file path=ppt/diagrams/_rels/drawing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image" Target="../media/image82.jpeg"/><Relationship Id="rId4" Type="http://schemas.openxmlformats.org/officeDocument/2006/relationships/image" Target="../media/image8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CFBD53-4013-4391-A348-46CBC59C0972}" type="doc">
      <dgm:prSet loTypeId="urn:microsoft.com/office/officeart/2005/8/layout/pList2" loCatId="list" qsTypeId="urn:microsoft.com/office/officeart/2005/8/quickstyle/simple1" qsCatId="simple" csTypeId="urn:microsoft.com/office/officeart/2005/8/colors/accent1_2" csCatId="accent1" phldr="1"/>
      <dgm:spPr/>
    </dgm:pt>
    <dgm:pt modelId="{F8FB1683-31B5-444E-8E12-871B9ABDC05D}">
      <dgm:prSet phldrT="[Text]"/>
      <dgm:spPr/>
      <dgm:t>
        <a:bodyPr/>
        <a:lstStyle/>
        <a:p>
          <a:r>
            <a:rPr lang="en-US"/>
            <a:t>Delay &amp; Sum</a:t>
          </a:r>
        </a:p>
      </dgm:t>
    </dgm:pt>
    <dgm:pt modelId="{577505AB-FAF4-4677-9FE0-986358A12DE7}" type="parTrans" cxnId="{0892C052-64A9-4770-9E18-3454938087F4}">
      <dgm:prSet/>
      <dgm:spPr/>
      <dgm:t>
        <a:bodyPr/>
        <a:lstStyle/>
        <a:p>
          <a:endParaRPr lang="en-US"/>
        </a:p>
      </dgm:t>
    </dgm:pt>
    <dgm:pt modelId="{61540505-F98B-4026-B12E-ADBBC346E91F}" type="sibTrans" cxnId="{0892C052-64A9-4770-9E18-3454938087F4}">
      <dgm:prSet/>
      <dgm:spPr/>
      <dgm:t>
        <a:bodyPr/>
        <a:lstStyle/>
        <a:p>
          <a:endParaRPr lang="en-US"/>
        </a:p>
      </dgm:t>
    </dgm:pt>
    <dgm:pt modelId="{69A10D36-D4F7-43FC-9779-400453405133}">
      <dgm:prSet phldrT="[Text]"/>
      <dgm:spPr/>
      <dgm:t>
        <a:bodyPr/>
        <a:lstStyle/>
        <a:p>
          <a:r>
            <a:rPr lang="en-US"/>
            <a:t>Linear Interpolation</a:t>
          </a:r>
        </a:p>
      </dgm:t>
    </dgm:pt>
    <dgm:pt modelId="{81A296FE-8EAA-49B6-B629-07A32EC5BAA4}" type="parTrans" cxnId="{013ED8BC-4F35-49EE-AB2B-6D43368003E3}">
      <dgm:prSet/>
      <dgm:spPr/>
      <dgm:t>
        <a:bodyPr/>
        <a:lstStyle/>
        <a:p>
          <a:endParaRPr lang="en-US"/>
        </a:p>
      </dgm:t>
    </dgm:pt>
    <dgm:pt modelId="{3883DC8B-36E5-4FEF-8B12-C25E038A7FF2}" type="sibTrans" cxnId="{013ED8BC-4F35-49EE-AB2B-6D43368003E3}">
      <dgm:prSet/>
      <dgm:spPr/>
      <dgm:t>
        <a:bodyPr/>
        <a:lstStyle/>
        <a:p>
          <a:endParaRPr lang="en-US"/>
        </a:p>
      </dgm:t>
    </dgm:pt>
    <dgm:pt modelId="{3D25FAA8-D66D-4DC0-A783-E714A06D27F9}">
      <dgm:prSet phldrT="[Text]"/>
      <dgm:spPr/>
      <dgm:t>
        <a:bodyPr/>
        <a:lstStyle/>
        <a:p>
          <a:r>
            <a:rPr lang="en-US"/>
            <a:t>NUFFT</a:t>
          </a:r>
        </a:p>
      </dgm:t>
    </dgm:pt>
    <dgm:pt modelId="{7A90A462-410D-4F20-81DF-0D9C56D87DA9}" type="parTrans" cxnId="{7FC7C11C-515A-4360-BF35-6B77B018970D}">
      <dgm:prSet/>
      <dgm:spPr/>
      <dgm:t>
        <a:bodyPr/>
        <a:lstStyle/>
        <a:p>
          <a:endParaRPr lang="en-US"/>
        </a:p>
      </dgm:t>
    </dgm:pt>
    <dgm:pt modelId="{0C95B62F-887B-40C8-A3F2-93D0972E8E7D}" type="sibTrans" cxnId="{7FC7C11C-515A-4360-BF35-6B77B018970D}">
      <dgm:prSet/>
      <dgm:spPr/>
      <dgm:t>
        <a:bodyPr/>
        <a:lstStyle/>
        <a:p>
          <a:endParaRPr lang="en-US"/>
        </a:p>
      </dgm:t>
    </dgm:pt>
    <dgm:pt modelId="{C313F98D-448D-44F2-864B-DE5DE6CD575F}">
      <dgm:prSet phldrT="[Text]"/>
      <dgm:spPr/>
      <dgm:t>
        <a:bodyPr/>
        <a:lstStyle/>
        <a:p>
          <a:r>
            <a:rPr lang="en-US"/>
            <a:t>SPURS</a:t>
          </a:r>
        </a:p>
      </dgm:t>
    </dgm:pt>
    <dgm:pt modelId="{4A9ECDEE-6CB9-4602-A770-D36829699131}" type="parTrans" cxnId="{AE2EB1A1-6254-422A-B36E-F4B7FDDD2251}">
      <dgm:prSet/>
      <dgm:spPr/>
      <dgm:t>
        <a:bodyPr/>
        <a:lstStyle/>
        <a:p>
          <a:endParaRPr lang="en-US"/>
        </a:p>
      </dgm:t>
    </dgm:pt>
    <dgm:pt modelId="{19F6D52C-48FD-4BD8-8E79-3943739A5851}" type="sibTrans" cxnId="{AE2EB1A1-6254-422A-B36E-F4B7FDDD2251}">
      <dgm:prSet/>
      <dgm:spPr/>
      <dgm:t>
        <a:bodyPr/>
        <a:lstStyle/>
        <a:p>
          <a:endParaRPr lang="en-US"/>
        </a:p>
      </dgm:t>
    </dgm:pt>
    <dgm:pt modelId="{5478B6A2-DA99-4682-82C9-FAB2303557EA}" type="pres">
      <dgm:prSet presAssocID="{A1CFBD53-4013-4391-A348-46CBC59C0972}" presName="Name0" presStyleCnt="0">
        <dgm:presLayoutVars>
          <dgm:dir/>
          <dgm:resizeHandles val="exact"/>
        </dgm:presLayoutVars>
      </dgm:prSet>
      <dgm:spPr/>
    </dgm:pt>
    <dgm:pt modelId="{AC6EBB2A-3889-4677-9B1B-459CA0264A38}" type="pres">
      <dgm:prSet presAssocID="{A1CFBD53-4013-4391-A348-46CBC59C0972}" presName="bkgdShp" presStyleLbl="alignAccFollowNode1" presStyleIdx="0" presStyleCnt="1" custScaleY="185969" custLinFactNeighborY="24811"/>
      <dgm:spPr/>
    </dgm:pt>
    <dgm:pt modelId="{CF8740DA-FBA3-40C5-89C0-884E81D3321A}" type="pres">
      <dgm:prSet presAssocID="{A1CFBD53-4013-4391-A348-46CBC59C0972}" presName="linComp" presStyleCnt="0"/>
      <dgm:spPr/>
    </dgm:pt>
    <dgm:pt modelId="{E098EE1C-96E8-435D-957B-20AD5CEDD3C1}" type="pres">
      <dgm:prSet presAssocID="{F8FB1683-31B5-444E-8E12-871B9ABDC05D}" presName="compNode" presStyleCnt="0"/>
      <dgm:spPr/>
    </dgm:pt>
    <dgm:pt modelId="{8E278E92-0F1F-406A-B3CB-8BDFE547E2C2}" type="pres">
      <dgm:prSet presAssocID="{F8FB1683-31B5-444E-8E12-871B9ABDC05D}" presName="node" presStyleLbl="node1" presStyleIdx="0" presStyleCnt="4" custScaleY="24011" custLinFactNeighborX="-381" custLinFactNeighborY="-12688">
        <dgm:presLayoutVars>
          <dgm:bulletEnabled val="1"/>
        </dgm:presLayoutVars>
      </dgm:prSet>
      <dgm:spPr/>
      <dgm:t>
        <a:bodyPr/>
        <a:lstStyle/>
        <a:p>
          <a:pPr rtl="1"/>
          <a:endParaRPr lang="he-IL"/>
        </a:p>
      </dgm:t>
    </dgm:pt>
    <dgm:pt modelId="{84CD7EAB-BF1D-4C50-A978-09246413BC56}" type="pres">
      <dgm:prSet presAssocID="{F8FB1683-31B5-444E-8E12-871B9ABDC05D}" presName="invisiNode" presStyleLbl="node1" presStyleIdx="0" presStyleCnt="4"/>
      <dgm:spPr/>
    </dgm:pt>
    <dgm:pt modelId="{18FD98CB-2F99-488B-AB4C-19875AA02112}" type="pres">
      <dgm:prSet presAssocID="{F8FB1683-31B5-444E-8E12-871B9ABDC05D}" presName="imagNode" presStyleLbl="fgImgPlace1" presStyleIdx="0" presStyleCnt="4" custScaleY="213299" custLinFactNeighborY="-14496"/>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D0C55B6D-E19E-4577-B111-4A6CDB317123}" type="pres">
      <dgm:prSet presAssocID="{61540505-F98B-4026-B12E-ADBBC346E91F}" presName="sibTrans" presStyleLbl="sibTrans2D1" presStyleIdx="0" presStyleCnt="0"/>
      <dgm:spPr/>
      <dgm:t>
        <a:bodyPr/>
        <a:lstStyle/>
        <a:p>
          <a:pPr rtl="1"/>
          <a:endParaRPr lang="he-IL"/>
        </a:p>
      </dgm:t>
    </dgm:pt>
    <dgm:pt modelId="{0C7A7B28-D1AE-4CA0-A768-900ADFEAED4F}" type="pres">
      <dgm:prSet presAssocID="{69A10D36-D4F7-43FC-9779-400453405133}" presName="compNode" presStyleCnt="0"/>
      <dgm:spPr/>
    </dgm:pt>
    <dgm:pt modelId="{E5BFD44D-67AE-4810-93BF-A00EE7F88AF3}" type="pres">
      <dgm:prSet presAssocID="{69A10D36-D4F7-43FC-9779-400453405133}" presName="node" presStyleLbl="node1" presStyleIdx="1" presStyleCnt="4" custScaleY="24011" custLinFactNeighborX="-381" custLinFactNeighborY="-12688">
        <dgm:presLayoutVars>
          <dgm:bulletEnabled val="1"/>
        </dgm:presLayoutVars>
      </dgm:prSet>
      <dgm:spPr/>
      <dgm:t>
        <a:bodyPr/>
        <a:lstStyle/>
        <a:p>
          <a:pPr rtl="1"/>
          <a:endParaRPr lang="he-IL"/>
        </a:p>
      </dgm:t>
    </dgm:pt>
    <dgm:pt modelId="{600D0812-FCE4-48A4-ADC1-61004BBDF030}" type="pres">
      <dgm:prSet presAssocID="{69A10D36-D4F7-43FC-9779-400453405133}" presName="invisiNode" presStyleLbl="node1" presStyleIdx="1" presStyleCnt="4"/>
      <dgm:spPr/>
    </dgm:pt>
    <dgm:pt modelId="{719801EA-F283-47D0-B917-186AEEBBF660}" type="pres">
      <dgm:prSet presAssocID="{69A10D36-D4F7-43FC-9779-400453405133}" presName="imagNode" presStyleLbl="fgImgPlace1" presStyleIdx="1" presStyleCnt="4" custScaleY="213299" custLinFactNeighborY="-14496"/>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pt>
    <dgm:pt modelId="{C59FDD99-034C-4B00-AAB2-42A44DDB3BB2}" type="pres">
      <dgm:prSet presAssocID="{3883DC8B-36E5-4FEF-8B12-C25E038A7FF2}" presName="sibTrans" presStyleLbl="sibTrans2D1" presStyleIdx="0" presStyleCnt="0"/>
      <dgm:spPr/>
      <dgm:t>
        <a:bodyPr/>
        <a:lstStyle/>
        <a:p>
          <a:pPr rtl="1"/>
          <a:endParaRPr lang="he-IL"/>
        </a:p>
      </dgm:t>
    </dgm:pt>
    <dgm:pt modelId="{08C8C375-3064-4B49-8330-D9A98AF22C79}" type="pres">
      <dgm:prSet presAssocID="{3D25FAA8-D66D-4DC0-A783-E714A06D27F9}" presName="compNode" presStyleCnt="0"/>
      <dgm:spPr/>
    </dgm:pt>
    <dgm:pt modelId="{B5D4FECF-C1A0-426E-B701-54C8F72C2E79}" type="pres">
      <dgm:prSet presAssocID="{3D25FAA8-D66D-4DC0-A783-E714A06D27F9}" presName="node" presStyleLbl="node1" presStyleIdx="2" presStyleCnt="4" custScaleY="24011" custLinFactNeighborX="-381" custLinFactNeighborY="-12688">
        <dgm:presLayoutVars>
          <dgm:bulletEnabled val="1"/>
        </dgm:presLayoutVars>
      </dgm:prSet>
      <dgm:spPr/>
      <dgm:t>
        <a:bodyPr/>
        <a:lstStyle/>
        <a:p>
          <a:pPr rtl="1"/>
          <a:endParaRPr lang="he-IL"/>
        </a:p>
      </dgm:t>
    </dgm:pt>
    <dgm:pt modelId="{CAF988CF-AEE8-43C7-8831-A84F7BE826EC}" type="pres">
      <dgm:prSet presAssocID="{3D25FAA8-D66D-4DC0-A783-E714A06D27F9}" presName="invisiNode" presStyleLbl="node1" presStyleIdx="2" presStyleCnt="4"/>
      <dgm:spPr/>
    </dgm:pt>
    <dgm:pt modelId="{2313B424-BD00-402F-8657-5696C44794CB}" type="pres">
      <dgm:prSet presAssocID="{3D25FAA8-D66D-4DC0-A783-E714A06D27F9}" presName="imagNode" presStyleLbl="fgImgPlace1" presStyleIdx="2" presStyleCnt="4" custScaleY="213299" custLinFactNeighborY="-14496"/>
      <dgm:spPr>
        <a:blipFill>
          <a:blip xmlns:r="http://schemas.openxmlformats.org/officeDocument/2006/relationships" r:embed="rId3">
            <a:extLst>
              <a:ext uri="{28A0092B-C50C-407E-A947-70E740481C1C}">
                <a14:useLocalDpi xmlns:a14="http://schemas.microsoft.com/office/drawing/2010/main" val="0"/>
              </a:ext>
            </a:extLst>
          </a:blip>
          <a:srcRect/>
          <a:stretch>
            <a:fillRect l="-26000" r="-26000"/>
          </a:stretch>
        </a:blipFill>
      </dgm:spPr>
    </dgm:pt>
    <dgm:pt modelId="{2C4BB8FB-FBEF-40E9-8C97-5564BE4D507E}" type="pres">
      <dgm:prSet presAssocID="{0C95B62F-887B-40C8-A3F2-93D0972E8E7D}" presName="sibTrans" presStyleLbl="sibTrans2D1" presStyleIdx="0" presStyleCnt="0"/>
      <dgm:spPr/>
      <dgm:t>
        <a:bodyPr/>
        <a:lstStyle/>
        <a:p>
          <a:pPr rtl="1"/>
          <a:endParaRPr lang="he-IL"/>
        </a:p>
      </dgm:t>
    </dgm:pt>
    <dgm:pt modelId="{7296561A-1179-4120-A532-D1102BA44D8B}" type="pres">
      <dgm:prSet presAssocID="{C313F98D-448D-44F2-864B-DE5DE6CD575F}" presName="compNode" presStyleCnt="0"/>
      <dgm:spPr/>
    </dgm:pt>
    <dgm:pt modelId="{A93F8D27-92F4-48CA-951E-0FA4FEFD19CA}" type="pres">
      <dgm:prSet presAssocID="{C313F98D-448D-44F2-864B-DE5DE6CD575F}" presName="node" presStyleLbl="node1" presStyleIdx="3" presStyleCnt="4" custScaleY="24011" custLinFactNeighborX="-381" custLinFactNeighborY="-12688">
        <dgm:presLayoutVars>
          <dgm:bulletEnabled val="1"/>
        </dgm:presLayoutVars>
      </dgm:prSet>
      <dgm:spPr/>
      <dgm:t>
        <a:bodyPr/>
        <a:lstStyle/>
        <a:p>
          <a:pPr rtl="1"/>
          <a:endParaRPr lang="he-IL"/>
        </a:p>
      </dgm:t>
    </dgm:pt>
    <dgm:pt modelId="{B9356E58-C353-41F2-BDA9-D7805AF4BB11}" type="pres">
      <dgm:prSet presAssocID="{C313F98D-448D-44F2-864B-DE5DE6CD575F}" presName="invisiNode" presStyleLbl="node1" presStyleIdx="3" presStyleCnt="4"/>
      <dgm:spPr/>
    </dgm:pt>
    <dgm:pt modelId="{F650FC48-4EB5-4F96-A1C6-9D70B2967E3D}" type="pres">
      <dgm:prSet presAssocID="{C313F98D-448D-44F2-864B-DE5DE6CD575F}" presName="imagNode" presStyleLbl="fgImgPlace1" presStyleIdx="3" presStyleCnt="4" custScaleY="213299" custLinFactNeighborY="-14496"/>
      <dgm:spPr>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dgm:spPr>
    </dgm:pt>
  </dgm:ptLst>
  <dgm:cxnLst>
    <dgm:cxn modelId="{9AD16CB7-7C94-4892-83C3-862FBB5950ED}" type="presOf" srcId="{3883DC8B-36E5-4FEF-8B12-C25E038A7FF2}" destId="{C59FDD99-034C-4B00-AAB2-42A44DDB3BB2}" srcOrd="0" destOrd="0" presId="urn:microsoft.com/office/officeart/2005/8/layout/pList2"/>
    <dgm:cxn modelId="{D7A5D26B-79ED-4776-AFA2-EAC30115B947}" type="presOf" srcId="{69A10D36-D4F7-43FC-9779-400453405133}" destId="{E5BFD44D-67AE-4810-93BF-A00EE7F88AF3}" srcOrd="0" destOrd="0" presId="urn:microsoft.com/office/officeart/2005/8/layout/pList2"/>
    <dgm:cxn modelId="{0892C052-64A9-4770-9E18-3454938087F4}" srcId="{A1CFBD53-4013-4391-A348-46CBC59C0972}" destId="{F8FB1683-31B5-444E-8E12-871B9ABDC05D}" srcOrd="0" destOrd="0" parTransId="{577505AB-FAF4-4677-9FE0-986358A12DE7}" sibTransId="{61540505-F98B-4026-B12E-ADBBC346E91F}"/>
    <dgm:cxn modelId="{1D9080E3-E6EE-4228-8BED-AA56F26D30EF}" type="presOf" srcId="{F8FB1683-31B5-444E-8E12-871B9ABDC05D}" destId="{8E278E92-0F1F-406A-B3CB-8BDFE547E2C2}" srcOrd="0" destOrd="0" presId="urn:microsoft.com/office/officeart/2005/8/layout/pList2"/>
    <dgm:cxn modelId="{AE2EB1A1-6254-422A-B36E-F4B7FDDD2251}" srcId="{A1CFBD53-4013-4391-A348-46CBC59C0972}" destId="{C313F98D-448D-44F2-864B-DE5DE6CD575F}" srcOrd="3" destOrd="0" parTransId="{4A9ECDEE-6CB9-4602-A770-D36829699131}" sibTransId="{19F6D52C-48FD-4BD8-8E79-3943739A5851}"/>
    <dgm:cxn modelId="{7FC7C11C-515A-4360-BF35-6B77B018970D}" srcId="{A1CFBD53-4013-4391-A348-46CBC59C0972}" destId="{3D25FAA8-D66D-4DC0-A783-E714A06D27F9}" srcOrd="2" destOrd="0" parTransId="{7A90A462-410D-4F20-81DF-0D9C56D87DA9}" sibTransId="{0C95B62F-887B-40C8-A3F2-93D0972E8E7D}"/>
    <dgm:cxn modelId="{005113D5-CC5A-47CB-A1B1-DAEFF7B5B3B4}" type="presOf" srcId="{C313F98D-448D-44F2-864B-DE5DE6CD575F}" destId="{A93F8D27-92F4-48CA-951E-0FA4FEFD19CA}" srcOrd="0" destOrd="0" presId="urn:microsoft.com/office/officeart/2005/8/layout/pList2"/>
    <dgm:cxn modelId="{8015E186-5F09-4C99-B866-20E5A2125F04}" type="presOf" srcId="{61540505-F98B-4026-B12E-ADBBC346E91F}" destId="{D0C55B6D-E19E-4577-B111-4A6CDB317123}" srcOrd="0" destOrd="0" presId="urn:microsoft.com/office/officeart/2005/8/layout/pList2"/>
    <dgm:cxn modelId="{8332C573-271F-48E7-BEF7-9007DBA371C1}" type="presOf" srcId="{3D25FAA8-D66D-4DC0-A783-E714A06D27F9}" destId="{B5D4FECF-C1A0-426E-B701-54C8F72C2E79}" srcOrd="0" destOrd="0" presId="urn:microsoft.com/office/officeart/2005/8/layout/pList2"/>
    <dgm:cxn modelId="{4C995DAD-C8B1-456C-8017-EB0C4CF54210}" type="presOf" srcId="{0C95B62F-887B-40C8-A3F2-93D0972E8E7D}" destId="{2C4BB8FB-FBEF-40E9-8C97-5564BE4D507E}" srcOrd="0" destOrd="0" presId="urn:microsoft.com/office/officeart/2005/8/layout/pList2"/>
    <dgm:cxn modelId="{563C6E10-054E-4C7B-8306-D0A5BE3648CD}" type="presOf" srcId="{A1CFBD53-4013-4391-A348-46CBC59C0972}" destId="{5478B6A2-DA99-4682-82C9-FAB2303557EA}" srcOrd="0" destOrd="0" presId="urn:microsoft.com/office/officeart/2005/8/layout/pList2"/>
    <dgm:cxn modelId="{013ED8BC-4F35-49EE-AB2B-6D43368003E3}" srcId="{A1CFBD53-4013-4391-A348-46CBC59C0972}" destId="{69A10D36-D4F7-43FC-9779-400453405133}" srcOrd="1" destOrd="0" parTransId="{81A296FE-8EAA-49B6-B629-07A32EC5BAA4}" sibTransId="{3883DC8B-36E5-4FEF-8B12-C25E038A7FF2}"/>
    <dgm:cxn modelId="{BF25D7B3-6BBB-4D0B-88FF-0D1433267B82}" type="presParOf" srcId="{5478B6A2-DA99-4682-82C9-FAB2303557EA}" destId="{AC6EBB2A-3889-4677-9B1B-459CA0264A38}" srcOrd="0" destOrd="0" presId="urn:microsoft.com/office/officeart/2005/8/layout/pList2"/>
    <dgm:cxn modelId="{EC8A1F3B-A164-4B88-A159-808273785E84}" type="presParOf" srcId="{5478B6A2-DA99-4682-82C9-FAB2303557EA}" destId="{CF8740DA-FBA3-40C5-89C0-884E81D3321A}" srcOrd="1" destOrd="0" presId="urn:microsoft.com/office/officeart/2005/8/layout/pList2"/>
    <dgm:cxn modelId="{BCCAFBD9-4609-4B90-BD67-16A3587B7891}" type="presParOf" srcId="{CF8740DA-FBA3-40C5-89C0-884E81D3321A}" destId="{E098EE1C-96E8-435D-957B-20AD5CEDD3C1}" srcOrd="0" destOrd="0" presId="urn:microsoft.com/office/officeart/2005/8/layout/pList2"/>
    <dgm:cxn modelId="{0FA1771B-C6B4-4C6F-8363-9B2930A02395}" type="presParOf" srcId="{E098EE1C-96E8-435D-957B-20AD5CEDD3C1}" destId="{8E278E92-0F1F-406A-B3CB-8BDFE547E2C2}" srcOrd="0" destOrd="0" presId="urn:microsoft.com/office/officeart/2005/8/layout/pList2"/>
    <dgm:cxn modelId="{042242AE-5629-42D7-AB6C-3C09D05A1037}" type="presParOf" srcId="{E098EE1C-96E8-435D-957B-20AD5CEDD3C1}" destId="{84CD7EAB-BF1D-4C50-A978-09246413BC56}" srcOrd="1" destOrd="0" presId="urn:microsoft.com/office/officeart/2005/8/layout/pList2"/>
    <dgm:cxn modelId="{7986CAE6-1337-4DF1-B490-AF35C90EA5A3}" type="presParOf" srcId="{E098EE1C-96E8-435D-957B-20AD5CEDD3C1}" destId="{18FD98CB-2F99-488B-AB4C-19875AA02112}" srcOrd="2" destOrd="0" presId="urn:microsoft.com/office/officeart/2005/8/layout/pList2"/>
    <dgm:cxn modelId="{3174B769-A9FD-4B91-850B-1D19F8D37491}" type="presParOf" srcId="{CF8740DA-FBA3-40C5-89C0-884E81D3321A}" destId="{D0C55B6D-E19E-4577-B111-4A6CDB317123}" srcOrd="1" destOrd="0" presId="urn:microsoft.com/office/officeart/2005/8/layout/pList2"/>
    <dgm:cxn modelId="{BF134082-4CC1-4E14-9D82-5D789E1A0408}" type="presParOf" srcId="{CF8740DA-FBA3-40C5-89C0-884E81D3321A}" destId="{0C7A7B28-D1AE-4CA0-A768-900ADFEAED4F}" srcOrd="2" destOrd="0" presId="urn:microsoft.com/office/officeart/2005/8/layout/pList2"/>
    <dgm:cxn modelId="{D45155F7-AD44-48DB-8714-37D792BC9890}" type="presParOf" srcId="{0C7A7B28-D1AE-4CA0-A768-900ADFEAED4F}" destId="{E5BFD44D-67AE-4810-93BF-A00EE7F88AF3}" srcOrd="0" destOrd="0" presId="urn:microsoft.com/office/officeart/2005/8/layout/pList2"/>
    <dgm:cxn modelId="{C58F1A2B-96AE-418A-B4F4-CD5E30449F05}" type="presParOf" srcId="{0C7A7B28-D1AE-4CA0-A768-900ADFEAED4F}" destId="{600D0812-FCE4-48A4-ADC1-61004BBDF030}" srcOrd="1" destOrd="0" presId="urn:microsoft.com/office/officeart/2005/8/layout/pList2"/>
    <dgm:cxn modelId="{BCE37D10-C810-442C-9034-6ADBA62ABD95}" type="presParOf" srcId="{0C7A7B28-D1AE-4CA0-A768-900ADFEAED4F}" destId="{719801EA-F283-47D0-B917-186AEEBBF660}" srcOrd="2" destOrd="0" presId="urn:microsoft.com/office/officeart/2005/8/layout/pList2"/>
    <dgm:cxn modelId="{CC055453-6204-47DC-9991-2E220B11146C}" type="presParOf" srcId="{CF8740DA-FBA3-40C5-89C0-884E81D3321A}" destId="{C59FDD99-034C-4B00-AAB2-42A44DDB3BB2}" srcOrd="3" destOrd="0" presId="urn:microsoft.com/office/officeart/2005/8/layout/pList2"/>
    <dgm:cxn modelId="{E95B6D29-9842-40A2-A645-F3DF2E94C3DE}" type="presParOf" srcId="{CF8740DA-FBA3-40C5-89C0-884E81D3321A}" destId="{08C8C375-3064-4B49-8330-D9A98AF22C79}" srcOrd="4" destOrd="0" presId="urn:microsoft.com/office/officeart/2005/8/layout/pList2"/>
    <dgm:cxn modelId="{96989C82-1559-4F7D-9D21-09B591A0DB7E}" type="presParOf" srcId="{08C8C375-3064-4B49-8330-D9A98AF22C79}" destId="{B5D4FECF-C1A0-426E-B701-54C8F72C2E79}" srcOrd="0" destOrd="0" presId="urn:microsoft.com/office/officeart/2005/8/layout/pList2"/>
    <dgm:cxn modelId="{BAA8B4B6-71C5-459F-80DB-14BEF77923A7}" type="presParOf" srcId="{08C8C375-3064-4B49-8330-D9A98AF22C79}" destId="{CAF988CF-AEE8-43C7-8831-A84F7BE826EC}" srcOrd="1" destOrd="0" presId="urn:microsoft.com/office/officeart/2005/8/layout/pList2"/>
    <dgm:cxn modelId="{97FFCE26-8953-40AC-8FEF-0B73DD00585D}" type="presParOf" srcId="{08C8C375-3064-4B49-8330-D9A98AF22C79}" destId="{2313B424-BD00-402F-8657-5696C44794CB}" srcOrd="2" destOrd="0" presId="urn:microsoft.com/office/officeart/2005/8/layout/pList2"/>
    <dgm:cxn modelId="{3D0A9E36-36FD-41D6-B21B-9349CF237313}" type="presParOf" srcId="{CF8740DA-FBA3-40C5-89C0-884E81D3321A}" destId="{2C4BB8FB-FBEF-40E9-8C97-5564BE4D507E}" srcOrd="5" destOrd="0" presId="urn:microsoft.com/office/officeart/2005/8/layout/pList2"/>
    <dgm:cxn modelId="{6DEDA716-B05B-4C2F-A189-9F2542A226D3}" type="presParOf" srcId="{CF8740DA-FBA3-40C5-89C0-884E81D3321A}" destId="{7296561A-1179-4120-A532-D1102BA44D8B}" srcOrd="6" destOrd="0" presId="urn:microsoft.com/office/officeart/2005/8/layout/pList2"/>
    <dgm:cxn modelId="{6B8430FB-DBEA-4420-B68D-503B4293B286}" type="presParOf" srcId="{7296561A-1179-4120-A532-D1102BA44D8B}" destId="{A93F8D27-92F4-48CA-951E-0FA4FEFD19CA}" srcOrd="0" destOrd="0" presId="urn:microsoft.com/office/officeart/2005/8/layout/pList2"/>
    <dgm:cxn modelId="{74466C48-F1EE-4F7D-B2FC-49F04EF426EF}" type="presParOf" srcId="{7296561A-1179-4120-A532-D1102BA44D8B}" destId="{B9356E58-C353-41F2-BDA9-D7805AF4BB11}" srcOrd="1" destOrd="0" presId="urn:microsoft.com/office/officeart/2005/8/layout/pList2"/>
    <dgm:cxn modelId="{AF092921-25F0-43DF-A646-7347121A52CC}" type="presParOf" srcId="{7296561A-1179-4120-A532-D1102BA44D8B}" destId="{F650FC48-4EB5-4F96-A1C6-9D70B2967E3D}"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CFBD53-4013-4391-A348-46CBC59C0972}" type="doc">
      <dgm:prSet loTypeId="urn:microsoft.com/office/officeart/2005/8/layout/pList2" loCatId="list" qsTypeId="urn:microsoft.com/office/officeart/2005/8/quickstyle/simple1" qsCatId="simple" csTypeId="urn:microsoft.com/office/officeart/2005/8/colors/accent1_2" csCatId="accent1" phldr="1"/>
      <dgm:spPr/>
    </dgm:pt>
    <dgm:pt modelId="{F8FB1683-31B5-444E-8E12-871B9ABDC05D}">
      <dgm:prSet phldrT="[Text]"/>
      <dgm:spPr/>
      <dgm:t>
        <a:bodyPr/>
        <a:lstStyle/>
        <a:p>
          <a:r>
            <a:rPr lang="en-US"/>
            <a:t>Delay &amp; Sum</a:t>
          </a:r>
        </a:p>
      </dgm:t>
    </dgm:pt>
    <dgm:pt modelId="{577505AB-FAF4-4677-9FE0-986358A12DE7}" type="parTrans" cxnId="{0892C052-64A9-4770-9E18-3454938087F4}">
      <dgm:prSet/>
      <dgm:spPr/>
      <dgm:t>
        <a:bodyPr/>
        <a:lstStyle/>
        <a:p>
          <a:endParaRPr lang="en-US"/>
        </a:p>
      </dgm:t>
    </dgm:pt>
    <dgm:pt modelId="{61540505-F98B-4026-B12E-ADBBC346E91F}" type="sibTrans" cxnId="{0892C052-64A9-4770-9E18-3454938087F4}">
      <dgm:prSet/>
      <dgm:spPr/>
      <dgm:t>
        <a:bodyPr/>
        <a:lstStyle/>
        <a:p>
          <a:endParaRPr lang="en-US"/>
        </a:p>
      </dgm:t>
    </dgm:pt>
    <dgm:pt modelId="{69A10D36-D4F7-43FC-9779-400453405133}">
      <dgm:prSet phldrT="[Text]"/>
      <dgm:spPr/>
      <dgm:t>
        <a:bodyPr/>
        <a:lstStyle/>
        <a:p>
          <a:r>
            <a:rPr lang="en-US"/>
            <a:t>Linear Interpolation</a:t>
          </a:r>
        </a:p>
      </dgm:t>
    </dgm:pt>
    <dgm:pt modelId="{81A296FE-8EAA-49B6-B629-07A32EC5BAA4}" type="parTrans" cxnId="{013ED8BC-4F35-49EE-AB2B-6D43368003E3}">
      <dgm:prSet/>
      <dgm:spPr/>
      <dgm:t>
        <a:bodyPr/>
        <a:lstStyle/>
        <a:p>
          <a:endParaRPr lang="en-US"/>
        </a:p>
      </dgm:t>
    </dgm:pt>
    <dgm:pt modelId="{3883DC8B-36E5-4FEF-8B12-C25E038A7FF2}" type="sibTrans" cxnId="{013ED8BC-4F35-49EE-AB2B-6D43368003E3}">
      <dgm:prSet/>
      <dgm:spPr/>
      <dgm:t>
        <a:bodyPr/>
        <a:lstStyle/>
        <a:p>
          <a:endParaRPr lang="en-US"/>
        </a:p>
      </dgm:t>
    </dgm:pt>
    <dgm:pt modelId="{3D25FAA8-D66D-4DC0-A783-E714A06D27F9}">
      <dgm:prSet phldrT="[Text]"/>
      <dgm:spPr/>
      <dgm:t>
        <a:bodyPr/>
        <a:lstStyle/>
        <a:p>
          <a:r>
            <a:rPr lang="en-US"/>
            <a:t>NUFFT</a:t>
          </a:r>
        </a:p>
      </dgm:t>
    </dgm:pt>
    <dgm:pt modelId="{7A90A462-410D-4F20-81DF-0D9C56D87DA9}" type="parTrans" cxnId="{7FC7C11C-515A-4360-BF35-6B77B018970D}">
      <dgm:prSet/>
      <dgm:spPr/>
      <dgm:t>
        <a:bodyPr/>
        <a:lstStyle/>
        <a:p>
          <a:endParaRPr lang="en-US"/>
        </a:p>
      </dgm:t>
    </dgm:pt>
    <dgm:pt modelId="{0C95B62F-887B-40C8-A3F2-93D0972E8E7D}" type="sibTrans" cxnId="{7FC7C11C-515A-4360-BF35-6B77B018970D}">
      <dgm:prSet/>
      <dgm:spPr/>
      <dgm:t>
        <a:bodyPr/>
        <a:lstStyle/>
        <a:p>
          <a:endParaRPr lang="en-US"/>
        </a:p>
      </dgm:t>
    </dgm:pt>
    <dgm:pt modelId="{C313F98D-448D-44F2-864B-DE5DE6CD575F}">
      <dgm:prSet phldrT="[Text]"/>
      <dgm:spPr/>
      <dgm:t>
        <a:bodyPr/>
        <a:lstStyle/>
        <a:p>
          <a:r>
            <a:rPr lang="en-US"/>
            <a:t>SPURS</a:t>
          </a:r>
        </a:p>
      </dgm:t>
    </dgm:pt>
    <dgm:pt modelId="{4A9ECDEE-6CB9-4602-A770-D36829699131}" type="parTrans" cxnId="{AE2EB1A1-6254-422A-B36E-F4B7FDDD2251}">
      <dgm:prSet/>
      <dgm:spPr/>
      <dgm:t>
        <a:bodyPr/>
        <a:lstStyle/>
        <a:p>
          <a:endParaRPr lang="en-US"/>
        </a:p>
      </dgm:t>
    </dgm:pt>
    <dgm:pt modelId="{19F6D52C-48FD-4BD8-8E79-3943739A5851}" type="sibTrans" cxnId="{AE2EB1A1-6254-422A-B36E-F4B7FDDD2251}">
      <dgm:prSet/>
      <dgm:spPr/>
      <dgm:t>
        <a:bodyPr/>
        <a:lstStyle/>
        <a:p>
          <a:endParaRPr lang="en-US"/>
        </a:p>
      </dgm:t>
    </dgm:pt>
    <dgm:pt modelId="{5478B6A2-DA99-4682-82C9-FAB2303557EA}" type="pres">
      <dgm:prSet presAssocID="{A1CFBD53-4013-4391-A348-46CBC59C0972}" presName="Name0" presStyleCnt="0">
        <dgm:presLayoutVars>
          <dgm:dir/>
          <dgm:resizeHandles val="exact"/>
        </dgm:presLayoutVars>
      </dgm:prSet>
      <dgm:spPr/>
    </dgm:pt>
    <dgm:pt modelId="{AC6EBB2A-3889-4677-9B1B-459CA0264A38}" type="pres">
      <dgm:prSet presAssocID="{A1CFBD53-4013-4391-A348-46CBC59C0972}" presName="bkgdShp" presStyleLbl="alignAccFollowNode1" presStyleIdx="0" presStyleCnt="1" custScaleX="99928" custScaleY="185969" custLinFactNeighborY="26753"/>
      <dgm:spPr/>
    </dgm:pt>
    <dgm:pt modelId="{CF8740DA-FBA3-40C5-89C0-884E81D3321A}" type="pres">
      <dgm:prSet presAssocID="{A1CFBD53-4013-4391-A348-46CBC59C0972}" presName="linComp" presStyleCnt="0"/>
      <dgm:spPr/>
    </dgm:pt>
    <dgm:pt modelId="{E098EE1C-96E8-435D-957B-20AD5CEDD3C1}" type="pres">
      <dgm:prSet presAssocID="{F8FB1683-31B5-444E-8E12-871B9ABDC05D}" presName="compNode" presStyleCnt="0"/>
      <dgm:spPr/>
    </dgm:pt>
    <dgm:pt modelId="{8E278E92-0F1F-406A-B3CB-8BDFE547E2C2}" type="pres">
      <dgm:prSet presAssocID="{F8FB1683-31B5-444E-8E12-871B9ABDC05D}" presName="node" presStyleLbl="node1" presStyleIdx="0" presStyleCnt="4" custScaleY="24011" custLinFactNeighborX="-381" custLinFactNeighborY="-12688">
        <dgm:presLayoutVars>
          <dgm:bulletEnabled val="1"/>
        </dgm:presLayoutVars>
      </dgm:prSet>
      <dgm:spPr/>
      <dgm:t>
        <a:bodyPr/>
        <a:lstStyle/>
        <a:p>
          <a:pPr rtl="1"/>
          <a:endParaRPr lang="he-IL"/>
        </a:p>
      </dgm:t>
    </dgm:pt>
    <dgm:pt modelId="{84CD7EAB-BF1D-4C50-A978-09246413BC56}" type="pres">
      <dgm:prSet presAssocID="{F8FB1683-31B5-444E-8E12-871B9ABDC05D}" presName="invisiNode" presStyleLbl="node1" presStyleIdx="0" presStyleCnt="4"/>
      <dgm:spPr/>
    </dgm:pt>
    <dgm:pt modelId="{18FD98CB-2F99-488B-AB4C-19875AA02112}" type="pres">
      <dgm:prSet presAssocID="{F8FB1683-31B5-444E-8E12-871B9ABDC05D}" presName="imagNode" presStyleLbl="fgImgPlace1" presStyleIdx="0" presStyleCnt="4" custScaleY="213299" custLinFactNeighborY="-14496"/>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D0C55B6D-E19E-4577-B111-4A6CDB317123}" type="pres">
      <dgm:prSet presAssocID="{61540505-F98B-4026-B12E-ADBBC346E91F}" presName="sibTrans" presStyleLbl="sibTrans2D1" presStyleIdx="0" presStyleCnt="0"/>
      <dgm:spPr/>
      <dgm:t>
        <a:bodyPr/>
        <a:lstStyle/>
        <a:p>
          <a:pPr rtl="1"/>
          <a:endParaRPr lang="he-IL"/>
        </a:p>
      </dgm:t>
    </dgm:pt>
    <dgm:pt modelId="{0C7A7B28-D1AE-4CA0-A768-900ADFEAED4F}" type="pres">
      <dgm:prSet presAssocID="{69A10D36-D4F7-43FC-9779-400453405133}" presName="compNode" presStyleCnt="0"/>
      <dgm:spPr/>
    </dgm:pt>
    <dgm:pt modelId="{E5BFD44D-67AE-4810-93BF-A00EE7F88AF3}" type="pres">
      <dgm:prSet presAssocID="{69A10D36-D4F7-43FC-9779-400453405133}" presName="node" presStyleLbl="node1" presStyleIdx="1" presStyleCnt="4" custScaleY="24011" custLinFactNeighborX="-381" custLinFactNeighborY="-12688">
        <dgm:presLayoutVars>
          <dgm:bulletEnabled val="1"/>
        </dgm:presLayoutVars>
      </dgm:prSet>
      <dgm:spPr/>
      <dgm:t>
        <a:bodyPr/>
        <a:lstStyle/>
        <a:p>
          <a:pPr rtl="1"/>
          <a:endParaRPr lang="he-IL"/>
        </a:p>
      </dgm:t>
    </dgm:pt>
    <dgm:pt modelId="{600D0812-FCE4-48A4-ADC1-61004BBDF030}" type="pres">
      <dgm:prSet presAssocID="{69A10D36-D4F7-43FC-9779-400453405133}" presName="invisiNode" presStyleLbl="node1" presStyleIdx="1" presStyleCnt="4"/>
      <dgm:spPr/>
    </dgm:pt>
    <dgm:pt modelId="{719801EA-F283-47D0-B917-186AEEBBF660}" type="pres">
      <dgm:prSet presAssocID="{69A10D36-D4F7-43FC-9779-400453405133}" presName="imagNode" presStyleLbl="fgImgPlace1" presStyleIdx="1" presStyleCnt="4" custScaleY="213299" custLinFactNeighborY="-14496"/>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pt>
    <dgm:pt modelId="{C59FDD99-034C-4B00-AAB2-42A44DDB3BB2}" type="pres">
      <dgm:prSet presAssocID="{3883DC8B-36E5-4FEF-8B12-C25E038A7FF2}" presName="sibTrans" presStyleLbl="sibTrans2D1" presStyleIdx="0" presStyleCnt="0"/>
      <dgm:spPr/>
      <dgm:t>
        <a:bodyPr/>
        <a:lstStyle/>
        <a:p>
          <a:pPr rtl="1"/>
          <a:endParaRPr lang="he-IL"/>
        </a:p>
      </dgm:t>
    </dgm:pt>
    <dgm:pt modelId="{08C8C375-3064-4B49-8330-D9A98AF22C79}" type="pres">
      <dgm:prSet presAssocID="{3D25FAA8-D66D-4DC0-A783-E714A06D27F9}" presName="compNode" presStyleCnt="0"/>
      <dgm:spPr/>
    </dgm:pt>
    <dgm:pt modelId="{B5D4FECF-C1A0-426E-B701-54C8F72C2E79}" type="pres">
      <dgm:prSet presAssocID="{3D25FAA8-D66D-4DC0-A783-E714A06D27F9}" presName="node" presStyleLbl="node1" presStyleIdx="2" presStyleCnt="4" custScaleY="24011" custLinFactNeighborX="-381" custLinFactNeighborY="-12688">
        <dgm:presLayoutVars>
          <dgm:bulletEnabled val="1"/>
        </dgm:presLayoutVars>
      </dgm:prSet>
      <dgm:spPr/>
      <dgm:t>
        <a:bodyPr/>
        <a:lstStyle/>
        <a:p>
          <a:pPr rtl="1"/>
          <a:endParaRPr lang="he-IL"/>
        </a:p>
      </dgm:t>
    </dgm:pt>
    <dgm:pt modelId="{CAF988CF-AEE8-43C7-8831-A84F7BE826EC}" type="pres">
      <dgm:prSet presAssocID="{3D25FAA8-D66D-4DC0-A783-E714A06D27F9}" presName="invisiNode" presStyleLbl="node1" presStyleIdx="2" presStyleCnt="4"/>
      <dgm:spPr/>
    </dgm:pt>
    <dgm:pt modelId="{2313B424-BD00-402F-8657-5696C44794CB}" type="pres">
      <dgm:prSet presAssocID="{3D25FAA8-D66D-4DC0-A783-E714A06D27F9}" presName="imagNode" presStyleLbl="fgImgPlace1" presStyleIdx="2" presStyleCnt="4" custScaleY="213299" custLinFactNeighborY="-14496"/>
      <dgm:spPr>
        <a:blipFill>
          <a:blip xmlns:r="http://schemas.openxmlformats.org/officeDocument/2006/relationships" r:embed="rId3">
            <a:extLst>
              <a:ext uri="{28A0092B-C50C-407E-A947-70E740481C1C}">
                <a14:useLocalDpi xmlns:a14="http://schemas.microsoft.com/office/drawing/2010/main" val="0"/>
              </a:ext>
            </a:extLst>
          </a:blip>
          <a:srcRect/>
          <a:stretch>
            <a:fillRect l="-26000" r="-26000"/>
          </a:stretch>
        </a:blipFill>
      </dgm:spPr>
    </dgm:pt>
    <dgm:pt modelId="{2C4BB8FB-FBEF-40E9-8C97-5564BE4D507E}" type="pres">
      <dgm:prSet presAssocID="{0C95B62F-887B-40C8-A3F2-93D0972E8E7D}" presName="sibTrans" presStyleLbl="sibTrans2D1" presStyleIdx="0" presStyleCnt="0"/>
      <dgm:spPr/>
      <dgm:t>
        <a:bodyPr/>
        <a:lstStyle/>
        <a:p>
          <a:pPr rtl="1"/>
          <a:endParaRPr lang="he-IL"/>
        </a:p>
      </dgm:t>
    </dgm:pt>
    <dgm:pt modelId="{7296561A-1179-4120-A532-D1102BA44D8B}" type="pres">
      <dgm:prSet presAssocID="{C313F98D-448D-44F2-864B-DE5DE6CD575F}" presName="compNode" presStyleCnt="0"/>
      <dgm:spPr/>
    </dgm:pt>
    <dgm:pt modelId="{A93F8D27-92F4-48CA-951E-0FA4FEFD19CA}" type="pres">
      <dgm:prSet presAssocID="{C313F98D-448D-44F2-864B-DE5DE6CD575F}" presName="node" presStyleLbl="node1" presStyleIdx="3" presStyleCnt="4" custScaleY="24011" custLinFactNeighborX="-381" custLinFactNeighborY="-12688">
        <dgm:presLayoutVars>
          <dgm:bulletEnabled val="1"/>
        </dgm:presLayoutVars>
      </dgm:prSet>
      <dgm:spPr/>
      <dgm:t>
        <a:bodyPr/>
        <a:lstStyle/>
        <a:p>
          <a:pPr rtl="1"/>
          <a:endParaRPr lang="he-IL"/>
        </a:p>
      </dgm:t>
    </dgm:pt>
    <dgm:pt modelId="{B9356E58-C353-41F2-BDA9-D7805AF4BB11}" type="pres">
      <dgm:prSet presAssocID="{C313F98D-448D-44F2-864B-DE5DE6CD575F}" presName="invisiNode" presStyleLbl="node1" presStyleIdx="3" presStyleCnt="4"/>
      <dgm:spPr/>
    </dgm:pt>
    <dgm:pt modelId="{F650FC48-4EB5-4F96-A1C6-9D70B2967E3D}" type="pres">
      <dgm:prSet presAssocID="{C313F98D-448D-44F2-864B-DE5DE6CD575F}" presName="imagNode" presStyleLbl="fgImgPlace1" presStyleIdx="3" presStyleCnt="4" custScaleY="213299" custLinFactNeighborY="-14496"/>
      <dgm:spPr>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dgm:spPr>
    </dgm:pt>
  </dgm:ptLst>
  <dgm:cxnLst>
    <dgm:cxn modelId="{1B48BC2E-1BBC-4D2F-9989-8E76067441D3}" type="presOf" srcId="{F8FB1683-31B5-444E-8E12-871B9ABDC05D}" destId="{8E278E92-0F1F-406A-B3CB-8BDFE547E2C2}" srcOrd="0" destOrd="0" presId="urn:microsoft.com/office/officeart/2005/8/layout/pList2"/>
    <dgm:cxn modelId="{0892C052-64A9-4770-9E18-3454938087F4}" srcId="{A1CFBD53-4013-4391-A348-46CBC59C0972}" destId="{F8FB1683-31B5-444E-8E12-871B9ABDC05D}" srcOrd="0" destOrd="0" parTransId="{577505AB-FAF4-4677-9FE0-986358A12DE7}" sibTransId="{61540505-F98B-4026-B12E-ADBBC346E91F}"/>
    <dgm:cxn modelId="{C03FC945-EFBB-41FB-87CB-3E4D85F863F2}" type="presOf" srcId="{0C95B62F-887B-40C8-A3F2-93D0972E8E7D}" destId="{2C4BB8FB-FBEF-40E9-8C97-5564BE4D507E}" srcOrd="0" destOrd="0" presId="urn:microsoft.com/office/officeart/2005/8/layout/pList2"/>
    <dgm:cxn modelId="{E9CB52F4-A157-435F-BFE9-EF812DF0F91D}" type="presOf" srcId="{3883DC8B-36E5-4FEF-8B12-C25E038A7FF2}" destId="{C59FDD99-034C-4B00-AAB2-42A44DDB3BB2}" srcOrd="0" destOrd="0" presId="urn:microsoft.com/office/officeart/2005/8/layout/pList2"/>
    <dgm:cxn modelId="{577EABD0-7BA9-423E-97E0-3354254EA439}" type="presOf" srcId="{69A10D36-D4F7-43FC-9779-400453405133}" destId="{E5BFD44D-67AE-4810-93BF-A00EE7F88AF3}" srcOrd="0" destOrd="0" presId="urn:microsoft.com/office/officeart/2005/8/layout/pList2"/>
    <dgm:cxn modelId="{AE2EB1A1-6254-422A-B36E-F4B7FDDD2251}" srcId="{A1CFBD53-4013-4391-A348-46CBC59C0972}" destId="{C313F98D-448D-44F2-864B-DE5DE6CD575F}" srcOrd="3" destOrd="0" parTransId="{4A9ECDEE-6CB9-4602-A770-D36829699131}" sibTransId="{19F6D52C-48FD-4BD8-8E79-3943739A5851}"/>
    <dgm:cxn modelId="{7FC7C11C-515A-4360-BF35-6B77B018970D}" srcId="{A1CFBD53-4013-4391-A348-46CBC59C0972}" destId="{3D25FAA8-D66D-4DC0-A783-E714A06D27F9}" srcOrd="2" destOrd="0" parTransId="{7A90A462-410D-4F20-81DF-0D9C56D87DA9}" sibTransId="{0C95B62F-887B-40C8-A3F2-93D0972E8E7D}"/>
    <dgm:cxn modelId="{5E0B5CBA-AC96-46EB-ADE8-83CEE98967DF}" type="presOf" srcId="{C313F98D-448D-44F2-864B-DE5DE6CD575F}" destId="{A93F8D27-92F4-48CA-951E-0FA4FEFD19CA}" srcOrd="0" destOrd="0" presId="urn:microsoft.com/office/officeart/2005/8/layout/pList2"/>
    <dgm:cxn modelId="{6A63F10F-C519-4AB0-B2AC-A656D8EC1A83}" type="presOf" srcId="{61540505-F98B-4026-B12E-ADBBC346E91F}" destId="{D0C55B6D-E19E-4577-B111-4A6CDB317123}" srcOrd="0" destOrd="0" presId="urn:microsoft.com/office/officeart/2005/8/layout/pList2"/>
    <dgm:cxn modelId="{AE2B6929-2153-4942-A5B6-107D0F9A2A83}" type="presOf" srcId="{A1CFBD53-4013-4391-A348-46CBC59C0972}" destId="{5478B6A2-DA99-4682-82C9-FAB2303557EA}" srcOrd="0" destOrd="0" presId="urn:microsoft.com/office/officeart/2005/8/layout/pList2"/>
    <dgm:cxn modelId="{0C044A09-6F9F-451E-955E-589DD8C91CB7}" type="presOf" srcId="{3D25FAA8-D66D-4DC0-A783-E714A06D27F9}" destId="{B5D4FECF-C1A0-426E-B701-54C8F72C2E79}" srcOrd="0" destOrd="0" presId="urn:microsoft.com/office/officeart/2005/8/layout/pList2"/>
    <dgm:cxn modelId="{013ED8BC-4F35-49EE-AB2B-6D43368003E3}" srcId="{A1CFBD53-4013-4391-A348-46CBC59C0972}" destId="{69A10D36-D4F7-43FC-9779-400453405133}" srcOrd="1" destOrd="0" parTransId="{81A296FE-8EAA-49B6-B629-07A32EC5BAA4}" sibTransId="{3883DC8B-36E5-4FEF-8B12-C25E038A7FF2}"/>
    <dgm:cxn modelId="{289878C9-224E-4877-9DB6-E882824E19A1}" type="presParOf" srcId="{5478B6A2-DA99-4682-82C9-FAB2303557EA}" destId="{AC6EBB2A-3889-4677-9B1B-459CA0264A38}" srcOrd="0" destOrd="0" presId="urn:microsoft.com/office/officeart/2005/8/layout/pList2"/>
    <dgm:cxn modelId="{56070C2C-6CEC-4834-9AD6-5AD45FB2CA24}" type="presParOf" srcId="{5478B6A2-DA99-4682-82C9-FAB2303557EA}" destId="{CF8740DA-FBA3-40C5-89C0-884E81D3321A}" srcOrd="1" destOrd="0" presId="urn:microsoft.com/office/officeart/2005/8/layout/pList2"/>
    <dgm:cxn modelId="{4AB911DC-295C-4C91-8170-5AEFDEA56361}" type="presParOf" srcId="{CF8740DA-FBA3-40C5-89C0-884E81D3321A}" destId="{E098EE1C-96E8-435D-957B-20AD5CEDD3C1}" srcOrd="0" destOrd="0" presId="urn:microsoft.com/office/officeart/2005/8/layout/pList2"/>
    <dgm:cxn modelId="{0C042916-F63B-4D0C-A45E-2904257BB177}" type="presParOf" srcId="{E098EE1C-96E8-435D-957B-20AD5CEDD3C1}" destId="{8E278E92-0F1F-406A-B3CB-8BDFE547E2C2}" srcOrd="0" destOrd="0" presId="urn:microsoft.com/office/officeart/2005/8/layout/pList2"/>
    <dgm:cxn modelId="{71B6526E-7CA3-4FB6-803D-8B337C669E97}" type="presParOf" srcId="{E098EE1C-96E8-435D-957B-20AD5CEDD3C1}" destId="{84CD7EAB-BF1D-4C50-A978-09246413BC56}" srcOrd="1" destOrd="0" presId="urn:microsoft.com/office/officeart/2005/8/layout/pList2"/>
    <dgm:cxn modelId="{16FAFCA9-2008-4B11-B8F9-081DAD3D5388}" type="presParOf" srcId="{E098EE1C-96E8-435D-957B-20AD5CEDD3C1}" destId="{18FD98CB-2F99-488B-AB4C-19875AA02112}" srcOrd="2" destOrd="0" presId="urn:microsoft.com/office/officeart/2005/8/layout/pList2"/>
    <dgm:cxn modelId="{45B99B13-3F47-4272-8435-8151A7398F5A}" type="presParOf" srcId="{CF8740DA-FBA3-40C5-89C0-884E81D3321A}" destId="{D0C55B6D-E19E-4577-B111-4A6CDB317123}" srcOrd="1" destOrd="0" presId="urn:microsoft.com/office/officeart/2005/8/layout/pList2"/>
    <dgm:cxn modelId="{00EB97B2-BEE4-4717-A524-83422EDBEC76}" type="presParOf" srcId="{CF8740DA-FBA3-40C5-89C0-884E81D3321A}" destId="{0C7A7B28-D1AE-4CA0-A768-900ADFEAED4F}" srcOrd="2" destOrd="0" presId="urn:microsoft.com/office/officeart/2005/8/layout/pList2"/>
    <dgm:cxn modelId="{75A7F477-8F2E-40B7-BA30-3C8977823263}" type="presParOf" srcId="{0C7A7B28-D1AE-4CA0-A768-900ADFEAED4F}" destId="{E5BFD44D-67AE-4810-93BF-A00EE7F88AF3}" srcOrd="0" destOrd="0" presId="urn:microsoft.com/office/officeart/2005/8/layout/pList2"/>
    <dgm:cxn modelId="{95224CF8-D8A9-4FA1-B8F6-5B650D2A5E87}" type="presParOf" srcId="{0C7A7B28-D1AE-4CA0-A768-900ADFEAED4F}" destId="{600D0812-FCE4-48A4-ADC1-61004BBDF030}" srcOrd="1" destOrd="0" presId="urn:microsoft.com/office/officeart/2005/8/layout/pList2"/>
    <dgm:cxn modelId="{7393E0A1-2B1F-486B-AE62-DE1E60F63C7C}" type="presParOf" srcId="{0C7A7B28-D1AE-4CA0-A768-900ADFEAED4F}" destId="{719801EA-F283-47D0-B917-186AEEBBF660}" srcOrd="2" destOrd="0" presId="urn:microsoft.com/office/officeart/2005/8/layout/pList2"/>
    <dgm:cxn modelId="{268252D1-311E-4411-AA19-90ED521FAD0C}" type="presParOf" srcId="{CF8740DA-FBA3-40C5-89C0-884E81D3321A}" destId="{C59FDD99-034C-4B00-AAB2-42A44DDB3BB2}" srcOrd="3" destOrd="0" presId="urn:microsoft.com/office/officeart/2005/8/layout/pList2"/>
    <dgm:cxn modelId="{C8FC23E0-98D0-44E0-95D5-04ED5F1F15C9}" type="presParOf" srcId="{CF8740DA-FBA3-40C5-89C0-884E81D3321A}" destId="{08C8C375-3064-4B49-8330-D9A98AF22C79}" srcOrd="4" destOrd="0" presId="urn:microsoft.com/office/officeart/2005/8/layout/pList2"/>
    <dgm:cxn modelId="{81F23945-790B-4995-99E1-0238D77C8EFF}" type="presParOf" srcId="{08C8C375-3064-4B49-8330-D9A98AF22C79}" destId="{B5D4FECF-C1A0-426E-B701-54C8F72C2E79}" srcOrd="0" destOrd="0" presId="urn:microsoft.com/office/officeart/2005/8/layout/pList2"/>
    <dgm:cxn modelId="{0A41D777-CD28-4AF5-9D4F-D76F8149B3B7}" type="presParOf" srcId="{08C8C375-3064-4B49-8330-D9A98AF22C79}" destId="{CAF988CF-AEE8-43C7-8831-A84F7BE826EC}" srcOrd="1" destOrd="0" presId="urn:microsoft.com/office/officeart/2005/8/layout/pList2"/>
    <dgm:cxn modelId="{A4E72DCA-6CEB-47CF-8378-DCE67F1B9673}" type="presParOf" srcId="{08C8C375-3064-4B49-8330-D9A98AF22C79}" destId="{2313B424-BD00-402F-8657-5696C44794CB}" srcOrd="2" destOrd="0" presId="urn:microsoft.com/office/officeart/2005/8/layout/pList2"/>
    <dgm:cxn modelId="{E5A9680E-7040-44D1-8B92-03273A39AD52}" type="presParOf" srcId="{CF8740DA-FBA3-40C5-89C0-884E81D3321A}" destId="{2C4BB8FB-FBEF-40E9-8C97-5564BE4D507E}" srcOrd="5" destOrd="0" presId="urn:microsoft.com/office/officeart/2005/8/layout/pList2"/>
    <dgm:cxn modelId="{F5CD4997-2A9F-4267-ACC7-4D7FA98A677F}" type="presParOf" srcId="{CF8740DA-FBA3-40C5-89C0-884E81D3321A}" destId="{7296561A-1179-4120-A532-D1102BA44D8B}" srcOrd="6" destOrd="0" presId="urn:microsoft.com/office/officeart/2005/8/layout/pList2"/>
    <dgm:cxn modelId="{319EB64A-D567-44EB-B8C0-9CD4414DC28E}" type="presParOf" srcId="{7296561A-1179-4120-A532-D1102BA44D8B}" destId="{A93F8D27-92F4-48CA-951E-0FA4FEFD19CA}" srcOrd="0" destOrd="0" presId="urn:microsoft.com/office/officeart/2005/8/layout/pList2"/>
    <dgm:cxn modelId="{ABE28EC1-5D10-49F6-B504-70844E6740CB}" type="presParOf" srcId="{7296561A-1179-4120-A532-D1102BA44D8B}" destId="{B9356E58-C353-41F2-BDA9-D7805AF4BB11}" srcOrd="1" destOrd="0" presId="urn:microsoft.com/office/officeart/2005/8/layout/pList2"/>
    <dgm:cxn modelId="{E722DE4D-BE80-45E0-A100-22FF831C9DB1}" type="presParOf" srcId="{7296561A-1179-4120-A532-D1102BA44D8B}" destId="{F650FC48-4EB5-4F96-A1C6-9D70B2967E3D}"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CFBD53-4013-4391-A348-46CBC59C0972}" type="doc">
      <dgm:prSet loTypeId="urn:microsoft.com/office/officeart/2005/8/layout/pList2" loCatId="list" qsTypeId="urn:microsoft.com/office/officeart/2005/8/quickstyle/simple1" qsCatId="simple" csTypeId="urn:microsoft.com/office/officeart/2005/8/colors/accent1_2" csCatId="accent1" phldr="1"/>
      <dgm:spPr/>
    </dgm:pt>
    <dgm:pt modelId="{F8FB1683-31B5-444E-8E12-871B9ABDC05D}">
      <dgm:prSet phldrT="[Text]"/>
      <dgm:spPr/>
      <dgm:t>
        <a:bodyPr/>
        <a:lstStyle/>
        <a:p>
          <a:r>
            <a:rPr lang="en-US"/>
            <a:t>Delay &amp; Sum</a:t>
          </a:r>
        </a:p>
      </dgm:t>
    </dgm:pt>
    <dgm:pt modelId="{577505AB-FAF4-4677-9FE0-986358A12DE7}" type="parTrans" cxnId="{0892C052-64A9-4770-9E18-3454938087F4}">
      <dgm:prSet/>
      <dgm:spPr/>
      <dgm:t>
        <a:bodyPr/>
        <a:lstStyle/>
        <a:p>
          <a:endParaRPr lang="en-US"/>
        </a:p>
      </dgm:t>
    </dgm:pt>
    <dgm:pt modelId="{61540505-F98B-4026-B12E-ADBBC346E91F}" type="sibTrans" cxnId="{0892C052-64A9-4770-9E18-3454938087F4}">
      <dgm:prSet/>
      <dgm:spPr/>
      <dgm:t>
        <a:bodyPr/>
        <a:lstStyle/>
        <a:p>
          <a:endParaRPr lang="en-US"/>
        </a:p>
      </dgm:t>
    </dgm:pt>
    <dgm:pt modelId="{69A10D36-D4F7-43FC-9779-400453405133}">
      <dgm:prSet phldrT="[Text]"/>
      <dgm:spPr/>
      <dgm:t>
        <a:bodyPr/>
        <a:lstStyle/>
        <a:p>
          <a:r>
            <a:rPr lang="en-US"/>
            <a:t>Linear Interpolation</a:t>
          </a:r>
        </a:p>
      </dgm:t>
    </dgm:pt>
    <dgm:pt modelId="{81A296FE-8EAA-49B6-B629-07A32EC5BAA4}" type="parTrans" cxnId="{013ED8BC-4F35-49EE-AB2B-6D43368003E3}">
      <dgm:prSet/>
      <dgm:spPr/>
      <dgm:t>
        <a:bodyPr/>
        <a:lstStyle/>
        <a:p>
          <a:endParaRPr lang="en-US"/>
        </a:p>
      </dgm:t>
    </dgm:pt>
    <dgm:pt modelId="{3883DC8B-36E5-4FEF-8B12-C25E038A7FF2}" type="sibTrans" cxnId="{013ED8BC-4F35-49EE-AB2B-6D43368003E3}">
      <dgm:prSet/>
      <dgm:spPr/>
      <dgm:t>
        <a:bodyPr/>
        <a:lstStyle/>
        <a:p>
          <a:endParaRPr lang="en-US"/>
        </a:p>
      </dgm:t>
    </dgm:pt>
    <dgm:pt modelId="{3D25FAA8-D66D-4DC0-A783-E714A06D27F9}">
      <dgm:prSet phldrT="[Text]"/>
      <dgm:spPr/>
      <dgm:t>
        <a:bodyPr/>
        <a:lstStyle/>
        <a:p>
          <a:r>
            <a:rPr lang="en-US"/>
            <a:t>NUFFT</a:t>
          </a:r>
        </a:p>
      </dgm:t>
    </dgm:pt>
    <dgm:pt modelId="{7A90A462-410D-4F20-81DF-0D9C56D87DA9}" type="parTrans" cxnId="{7FC7C11C-515A-4360-BF35-6B77B018970D}">
      <dgm:prSet/>
      <dgm:spPr/>
      <dgm:t>
        <a:bodyPr/>
        <a:lstStyle/>
        <a:p>
          <a:endParaRPr lang="en-US"/>
        </a:p>
      </dgm:t>
    </dgm:pt>
    <dgm:pt modelId="{0C95B62F-887B-40C8-A3F2-93D0972E8E7D}" type="sibTrans" cxnId="{7FC7C11C-515A-4360-BF35-6B77B018970D}">
      <dgm:prSet/>
      <dgm:spPr/>
      <dgm:t>
        <a:bodyPr/>
        <a:lstStyle/>
        <a:p>
          <a:endParaRPr lang="en-US"/>
        </a:p>
      </dgm:t>
    </dgm:pt>
    <dgm:pt modelId="{C313F98D-448D-44F2-864B-DE5DE6CD575F}">
      <dgm:prSet phldrT="[Text]"/>
      <dgm:spPr/>
      <dgm:t>
        <a:bodyPr/>
        <a:lstStyle/>
        <a:p>
          <a:r>
            <a:rPr lang="en-US"/>
            <a:t>SPURS</a:t>
          </a:r>
        </a:p>
      </dgm:t>
    </dgm:pt>
    <dgm:pt modelId="{4A9ECDEE-6CB9-4602-A770-D36829699131}" type="parTrans" cxnId="{AE2EB1A1-6254-422A-B36E-F4B7FDDD2251}">
      <dgm:prSet/>
      <dgm:spPr/>
      <dgm:t>
        <a:bodyPr/>
        <a:lstStyle/>
        <a:p>
          <a:endParaRPr lang="en-US"/>
        </a:p>
      </dgm:t>
    </dgm:pt>
    <dgm:pt modelId="{19F6D52C-48FD-4BD8-8E79-3943739A5851}" type="sibTrans" cxnId="{AE2EB1A1-6254-422A-B36E-F4B7FDDD2251}">
      <dgm:prSet/>
      <dgm:spPr/>
      <dgm:t>
        <a:bodyPr/>
        <a:lstStyle/>
        <a:p>
          <a:endParaRPr lang="en-US"/>
        </a:p>
      </dgm:t>
    </dgm:pt>
    <dgm:pt modelId="{5478B6A2-DA99-4682-82C9-FAB2303557EA}" type="pres">
      <dgm:prSet presAssocID="{A1CFBD53-4013-4391-A348-46CBC59C0972}" presName="Name0" presStyleCnt="0">
        <dgm:presLayoutVars>
          <dgm:dir/>
          <dgm:resizeHandles val="exact"/>
        </dgm:presLayoutVars>
      </dgm:prSet>
      <dgm:spPr/>
    </dgm:pt>
    <dgm:pt modelId="{AC6EBB2A-3889-4677-9B1B-459CA0264A38}" type="pres">
      <dgm:prSet presAssocID="{A1CFBD53-4013-4391-A348-46CBC59C0972}" presName="bkgdShp" presStyleLbl="alignAccFollowNode1" presStyleIdx="0" presStyleCnt="1" custScaleY="185969" custLinFactNeighborY="24811"/>
      <dgm:spPr/>
    </dgm:pt>
    <dgm:pt modelId="{CF8740DA-FBA3-40C5-89C0-884E81D3321A}" type="pres">
      <dgm:prSet presAssocID="{A1CFBD53-4013-4391-A348-46CBC59C0972}" presName="linComp" presStyleCnt="0"/>
      <dgm:spPr/>
    </dgm:pt>
    <dgm:pt modelId="{E098EE1C-96E8-435D-957B-20AD5CEDD3C1}" type="pres">
      <dgm:prSet presAssocID="{F8FB1683-31B5-444E-8E12-871B9ABDC05D}" presName="compNode" presStyleCnt="0"/>
      <dgm:spPr/>
    </dgm:pt>
    <dgm:pt modelId="{8E278E92-0F1F-406A-B3CB-8BDFE547E2C2}" type="pres">
      <dgm:prSet presAssocID="{F8FB1683-31B5-444E-8E12-871B9ABDC05D}" presName="node" presStyleLbl="node1" presStyleIdx="0" presStyleCnt="4" custScaleY="24011" custLinFactNeighborX="-381" custLinFactNeighborY="-12688">
        <dgm:presLayoutVars>
          <dgm:bulletEnabled val="1"/>
        </dgm:presLayoutVars>
      </dgm:prSet>
      <dgm:spPr/>
      <dgm:t>
        <a:bodyPr/>
        <a:lstStyle/>
        <a:p>
          <a:pPr rtl="1"/>
          <a:endParaRPr lang="he-IL"/>
        </a:p>
      </dgm:t>
    </dgm:pt>
    <dgm:pt modelId="{84CD7EAB-BF1D-4C50-A978-09246413BC56}" type="pres">
      <dgm:prSet presAssocID="{F8FB1683-31B5-444E-8E12-871B9ABDC05D}" presName="invisiNode" presStyleLbl="node1" presStyleIdx="0" presStyleCnt="4"/>
      <dgm:spPr/>
    </dgm:pt>
    <dgm:pt modelId="{18FD98CB-2F99-488B-AB4C-19875AA02112}" type="pres">
      <dgm:prSet presAssocID="{F8FB1683-31B5-444E-8E12-871B9ABDC05D}" presName="imagNode" presStyleLbl="fgImgPlace1" presStyleIdx="0" presStyleCnt="4" custScaleY="213299" custLinFactNeighborY="-14496"/>
      <dgm:spPr>
        <a:blipFill>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dgm:spPr>
    </dgm:pt>
    <dgm:pt modelId="{D0C55B6D-E19E-4577-B111-4A6CDB317123}" type="pres">
      <dgm:prSet presAssocID="{61540505-F98B-4026-B12E-ADBBC346E91F}" presName="sibTrans" presStyleLbl="sibTrans2D1" presStyleIdx="0" presStyleCnt="0"/>
      <dgm:spPr/>
      <dgm:t>
        <a:bodyPr/>
        <a:lstStyle/>
        <a:p>
          <a:pPr rtl="1"/>
          <a:endParaRPr lang="he-IL"/>
        </a:p>
      </dgm:t>
    </dgm:pt>
    <dgm:pt modelId="{0C7A7B28-D1AE-4CA0-A768-900ADFEAED4F}" type="pres">
      <dgm:prSet presAssocID="{69A10D36-D4F7-43FC-9779-400453405133}" presName="compNode" presStyleCnt="0"/>
      <dgm:spPr/>
    </dgm:pt>
    <dgm:pt modelId="{E5BFD44D-67AE-4810-93BF-A00EE7F88AF3}" type="pres">
      <dgm:prSet presAssocID="{69A10D36-D4F7-43FC-9779-400453405133}" presName="node" presStyleLbl="node1" presStyleIdx="1" presStyleCnt="4" custScaleY="24011" custLinFactNeighborX="-381" custLinFactNeighborY="-12688">
        <dgm:presLayoutVars>
          <dgm:bulletEnabled val="1"/>
        </dgm:presLayoutVars>
      </dgm:prSet>
      <dgm:spPr/>
      <dgm:t>
        <a:bodyPr/>
        <a:lstStyle/>
        <a:p>
          <a:pPr rtl="1"/>
          <a:endParaRPr lang="he-IL"/>
        </a:p>
      </dgm:t>
    </dgm:pt>
    <dgm:pt modelId="{600D0812-FCE4-48A4-ADC1-61004BBDF030}" type="pres">
      <dgm:prSet presAssocID="{69A10D36-D4F7-43FC-9779-400453405133}" presName="invisiNode" presStyleLbl="node1" presStyleIdx="1" presStyleCnt="4"/>
      <dgm:spPr/>
    </dgm:pt>
    <dgm:pt modelId="{719801EA-F283-47D0-B917-186AEEBBF660}" type="pres">
      <dgm:prSet presAssocID="{69A10D36-D4F7-43FC-9779-400453405133}" presName="imagNode" presStyleLbl="fgImgPlace1" presStyleIdx="1" presStyleCnt="4" custScaleY="213299" custLinFactNeighborY="-14496"/>
      <dgm:spPr>
        <a:blipFill>
          <a:blip xmlns:r="http://schemas.openxmlformats.org/officeDocument/2006/relationships" r:embed="rId2">
            <a:extLst>
              <a:ext uri="{28A0092B-C50C-407E-A947-70E740481C1C}">
                <a14:useLocalDpi xmlns:a14="http://schemas.microsoft.com/office/drawing/2010/main" val="0"/>
              </a:ext>
            </a:extLst>
          </a:blip>
          <a:srcRect/>
          <a:stretch>
            <a:fillRect l="-40000" r="-40000"/>
          </a:stretch>
        </a:blipFill>
      </dgm:spPr>
    </dgm:pt>
    <dgm:pt modelId="{C59FDD99-034C-4B00-AAB2-42A44DDB3BB2}" type="pres">
      <dgm:prSet presAssocID="{3883DC8B-36E5-4FEF-8B12-C25E038A7FF2}" presName="sibTrans" presStyleLbl="sibTrans2D1" presStyleIdx="0" presStyleCnt="0"/>
      <dgm:spPr/>
      <dgm:t>
        <a:bodyPr/>
        <a:lstStyle/>
        <a:p>
          <a:pPr rtl="1"/>
          <a:endParaRPr lang="he-IL"/>
        </a:p>
      </dgm:t>
    </dgm:pt>
    <dgm:pt modelId="{08C8C375-3064-4B49-8330-D9A98AF22C79}" type="pres">
      <dgm:prSet presAssocID="{3D25FAA8-D66D-4DC0-A783-E714A06D27F9}" presName="compNode" presStyleCnt="0"/>
      <dgm:spPr/>
    </dgm:pt>
    <dgm:pt modelId="{B5D4FECF-C1A0-426E-B701-54C8F72C2E79}" type="pres">
      <dgm:prSet presAssocID="{3D25FAA8-D66D-4DC0-A783-E714A06D27F9}" presName="node" presStyleLbl="node1" presStyleIdx="2" presStyleCnt="4" custScaleY="24011" custLinFactNeighborX="-381" custLinFactNeighborY="-12688">
        <dgm:presLayoutVars>
          <dgm:bulletEnabled val="1"/>
        </dgm:presLayoutVars>
      </dgm:prSet>
      <dgm:spPr/>
      <dgm:t>
        <a:bodyPr/>
        <a:lstStyle/>
        <a:p>
          <a:pPr rtl="1"/>
          <a:endParaRPr lang="he-IL"/>
        </a:p>
      </dgm:t>
    </dgm:pt>
    <dgm:pt modelId="{CAF988CF-AEE8-43C7-8831-A84F7BE826EC}" type="pres">
      <dgm:prSet presAssocID="{3D25FAA8-D66D-4DC0-A783-E714A06D27F9}" presName="invisiNode" presStyleLbl="node1" presStyleIdx="2" presStyleCnt="4"/>
      <dgm:spPr/>
    </dgm:pt>
    <dgm:pt modelId="{2313B424-BD00-402F-8657-5696C44794CB}" type="pres">
      <dgm:prSet presAssocID="{3D25FAA8-D66D-4DC0-A783-E714A06D27F9}" presName="imagNode" presStyleLbl="fgImgPlace1" presStyleIdx="2" presStyleCnt="4" custScaleY="213299" custLinFactNeighborY="-14496"/>
      <dgm:spPr>
        <a:blipFill>
          <a:blip xmlns:r="http://schemas.openxmlformats.org/officeDocument/2006/relationships" r:embed="rId3">
            <a:extLst>
              <a:ext uri="{28A0092B-C50C-407E-A947-70E740481C1C}">
                <a14:useLocalDpi xmlns:a14="http://schemas.microsoft.com/office/drawing/2010/main" val="0"/>
              </a:ext>
            </a:extLst>
          </a:blip>
          <a:srcRect/>
          <a:stretch>
            <a:fillRect l="-40000" r="-40000"/>
          </a:stretch>
        </a:blipFill>
      </dgm:spPr>
    </dgm:pt>
    <dgm:pt modelId="{2C4BB8FB-FBEF-40E9-8C97-5564BE4D507E}" type="pres">
      <dgm:prSet presAssocID="{0C95B62F-887B-40C8-A3F2-93D0972E8E7D}" presName="sibTrans" presStyleLbl="sibTrans2D1" presStyleIdx="0" presStyleCnt="0"/>
      <dgm:spPr/>
      <dgm:t>
        <a:bodyPr/>
        <a:lstStyle/>
        <a:p>
          <a:pPr rtl="1"/>
          <a:endParaRPr lang="he-IL"/>
        </a:p>
      </dgm:t>
    </dgm:pt>
    <dgm:pt modelId="{7296561A-1179-4120-A532-D1102BA44D8B}" type="pres">
      <dgm:prSet presAssocID="{C313F98D-448D-44F2-864B-DE5DE6CD575F}" presName="compNode" presStyleCnt="0"/>
      <dgm:spPr/>
    </dgm:pt>
    <dgm:pt modelId="{A93F8D27-92F4-48CA-951E-0FA4FEFD19CA}" type="pres">
      <dgm:prSet presAssocID="{C313F98D-448D-44F2-864B-DE5DE6CD575F}" presName="node" presStyleLbl="node1" presStyleIdx="3" presStyleCnt="4" custScaleY="24011" custLinFactNeighborX="-381" custLinFactNeighborY="-12688">
        <dgm:presLayoutVars>
          <dgm:bulletEnabled val="1"/>
        </dgm:presLayoutVars>
      </dgm:prSet>
      <dgm:spPr/>
      <dgm:t>
        <a:bodyPr/>
        <a:lstStyle/>
        <a:p>
          <a:pPr rtl="1"/>
          <a:endParaRPr lang="he-IL"/>
        </a:p>
      </dgm:t>
    </dgm:pt>
    <dgm:pt modelId="{B9356E58-C353-41F2-BDA9-D7805AF4BB11}" type="pres">
      <dgm:prSet presAssocID="{C313F98D-448D-44F2-864B-DE5DE6CD575F}" presName="invisiNode" presStyleLbl="node1" presStyleIdx="3" presStyleCnt="4"/>
      <dgm:spPr/>
    </dgm:pt>
    <dgm:pt modelId="{F650FC48-4EB5-4F96-A1C6-9D70B2967E3D}" type="pres">
      <dgm:prSet presAssocID="{C313F98D-448D-44F2-864B-DE5DE6CD575F}" presName="imagNode" presStyleLbl="fgImgPlace1" presStyleIdx="3" presStyleCnt="4" custScaleY="213299" custLinFactNeighborY="-14496"/>
      <dgm:spPr>
        <a:blipFill>
          <a:blip xmlns:r="http://schemas.openxmlformats.org/officeDocument/2006/relationships" r:embed="rId4">
            <a:extLst>
              <a:ext uri="{28A0092B-C50C-407E-A947-70E740481C1C}">
                <a14:useLocalDpi xmlns:a14="http://schemas.microsoft.com/office/drawing/2010/main" val="0"/>
              </a:ext>
            </a:extLst>
          </a:blip>
          <a:srcRect/>
          <a:stretch>
            <a:fillRect l="-40000" r="-40000"/>
          </a:stretch>
        </a:blipFill>
      </dgm:spPr>
    </dgm:pt>
  </dgm:ptLst>
  <dgm:cxnLst>
    <dgm:cxn modelId="{218AF3F2-6640-4CE6-BBBE-6B897874A2CE}" type="presOf" srcId="{F8FB1683-31B5-444E-8E12-871B9ABDC05D}" destId="{8E278E92-0F1F-406A-B3CB-8BDFE547E2C2}" srcOrd="0" destOrd="0" presId="urn:microsoft.com/office/officeart/2005/8/layout/pList2"/>
    <dgm:cxn modelId="{0892C052-64A9-4770-9E18-3454938087F4}" srcId="{A1CFBD53-4013-4391-A348-46CBC59C0972}" destId="{F8FB1683-31B5-444E-8E12-871B9ABDC05D}" srcOrd="0" destOrd="0" parTransId="{577505AB-FAF4-4677-9FE0-986358A12DE7}" sibTransId="{61540505-F98B-4026-B12E-ADBBC346E91F}"/>
    <dgm:cxn modelId="{51DA1172-9934-4F48-B37D-3A84EB4B1D33}" type="presOf" srcId="{3883DC8B-36E5-4FEF-8B12-C25E038A7FF2}" destId="{C59FDD99-034C-4B00-AAB2-42A44DDB3BB2}" srcOrd="0" destOrd="0" presId="urn:microsoft.com/office/officeart/2005/8/layout/pList2"/>
    <dgm:cxn modelId="{AE2EB1A1-6254-422A-B36E-F4B7FDDD2251}" srcId="{A1CFBD53-4013-4391-A348-46CBC59C0972}" destId="{C313F98D-448D-44F2-864B-DE5DE6CD575F}" srcOrd="3" destOrd="0" parTransId="{4A9ECDEE-6CB9-4602-A770-D36829699131}" sibTransId="{19F6D52C-48FD-4BD8-8E79-3943739A5851}"/>
    <dgm:cxn modelId="{0B7CAAA7-1597-4803-B166-0C469A4C2B70}" type="presOf" srcId="{69A10D36-D4F7-43FC-9779-400453405133}" destId="{E5BFD44D-67AE-4810-93BF-A00EE7F88AF3}" srcOrd="0" destOrd="0" presId="urn:microsoft.com/office/officeart/2005/8/layout/pList2"/>
    <dgm:cxn modelId="{7FC7C11C-515A-4360-BF35-6B77B018970D}" srcId="{A1CFBD53-4013-4391-A348-46CBC59C0972}" destId="{3D25FAA8-D66D-4DC0-A783-E714A06D27F9}" srcOrd="2" destOrd="0" parTransId="{7A90A462-410D-4F20-81DF-0D9C56D87DA9}" sibTransId="{0C95B62F-887B-40C8-A3F2-93D0972E8E7D}"/>
    <dgm:cxn modelId="{9B01C699-496C-4183-9A5C-4C1219B961F9}" type="presOf" srcId="{A1CFBD53-4013-4391-A348-46CBC59C0972}" destId="{5478B6A2-DA99-4682-82C9-FAB2303557EA}" srcOrd="0" destOrd="0" presId="urn:microsoft.com/office/officeart/2005/8/layout/pList2"/>
    <dgm:cxn modelId="{D11406FF-E4F6-40A7-AD8C-A1521DE4F1D4}" type="presOf" srcId="{C313F98D-448D-44F2-864B-DE5DE6CD575F}" destId="{A93F8D27-92F4-48CA-951E-0FA4FEFD19CA}" srcOrd="0" destOrd="0" presId="urn:microsoft.com/office/officeart/2005/8/layout/pList2"/>
    <dgm:cxn modelId="{6D2C2D7F-5835-41D8-BFC2-DA8224895478}" type="presOf" srcId="{3D25FAA8-D66D-4DC0-A783-E714A06D27F9}" destId="{B5D4FECF-C1A0-426E-B701-54C8F72C2E79}" srcOrd="0" destOrd="0" presId="urn:microsoft.com/office/officeart/2005/8/layout/pList2"/>
    <dgm:cxn modelId="{C07E7230-40E5-4A6E-9794-41B7A286662A}" type="presOf" srcId="{0C95B62F-887B-40C8-A3F2-93D0972E8E7D}" destId="{2C4BB8FB-FBEF-40E9-8C97-5564BE4D507E}" srcOrd="0" destOrd="0" presId="urn:microsoft.com/office/officeart/2005/8/layout/pList2"/>
    <dgm:cxn modelId="{65BC030B-EBE6-4F54-A658-82E001E0ACBE}" type="presOf" srcId="{61540505-F98B-4026-B12E-ADBBC346E91F}" destId="{D0C55B6D-E19E-4577-B111-4A6CDB317123}" srcOrd="0" destOrd="0" presId="urn:microsoft.com/office/officeart/2005/8/layout/pList2"/>
    <dgm:cxn modelId="{013ED8BC-4F35-49EE-AB2B-6D43368003E3}" srcId="{A1CFBD53-4013-4391-A348-46CBC59C0972}" destId="{69A10D36-D4F7-43FC-9779-400453405133}" srcOrd="1" destOrd="0" parTransId="{81A296FE-8EAA-49B6-B629-07A32EC5BAA4}" sibTransId="{3883DC8B-36E5-4FEF-8B12-C25E038A7FF2}"/>
    <dgm:cxn modelId="{4884D0D0-74A7-409E-85AD-8BD3E41EBC39}" type="presParOf" srcId="{5478B6A2-DA99-4682-82C9-FAB2303557EA}" destId="{AC6EBB2A-3889-4677-9B1B-459CA0264A38}" srcOrd="0" destOrd="0" presId="urn:microsoft.com/office/officeart/2005/8/layout/pList2"/>
    <dgm:cxn modelId="{47D14888-1418-4D67-9EA7-3CB01513E5A4}" type="presParOf" srcId="{5478B6A2-DA99-4682-82C9-FAB2303557EA}" destId="{CF8740DA-FBA3-40C5-89C0-884E81D3321A}" srcOrd="1" destOrd="0" presId="urn:microsoft.com/office/officeart/2005/8/layout/pList2"/>
    <dgm:cxn modelId="{EA0F306A-B280-4961-A6BC-26FE67934541}" type="presParOf" srcId="{CF8740DA-FBA3-40C5-89C0-884E81D3321A}" destId="{E098EE1C-96E8-435D-957B-20AD5CEDD3C1}" srcOrd="0" destOrd="0" presId="urn:microsoft.com/office/officeart/2005/8/layout/pList2"/>
    <dgm:cxn modelId="{763BF22C-20E7-489C-BDB9-D362C2F12531}" type="presParOf" srcId="{E098EE1C-96E8-435D-957B-20AD5CEDD3C1}" destId="{8E278E92-0F1F-406A-B3CB-8BDFE547E2C2}" srcOrd="0" destOrd="0" presId="urn:microsoft.com/office/officeart/2005/8/layout/pList2"/>
    <dgm:cxn modelId="{096F3A68-F35B-4B69-836F-A43B15E37D8F}" type="presParOf" srcId="{E098EE1C-96E8-435D-957B-20AD5CEDD3C1}" destId="{84CD7EAB-BF1D-4C50-A978-09246413BC56}" srcOrd="1" destOrd="0" presId="urn:microsoft.com/office/officeart/2005/8/layout/pList2"/>
    <dgm:cxn modelId="{831CFF9E-98B1-4635-9AFB-19B0FAA23C7D}" type="presParOf" srcId="{E098EE1C-96E8-435D-957B-20AD5CEDD3C1}" destId="{18FD98CB-2F99-488B-AB4C-19875AA02112}" srcOrd="2" destOrd="0" presId="urn:microsoft.com/office/officeart/2005/8/layout/pList2"/>
    <dgm:cxn modelId="{DF84CBCA-6052-4F8B-B577-AFAD0F0F16DA}" type="presParOf" srcId="{CF8740DA-FBA3-40C5-89C0-884E81D3321A}" destId="{D0C55B6D-E19E-4577-B111-4A6CDB317123}" srcOrd="1" destOrd="0" presId="urn:microsoft.com/office/officeart/2005/8/layout/pList2"/>
    <dgm:cxn modelId="{0C7D807C-D3D6-49B6-996A-E63C4E8373C7}" type="presParOf" srcId="{CF8740DA-FBA3-40C5-89C0-884E81D3321A}" destId="{0C7A7B28-D1AE-4CA0-A768-900ADFEAED4F}" srcOrd="2" destOrd="0" presId="urn:microsoft.com/office/officeart/2005/8/layout/pList2"/>
    <dgm:cxn modelId="{E10CF694-6E34-4B31-B374-C03E9262346F}" type="presParOf" srcId="{0C7A7B28-D1AE-4CA0-A768-900ADFEAED4F}" destId="{E5BFD44D-67AE-4810-93BF-A00EE7F88AF3}" srcOrd="0" destOrd="0" presId="urn:microsoft.com/office/officeart/2005/8/layout/pList2"/>
    <dgm:cxn modelId="{69DDA098-EC7B-4852-9F11-CDD29BC117BD}" type="presParOf" srcId="{0C7A7B28-D1AE-4CA0-A768-900ADFEAED4F}" destId="{600D0812-FCE4-48A4-ADC1-61004BBDF030}" srcOrd="1" destOrd="0" presId="urn:microsoft.com/office/officeart/2005/8/layout/pList2"/>
    <dgm:cxn modelId="{40E34C58-FBEB-4E39-8DB7-1B4A57CC18FB}" type="presParOf" srcId="{0C7A7B28-D1AE-4CA0-A768-900ADFEAED4F}" destId="{719801EA-F283-47D0-B917-186AEEBBF660}" srcOrd="2" destOrd="0" presId="urn:microsoft.com/office/officeart/2005/8/layout/pList2"/>
    <dgm:cxn modelId="{BEB47331-47ED-47E5-ACF7-E28C1A9814A1}" type="presParOf" srcId="{CF8740DA-FBA3-40C5-89C0-884E81D3321A}" destId="{C59FDD99-034C-4B00-AAB2-42A44DDB3BB2}" srcOrd="3" destOrd="0" presId="urn:microsoft.com/office/officeart/2005/8/layout/pList2"/>
    <dgm:cxn modelId="{BBE9B8CB-2B17-4A6A-A8AD-1503DA64F157}" type="presParOf" srcId="{CF8740DA-FBA3-40C5-89C0-884E81D3321A}" destId="{08C8C375-3064-4B49-8330-D9A98AF22C79}" srcOrd="4" destOrd="0" presId="urn:microsoft.com/office/officeart/2005/8/layout/pList2"/>
    <dgm:cxn modelId="{1C34A32C-F15A-419B-BE20-B3E391605753}" type="presParOf" srcId="{08C8C375-3064-4B49-8330-D9A98AF22C79}" destId="{B5D4FECF-C1A0-426E-B701-54C8F72C2E79}" srcOrd="0" destOrd="0" presId="urn:microsoft.com/office/officeart/2005/8/layout/pList2"/>
    <dgm:cxn modelId="{B47061B5-4638-4936-85E0-7278B4C9032B}" type="presParOf" srcId="{08C8C375-3064-4B49-8330-D9A98AF22C79}" destId="{CAF988CF-AEE8-43C7-8831-A84F7BE826EC}" srcOrd="1" destOrd="0" presId="urn:microsoft.com/office/officeart/2005/8/layout/pList2"/>
    <dgm:cxn modelId="{669F5F1E-DCE9-4593-BB6D-D4B03DF9031E}" type="presParOf" srcId="{08C8C375-3064-4B49-8330-D9A98AF22C79}" destId="{2313B424-BD00-402F-8657-5696C44794CB}" srcOrd="2" destOrd="0" presId="urn:microsoft.com/office/officeart/2005/8/layout/pList2"/>
    <dgm:cxn modelId="{0FF89BF9-1F99-4D89-AB44-7D2130591246}" type="presParOf" srcId="{CF8740DA-FBA3-40C5-89C0-884E81D3321A}" destId="{2C4BB8FB-FBEF-40E9-8C97-5564BE4D507E}" srcOrd="5" destOrd="0" presId="urn:microsoft.com/office/officeart/2005/8/layout/pList2"/>
    <dgm:cxn modelId="{83B80E17-E2EE-440D-A16E-CE5AD2A77159}" type="presParOf" srcId="{CF8740DA-FBA3-40C5-89C0-884E81D3321A}" destId="{7296561A-1179-4120-A532-D1102BA44D8B}" srcOrd="6" destOrd="0" presId="urn:microsoft.com/office/officeart/2005/8/layout/pList2"/>
    <dgm:cxn modelId="{370F8B92-2710-40A7-A329-F2C2CF365F1A}" type="presParOf" srcId="{7296561A-1179-4120-A532-D1102BA44D8B}" destId="{A93F8D27-92F4-48CA-951E-0FA4FEFD19CA}" srcOrd="0" destOrd="0" presId="urn:microsoft.com/office/officeart/2005/8/layout/pList2"/>
    <dgm:cxn modelId="{9A29BF47-6C41-438C-BA83-7ACEB174771C}" type="presParOf" srcId="{7296561A-1179-4120-A532-D1102BA44D8B}" destId="{B9356E58-C353-41F2-BDA9-D7805AF4BB11}" srcOrd="1" destOrd="0" presId="urn:microsoft.com/office/officeart/2005/8/layout/pList2"/>
    <dgm:cxn modelId="{5DC71979-EB70-4829-BA15-BB23433AF7E8}" type="presParOf" srcId="{7296561A-1179-4120-A532-D1102BA44D8B}" destId="{F650FC48-4EB5-4F96-A1C6-9D70B2967E3D}"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CFBD53-4013-4391-A348-46CBC59C0972}" type="doc">
      <dgm:prSet loTypeId="urn:microsoft.com/office/officeart/2005/8/layout/pList2" loCatId="list" qsTypeId="urn:microsoft.com/office/officeart/2005/8/quickstyle/simple1" qsCatId="simple" csTypeId="urn:microsoft.com/office/officeart/2005/8/colors/accent1_2" csCatId="accent1" phldr="1"/>
      <dgm:spPr/>
    </dgm:pt>
    <dgm:pt modelId="{F8FB1683-31B5-444E-8E12-871B9ABDC05D}">
      <dgm:prSet phldrT="[Text]"/>
      <dgm:spPr/>
      <dgm:t>
        <a:bodyPr/>
        <a:lstStyle/>
        <a:p>
          <a:r>
            <a:rPr lang="en-US"/>
            <a:t>Delay &amp; Sum</a:t>
          </a:r>
        </a:p>
      </dgm:t>
    </dgm:pt>
    <dgm:pt modelId="{577505AB-FAF4-4677-9FE0-986358A12DE7}" type="parTrans" cxnId="{0892C052-64A9-4770-9E18-3454938087F4}">
      <dgm:prSet/>
      <dgm:spPr/>
      <dgm:t>
        <a:bodyPr/>
        <a:lstStyle/>
        <a:p>
          <a:endParaRPr lang="en-US"/>
        </a:p>
      </dgm:t>
    </dgm:pt>
    <dgm:pt modelId="{61540505-F98B-4026-B12E-ADBBC346E91F}" type="sibTrans" cxnId="{0892C052-64A9-4770-9E18-3454938087F4}">
      <dgm:prSet/>
      <dgm:spPr/>
      <dgm:t>
        <a:bodyPr/>
        <a:lstStyle/>
        <a:p>
          <a:endParaRPr lang="en-US"/>
        </a:p>
      </dgm:t>
    </dgm:pt>
    <dgm:pt modelId="{69A10D36-D4F7-43FC-9779-400453405133}">
      <dgm:prSet phldrT="[Text]"/>
      <dgm:spPr/>
      <dgm:t>
        <a:bodyPr/>
        <a:lstStyle/>
        <a:p>
          <a:r>
            <a:rPr lang="en-US"/>
            <a:t>Linear Interpolation</a:t>
          </a:r>
        </a:p>
      </dgm:t>
    </dgm:pt>
    <dgm:pt modelId="{81A296FE-8EAA-49B6-B629-07A32EC5BAA4}" type="parTrans" cxnId="{013ED8BC-4F35-49EE-AB2B-6D43368003E3}">
      <dgm:prSet/>
      <dgm:spPr/>
      <dgm:t>
        <a:bodyPr/>
        <a:lstStyle/>
        <a:p>
          <a:endParaRPr lang="en-US"/>
        </a:p>
      </dgm:t>
    </dgm:pt>
    <dgm:pt modelId="{3883DC8B-36E5-4FEF-8B12-C25E038A7FF2}" type="sibTrans" cxnId="{013ED8BC-4F35-49EE-AB2B-6D43368003E3}">
      <dgm:prSet/>
      <dgm:spPr/>
      <dgm:t>
        <a:bodyPr/>
        <a:lstStyle/>
        <a:p>
          <a:endParaRPr lang="en-US"/>
        </a:p>
      </dgm:t>
    </dgm:pt>
    <dgm:pt modelId="{3D25FAA8-D66D-4DC0-A783-E714A06D27F9}">
      <dgm:prSet phldrT="[Text]"/>
      <dgm:spPr/>
      <dgm:t>
        <a:bodyPr/>
        <a:lstStyle/>
        <a:p>
          <a:r>
            <a:rPr lang="en-US"/>
            <a:t>NUFFT</a:t>
          </a:r>
        </a:p>
      </dgm:t>
    </dgm:pt>
    <dgm:pt modelId="{7A90A462-410D-4F20-81DF-0D9C56D87DA9}" type="parTrans" cxnId="{7FC7C11C-515A-4360-BF35-6B77B018970D}">
      <dgm:prSet/>
      <dgm:spPr/>
      <dgm:t>
        <a:bodyPr/>
        <a:lstStyle/>
        <a:p>
          <a:endParaRPr lang="en-US"/>
        </a:p>
      </dgm:t>
    </dgm:pt>
    <dgm:pt modelId="{0C95B62F-887B-40C8-A3F2-93D0972E8E7D}" type="sibTrans" cxnId="{7FC7C11C-515A-4360-BF35-6B77B018970D}">
      <dgm:prSet/>
      <dgm:spPr/>
      <dgm:t>
        <a:bodyPr/>
        <a:lstStyle/>
        <a:p>
          <a:endParaRPr lang="en-US"/>
        </a:p>
      </dgm:t>
    </dgm:pt>
    <dgm:pt modelId="{C313F98D-448D-44F2-864B-DE5DE6CD575F}">
      <dgm:prSet phldrT="[Text]"/>
      <dgm:spPr/>
      <dgm:t>
        <a:bodyPr/>
        <a:lstStyle/>
        <a:p>
          <a:r>
            <a:rPr lang="en-US"/>
            <a:t>SPURS</a:t>
          </a:r>
        </a:p>
      </dgm:t>
    </dgm:pt>
    <dgm:pt modelId="{4A9ECDEE-6CB9-4602-A770-D36829699131}" type="parTrans" cxnId="{AE2EB1A1-6254-422A-B36E-F4B7FDDD2251}">
      <dgm:prSet/>
      <dgm:spPr/>
      <dgm:t>
        <a:bodyPr/>
        <a:lstStyle/>
        <a:p>
          <a:endParaRPr lang="en-US"/>
        </a:p>
      </dgm:t>
    </dgm:pt>
    <dgm:pt modelId="{19F6D52C-48FD-4BD8-8E79-3943739A5851}" type="sibTrans" cxnId="{AE2EB1A1-6254-422A-B36E-F4B7FDDD2251}">
      <dgm:prSet/>
      <dgm:spPr/>
      <dgm:t>
        <a:bodyPr/>
        <a:lstStyle/>
        <a:p>
          <a:endParaRPr lang="en-US"/>
        </a:p>
      </dgm:t>
    </dgm:pt>
    <dgm:pt modelId="{5478B6A2-DA99-4682-82C9-FAB2303557EA}" type="pres">
      <dgm:prSet presAssocID="{A1CFBD53-4013-4391-A348-46CBC59C0972}" presName="Name0" presStyleCnt="0">
        <dgm:presLayoutVars>
          <dgm:dir/>
          <dgm:resizeHandles val="exact"/>
        </dgm:presLayoutVars>
      </dgm:prSet>
      <dgm:spPr/>
    </dgm:pt>
    <dgm:pt modelId="{AC6EBB2A-3889-4677-9B1B-459CA0264A38}" type="pres">
      <dgm:prSet presAssocID="{A1CFBD53-4013-4391-A348-46CBC59C0972}" presName="bkgdShp" presStyleLbl="alignAccFollowNode1" presStyleIdx="0" presStyleCnt="1" custScaleY="185969" custLinFactNeighborY="24811"/>
      <dgm:spPr/>
    </dgm:pt>
    <dgm:pt modelId="{CF8740DA-FBA3-40C5-89C0-884E81D3321A}" type="pres">
      <dgm:prSet presAssocID="{A1CFBD53-4013-4391-A348-46CBC59C0972}" presName="linComp" presStyleCnt="0"/>
      <dgm:spPr/>
    </dgm:pt>
    <dgm:pt modelId="{E098EE1C-96E8-435D-957B-20AD5CEDD3C1}" type="pres">
      <dgm:prSet presAssocID="{F8FB1683-31B5-444E-8E12-871B9ABDC05D}" presName="compNode" presStyleCnt="0"/>
      <dgm:spPr/>
    </dgm:pt>
    <dgm:pt modelId="{8E278E92-0F1F-406A-B3CB-8BDFE547E2C2}" type="pres">
      <dgm:prSet presAssocID="{F8FB1683-31B5-444E-8E12-871B9ABDC05D}" presName="node" presStyleLbl="node1" presStyleIdx="0" presStyleCnt="4" custScaleY="24011" custLinFactNeighborX="-381" custLinFactNeighborY="-12688">
        <dgm:presLayoutVars>
          <dgm:bulletEnabled val="1"/>
        </dgm:presLayoutVars>
      </dgm:prSet>
      <dgm:spPr/>
      <dgm:t>
        <a:bodyPr/>
        <a:lstStyle/>
        <a:p>
          <a:pPr rtl="1"/>
          <a:endParaRPr lang="he-IL"/>
        </a:p>
      </dgm:t>
    </dgm:pt>
    <dgm:pt modelId="{84CD7EAB-BF1D-4C50-A978-09246413BC56}" type="pres">
      <dgm:prSet presAssocID="{F8FB1683-31B5-444E-8E12-871B9ABDC05D}" presName="invisiNode" presStyleLbl="node1" presStyleIdx="0" presStyleCnt="4"/>
      <dgm:spPr/>
    </dgm:pt>
    <dgm:pt modelId="{18FD98CB-2F99-488B-AB4C-19875AA02112}" type="pres">
      <dgm:prSet presAssocID="{F8FB1683-31B5-444E-8E12-871B9ABDC05D}" presName="imagNode" presStyleLbl="fgImgPlace1" presStyleIdx="0" presStyleCnt="4" custScaleY="213299" custLinFactNeighborY="-1449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0" r="-40000"/>
          </a:stretch>
        </a:blipFill>
      </dgm:spPr>
    </dgm:pt>
    <dgm:pt modelId="{D0C55B6D-E19E-4577-B111-4A6CDB317123}" type="pres">
      <dgm:prSet presAssocID="{61540505-F98B-4026-B12E-ADBBC346E91F}" presName="sibTrans" presStyleLbl="sibTrans2D1" presStyleIdx="0" presStyleCnt="0"/>
      <dgm:spPr/>
      <dgm:t>
        <a:bodyPr/>
        <a:lstStyle/>
        <a:p>
          <a:pPr rtl="1"/>
          <a:endParaRPr lang="he-IL"/>
        </a:p>
      </dgm:t>
    </dgm:pt>
    <dgm:pt modelId="{0C7A7B28-D1AE-4CA0-A768-900ADFEAED4F}" type="pres">
      <dgm:prSet presAssocID="{69A10D36-D4F7-43FC-9779-400453405133}" presName="compNode" presStyleCnt="0"/>
      <dgm:spPr/>
    </dgm:pt>
    <dgm:pt modelId="{E5BFD44D-67AE-4810-93BF-A00EE7F88AF3}" type="pres">
      <dgm:prSet presAssocID="{69A10D36-D4F7-43FC-9779-400453405133}" presName="node" presStyleLbl="node1" presStyleIdx="1" presStyleCnt="4" custScaleY="24011" custLinFactNeighborX="-381" custLinFactNeighborY="-12688">
        <dgm:presLayoutVars>
          <dgm:bulletEnabled val="1"/>
        </dgm:presLayoutVars>
      </dgm:prSet>
      <dgm:spPr/>
      <dgm:t>
        <a:bodyPr/>
        <a:lstStyle/>
        <a:p>
          <a:pPr rtl="1"/>
          <a:endParaRPr lang="he-IL"/>
        </a:p>
      </dgm:t>
    </dgm:pt>
    <dgm:pt modelId="{600D0812-FCE4-48A4-ADC1-61004BBDF030}" type="pres">
      <dgm:prSet presAssocID="{69A10D36-D4F7-43FC-9779-400453405133}" presName="invisiNode" presStyleLbl="node1" presStyleIdx="1" presStyleCnt="4"/>
      <dgm:spPr/>
    </dgm:pt>
    <dgm:pt modelId="{719801EA-F283-47D0-B917-186AEEBBF660}" type="pres">
      <dgm:prSet presAssocID="{69A10D36-D4F7-43FC-9779-400453405133}" presName="imagNode" presStyleLbl="fgImgPlace1" presStyleIdx="1" presStyleCnt="4" custScaleY="213299" custLinFactNeighborY="-1449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0000" r="-40000"/>
          </a:stretch>
        </a:blipFill>
      </dgm:spPr>
    </dgm:pt>
    <dgm:pt modelId="{C59FDD99-034C-4B00-AAB2-42A44DDB3BB2}" type="pres">
      <dgm:prSet presAssocID="{3883DC8B-36E5-4FEF-8B12-C25E038A7FF2}" presName="sibTrans" presStyleLbl="sibTrans2D1" presStyleIdx="0" presStyleCnt="0"/>
      <dgm:spPr/>
      <dgm:t>
        <a:bodyPr/>
        <a:lstStyle/>
        <a:p>
          <a:pPr rtl="1"/>
          <a:endParaRPr lang="he-IL"/>
        </a:p>
      </dgm:t>
    </dgm:pt>
    <dgm:pt modelId="{08C8C375-3064-4B49-8330-D9A98AF22C79}" type="pres">
      <dgm:prSet presAssocID="{3D25FAA8-D66D-4DC0-A783-E714A06D27F9}" presName="compNode" presStyleCnt="0"/>
      <dgm:spPr/>
    </dgm:pt>
    <dgm:pt modelId="{B5D4FECF-C1A0-426E-B701-54C8F72C2E79}" type="pres">
      <dgm:prSet presAssocID="{3D25FAA8-D66D-4DC0-A783-E714A06D27F9}" presName="node" presStyleLbl="node1" presStyleIdx="2" presStyleCnt="4" custScaleY="24011" custLinFactNeighborX="-381" custLinFactNeighborY="-12688">
        <dgm:presLayoutVars>
          <dgm:bulletEnabled val="1"/>
        </dgm:presLayoutVars>
      </dgm:prSet>
      <dgm:spPr/>
      <dgm:t>
        <a:bodyPr/>
        <a:lstStyle/>
        <a:p>
          <a:pPr rtl="1"/>
          <a:endParaRPr lang="he-IL"/>
        </a:p>
      </dgm:t>
    </dgm:pt>
    <dgm:pt modelId="{CAF988CF-AEE8-43C7-8831-A84F7BE826EC}" type="pres">
      <dgm:prSet presAssocID="{3D25FAA8-D66D-4DC0-A783-E714A06D27F9}" presName="invisiNode" presStyleLbl="node1" presStyleIdx="2" presStyleCnt="4"/>
      <dgm:spPr/>
    </dgm:pt>
    <dgm:pt modelId="{2313B424-BD00-402F-8657-5696C44794CB}" type="pres">
      <dgm:prSet presAssocID="{3D25FAA8-D66D-4DC0-A783-E714A06D27F9}" presName="imagNode" presStyleLbl="fgImgPlace1" presStyleIdx="2" presStyleCnt="4" custScaleY="213299" custLinFactNeighborY="-1449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40000" r="-40000"/>
          </a:stretch>
        </a:blipFill>
      </dgm:spPr>
    </dgm:pt>
    <dgm:pt modelId="{2C4BB8FB-FBEF-40E9-8C97-5564BE4D507E}" type="pres">
      <dgm:prSet presAssocID="{0C95B62F-887B-40C8-A3F2-93D0972E8E7D}" presName="sibTrans" presStyleLbl="sibTrans2D1" presStyleIdx="0" presStyleCnt="0"/>
      <dgm:spPr/>
      <dgm:t>
        <a:bodyPr/>
        <a:lstStyle/>
        <a:p>
          <a:pPr rtl="1"/>
          <a:endParaRPr lang="he-IL"/>
        </a:p>
      </dgm:t>
    </dgm:pt>
    <dgm:pt modelId="{7296561A-1179-4120-A532-D1102BA44D8B}" type="pres">
      <dgm:prSet presAssocID="{C313F98D-448D-44F2-864B-DE5DE6CD575F}" presName="compNode" presStyleCnt="0"/>
      <dgm:spPr/>
    </dgm:pt>
    <dgm:pt modelId="{A93F8D27-92F4-48CA-951E-0FA4FEFD19CA}" type="pres">
      <dgm:prSet presAssocID="{C313F98D-448D-44F2-864B-DE5DE6CD575F}" presName="node" presStyleLbl="node1" presStyleIdx="3" presStyleCnt="4" custScaleY="24011" custLinFactNeighborX="-381" custLinFactNeighborY="-12688">
        <dgm:presLayoutVars>
          <dgm:bulletEnabled val="1"/>
        </dgm:presLayoutVars>
      </dgm:prSet>
      <dgm:spPr/>
      <dgm:t>
        <a:bodyPr/>
        <a:lstStyle/>
        <a:p>
          <a:pPr rtl="1"/>
          <a:endParaRPr lang="he-IL"/>
        </a:p>
      </dgm:t>
    </dgm:pt>
    <dgm:pt modelId="{B9356E58-C353-41F2-BDA9-D7805AF4BB11}" type="pres">
      <dgm:prSet presAssocID="{C313F98D-448D-44F2-864B-DE5DE6CD575F}" presName="invisiNode" presStyleLbl="node1" presStyleIdx="3" presStyleCnt="4"/>
      <dgm:spPr/>
    </dgm:pt>
    <dgm:pt modelId="{F650FC48-4EB5-4F96-A1C6-9D70B2967E3D}" type="pres">
      <dgm:prSet presAssocID="{C313F98D-448D-44F2-864B-DE5DE6CD575F}" presName="imagNode" presStyleLbl="fgImgPlace1" presStyleIdx="3" presStyleCnt="4" custScaleY="213299" custLinFactNeighborY="-1449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40000" r="-40000"/>
          </a:stretch>
        </a:blipFill>
      </dgm:spPr>
    </dgm:pt>
  </dgm:ptLst>
  <dgm:cxnLst>
    <dgm:cxn modelId="{3B95CA41-DD11-4883-9DBD-06035E9A789C}" type="presOf" srcId="{C313F98D-448D-44F2-864B-DE5DE6CD575F}" destId="{A93F8D27-92F4-48CA-951E-0FA4FEFD19CA}" srcOrd="0" destOrd="0" presId="urn:microsoft.com/office/officeart/2005/8/layout/pList2"/>
    <dgm:cxn modelId="{DAE7B5ED-8572-4649-AF74-2018EECE35D7}" type="presOf" srcId="{A1CFBD53-4013-4391-A348-46CBC59C0972}" destId="{5478B6A2-DA99-4682-82C9-FAB2303557EA}" srcOrd="0" destOrd="0" presId="urn:microsoft.com/office/officeart/2005/8/layout/pList2"/>
    <dgm:cxn modelId="{0892C052-64A9-4770-9E18-3454938087F4}" srcId="{A1CFBD53-4013-4391-A348-46CBC59C0972}" destId="{F8FB1683-31B5-444E-8E12-871B9ABDC05D}" srcOrd="0" destOrd="0" parTransId="{577505AB-FAF4-4677-9FE0-986358A12DE7}" sibTransId="{61540505-F98B-4026-B12E-ADBBC346E91F}"/>
    <dgm:cxn modelId="{6FDE4B9C-348E-4A5B-A3AF-689276D43D84}" type="presOf" srcId="{F8FB1683-31B5-444E-8E12-871B9ABDC05D}" destId="{8E278E92-0F1F-406A-B3CB-8BDFE547E2C2}" srcOrd="0" destOrd="0" presId="urn:microsoft.com/office/officeart/2005/8/layout/pList2"/>
    <dgm:cxn modelId="{AE2EB1A1-6254-422A-B36E-F4B7FDDD2251}" srcId="{A1CFBD53-4013-4391-A348-46CBC59C0972}" destId="{C313F98D-448D-44F2-864B-DE5DE6CD575F}" srcOrd="3" destOrd="0" parTransId="{4A9ECDEE-6CB9-4602-A770-D36829699131}" sibTransId="{19F6D52C-48FD-4BD8-8E79-3943739A5851}"/>
    <dgm:cxn modelId="{7FC7C11C-515A-4360-BF35-6B77B018970D}" srcId="{A1CFBD53-4013-4391-A348-46CBC59C0972}" destId="{3D25FAA8-D66D-4DC0-A783-E714A06D27F9}" srcOrd="2" destOrd="0" parTransId="{7A90A462-410D-4F20-81DF-0D9C56D87DA9}" sibTransId="{0C95B62F-887B-40C8-A3F2-93D0972E8E7D}"/>
    <dgm:cxn modelId="{BF973C53-EF55-4387-911E-F7B326B631A0}" type="presOf" srcId="{0C95B62F-887B-40C8-A3F2-93D0972E8E7D}" destId="{2C4BB8FB-FBEF-40E9-8C97-5564BE4D507E}" srcOrd="0" destOrd="0" presId="urn:microsoft.com/office/officeart/2005/8/layout/pList2"/>
    <dgm:cxn modelId="{83545B42-44ED-4AB6-AD4B-0D63A808536D}" type="presOf" srcId="{69A10D36-D4F7-43FC-9779-400453405133}" destId="{E5BFD44D-67AE-4810-93BF-A00EE7F88AF3}" srcOrd="0" destOrd="0" presId="urn:microsoft.com/office/officeart/2005/8/layout/pList2"/>
    <dgm:cxn modelId="{370920F3-2C38-4255-AB19-FEEFEB7DEAA7}" type="presOf" srcId="{3D25FAA8-D66D-4DC0-A783-E714A06D27F9}" destId="{B5D4FECF-C1A0-426E-B701-54C8F72C2E79}" srcOrd="0" destOrd="0" presId="urn:microsoft.com/office/officeart/2005/8/layout/pList2"/>
    <dgm:cxn modelId="{4564DEF2-0ABF-4386-9F29-CC5083F09D91}" type="presOf" srcId="{3883DC8B-36E5-4FEF-8B12-C25E038A7FF2}" destId="{C59FDD99-034C-4B00-AAB2-42A44DDB3BB2}" srcOrd="0" destOrd="0" presId="urn:microsoft.com/office/officeart/2005/8/layout/pList2"/>
    <dgm:cxn modelId="{013ED8BC-4F35-49EE-AB2B-6D43368003E3}" srcId="{A1CFBD53-4013-4391-A348-46CBC59C0972}" destId="{69A10D36-D4F7-43FC-9779-400453405133}" srcOrd="1" destOrd="0" parTransId="{81A296FE-8EAA-49B6-B629-07A32EC5BAA4}" sibTransId="{3883DC8B-36E5-4FEF-8B12-C25E038A7FF2}"/>
    <dgm:cxn modelId="{C2717D3A-F3E0-43B2-8DD4-6FF59428F13C}" type="presOf" srcId="{61540505-F98B-4026-B12E-ADBBC346E91F}" destId="{D0C55B6D-E19E-4577-B111-4A6CDB317123}" srcOrd="0" destOrd="0" presId="urn:microsoft.com/office/officeart/2005/8/layout/pList2"/>
    <dgm:cxn modelId="{1612D588-9492-47BE-A256-DB1EF2558CE7}" type="presParOf" srcId="{5478B6A2-DA99-4682-82C9-FAB2303557EA}" destId="{AC6EBB2A-3889-4677-9B1B-459CA0264A38}" srcOrd="0" destOrd="0" presId="urn:microsoft.com/office/officeart/2005/8/layout/pList2"/>
    <dgm:cxn modelId="{9A9C6654-C0F3-42E1-8448-34661F18545B}" type="presParOf" srcId="{5478B6A2-DA99-4682-82C9-FAB2303557EA}" destId="{CF8740DA-FBA3-40C5-89C0-884E81D3321A}" srcOrd="1" destOrd="0" presId="urn:microsoft.com/office/officeart/2005/8/layout/pList2"/>
    <dgm:cxn modelId="{5AED8B2E-8A44-4BC8-B2EF-A30D6F2D52AD}" type="presParOf" srcId="{CF8740DA-FBA3-40C5-89C0-884E81D3321A}" destId="{E098EE1C-96E8-435D-957B-20AD5CEDD3C1}" srcOrd="0" destOrd="0" presId="urn:microsoft.com/office/officeart/2005/8/layout/pList2"/>
    <dgm:cxn modelId="{FD85B2B6-C594-4D51-B7A8-4E2AA95BFD93}" type="presParOf" srcId="{E098EE1C-96E8-435D-957B-20AD5CEDD3C1}" destId="{8E278E92-0F1F-406A-B3CB-8BDFE547E2C2}" srcOrd="0" destOrd="0" presId="urn:microsoft.com/office/officeart/2005/8/layout/pList2"/>
    <dgm:cxn modelId="{C811D197-4AFE-422F-834E-40D03AC15D59}" type="presParOf" srcId="{E098EE1C-96E8-435D-957B-20AD5CEDD3C1}" destId="{84CD7EAB-BF1D-4C50-A978-09246413BC56}" srcOrd="1" destOrd="0" presId="urn:microsoft.com/office/officeart/2005/8/layout/pList2"/>
    <dgm:cxn modelId="{F8AA8899-0A8E-41F5-BCCD-E88CC1CF3811}" type="presParOf" srcId="{E098EE1C-96E8-435D-957B-20AD5CEDD3C1}" destId="{18FD98CB-2F99-488B-AB4C-19875AA02112}" srcOrd="2" destOrd="0" presId="urn:microsoft.com/office/officeart/2005/8/layout/pList2"/>
    <dgm:cxn modelId="{D07717CE-8FC9-4801-8422-27D2580C8531}" type="presParOf" srcId="{CF8740DA-FBA3-40C5-89C0-884E81D3321A}" destId="{D0C55B6D-E19E-4577-B111-4A6CDB317123}" srcOrd="1" destOrd="0" presId="urn:microsoft.com/office/officeart/2005/8/layout/pList2"/>
    <dgm:cxn modelId="{0C830446-A850-494D-B3C3-B4ADFC32462C}" type="presParOf" srcId="{CF8740DA-FBA3-40C5-89C0-884E81D3321A}" destId="{0C7A7B28-D1AE-4CA0-A768-900ADFEAED4F}" srcOrd="2" destOrd="0" presId="urn:microsoft.com/office/officeart/2005/8/layout/pList2"/>
    <dgm:cxn modelId="{F505291D-1F00-407B-9239-06B7C6E3E87A}" type="presParOf" srcId="{0C7A7B28-D1AE-4CA0-A768-900ADFEAED4F}" destId="{E5BFD44D-67AE-4810-93BF-A00EE7F88AF3}" srcOrd="0" destOrd="0" presId="urn:microsoft.com/office/officeart/2005/8/layout/pList2"/>
    <dgm:cxn modelId="{122E5FF3-3995-416E-B6F8-F570CC4691DD}" type="presParOf" srcId="{0C7A7B28-D1AE-4CA0-A768-900ADFEAED4F}" destId="{600D0812-FCE4-48A4-ADC1-61004BBDF030}" srcOrd="1" destOrd="0" presId="urn:microsoft.com/office/officeart/2005/8/layout/pList2"/>
    <dgm:cxn modelId="{B1F94CAB-F57E-4C25-85A6-E6495D105726}" type="presParOf" srcId="{0C7A7B28-D1AE-4CA0-A768-900ADFEAED4F}" destId="{719801EA-F283-47D0-B917-186AEEBBF660}" srcOrd="2" destOrd="0" presId="urn:microsoft.com/office/officeart/2005/8/layout/pList2"/>
    <dgm:cxn modelId="{F4068195-5AD8-4296-B099-33558906B542}" type="presParOf" srcId="{CF8740DA-FBA3-40C5-89C0-884E81D3321A}" destId="{C59FDD99-034C-4B00-AAB2-42A44DDB3BB2}" srcOrd="3" destOrd="0" presId="urn:microsoft.com/office/officeart/2005/8/layout/pList2"/>
    <dgm:cxn modelId="{60ECEC75-612B-4134-A1E7-BE2C5A097560}" type="presParOf" srcId="{CF8740DA-FBA3-40C5-89C0-884E81D3321A}" destId="{08C8C375-3064-4B49-8330-D9A98AF22C79}" srcOrd="4" destOrd="0" presId="urn:microsoft.com/office/officeart/2005/8/layout/pList2"/>
    <dgm:cxn modelId="{E9117461-6339-4012-82C4-CFCD36993515}" type="presParOf" srcId="{08C8C375-3064-4B49-8330-D9A98AF22C79}" destId="{B5D4FECF-C1A0-426E-B701-54C8F72C2E79}" srcOrd="0" destOrd="0" presId="urn:microsoft.com/office/officeart/2005/8/layout/pList2"/>
    <dgm:cxn modelId="{8D604AD9-1C7B-48BA-95FC-80B6BC62FF18}" type="presParOf" srcId="{08C8C375-3064-4B49-8330-D9A98AF22C79}" destId="{CAF988CF-AEE8-43C7-8831-A84F7BE826EC}" srcOrd="1" destOrd="0" presId="urn:microsoft.com/office/officeart/2005/8/layout/pList2"/>
    <dgm:cxn modelId="{54C785CE-9A42-4460-8C8D-340C0E007163}" type="presParOf" srcId="{08C8C375-3064-4B49-8330-D9A98AF22C79}" destId="{2313B424-BD00-402F-8657-5696C44794CB}" srcOrd="2" destOrd="0" presId="urn:microsoft.com/office/officeart/2005/8/layout/pList2"/>
    <dgm:cxn modelId="{C82C4700-8E97-4DEC-88D5-C445377261F4}" type="presParOf" srcId="{CF8740DA-FBA3-40C5-89C0-884E81D3321A}" destId="{2C4BB8FB-FBEF-40E9-8C97-5564BE4D507E}" srcOrd="5" destOrd="0" presId="urn:microsoft.com/office/officeart/2005/8/layout/pList2"/>
    <dgm:cxn modelId="{E9224754-FD6C-43ED-9F34-48F5CE8FB817}" type="presParOf" srcId="{CF8740DA-FBA3-40C5-89C0-884E81D3321A}" destId="{7296561A-1179-4120-A532-D1102BA44D8B}" srcOrd="6" destOrd="0" presId="urn:microsoft.com/office/officeart/2005/8/layout/pList2"/>
    <dgm:cxn modelId="{0A5A0675-6873-40AF-B5D9-08C8D133B17F}" type="presParOf" srcId="{7296561A-1179-4120-A532-D1102BA44D8B}" destId="{A93F8D27-92F4-48CA-951E-0FA4FEFD19CA}" srcOrd="0" destOrd="0" presId="urn:microsoft.com/office/officeart/2005/8/layout/pList2"/>
    <dgm:cxn modelId="{A0DCF908-3484-49D3-98AD-665BBA092465}" type="presParOf" srcId="{7296561A-1179-4120-A532-D1102BA44D8B}" destId="{B9356E58-C353-41F2-BDA9-D7805AF4BB11}" srcOrd="1" destOrd="0" presId="urn:microsoft.com/office/officeart/2005/8/layout/pList2"/>
    <dgm:cxn modelId="{622C22D9-B1CE-4BB2-9728-E1EB31B091F2}" type="presParOf" srcId="{7296561A-1179-4120-A532-D1102BA44D8B}" destId="{F650FC48-4EB5-4F96-A1C6-9D70B2967E3D}"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CFBD53-4013-4391-A348-46CBC59C0972}" type="doc">
      <dgm:prSet loTypeId="urn:microsoft.com/office/officeart/2005/8/layout/pList2" loCatId="list" qsTypeId="urn:microsoft.com/office/officeart/2005/8/quickstyle/simple1" qsCatId="simple" csTypeId="urn:microsoft.com/office/officeart/2005/8/colors/accent1_2" csCatId="accent1" phldr="1"/>
      <dgm:spPr/>
    </dgm:pt>
    <dgm:pt modelId="{F8FB1683-31B5-444E-8E12-871B9ABDC05D}">
      <dgm:prSet phldrT="[Text]"/>
      <dgm:spPr/>
      <dgm:t>
        <a:bodyPr/>
        <a:lstStyle/>
        <a:p>
          <a:r>
            <a:rPr lang="en-US"/>
            <a:t>Delay &amp; Sum</a:t>
          </a:r>
        </a:p>
      </dgm:t>
    </dgm:pt>
    <dgm:pt modelId="{577505AB-FAF4-4677-9FE0-986358A12DE7}" type="parTrans" cxnId="{0892C052-64A9-4770-9E18-3454938087F4}">
      <dgm:prSet/>
      <dgm:spPr/>
      <dgm:t>
        <a:bodyPr/>
        <a:lstStyle/>
        <a:p>
          <a:endParaRPr lang="en-US"/>
        </a:p>
      </dgm:t>
    </dgm:pt>
    <dgm:pt modelId="{61540505-F98B-4026-B12E-ADBBC346E91F}" type="sibTrans" cxnId="{0892C052-64A9-4770-9E18-3454938087F4}">
      <dgm:prSet/>
      <dgm:spPr/>
      <dgm:t>
        <a:bodyPr/>
        <a:lstStyle/>
        <a:p>
          <a:endParaRPr lang="en-US"/>
        </a:p>
      </dgm:t>
    </dgm:pt>
    <dgm:pt modelId="{69A10D36-D4F7-43FC-9779-400453405133}">
      <dgm:prSet phldrT="[Text]"/>
      <dgm:spPr/>
      <dgm:t>
        <a:bodyPr/>
        <a:lstStyle/>
        <a:p>
          <a:r>
            <a:rPr lang="en-US"/>
            <a:t>Linear Interpolation</a:t>
          </a:r>
        </a:p>
      </dgm:t>
    </dgm:pt>
    <dgm:pt modelId="{81A296FE-8EAA-49B6-B629-07A32EC5BAA4}" type="parTrans" cxnId="{013ED8BC-4F35-49EE-AB2B-6D43368003E3}">
      <dgm:prSet/>
      <dgm:spPr/>
      <dgm:t>
        <a:bodyPr/>
        <a:lstStyle/>
        <a:p>
          <a:endParaRPr lang="en-US"/>
        </a:p>
      </dgm:t>
    </dgm:pt>
    <dgm:pt modelId="{3883DC8B-36E5-4FEF-8B12-C25E038A7FF2}" type="sibTrans" cxnId="{013ED8BC-4F35-49EE-AB2B-6D43368003E3}">
      <dgm:prSet/>
      <dgm:spPr/>
      <dgm:t>
        <a:bodyPr/>
        <a:lstStyle/>
        <a:p>
          <a:endParaRPr lang="en-US"/>
        </a:p>
      </dgm:t>
    </dgm:pt>
    <dgm:pt modelId="{3D25FAA8-D66D-4DC0-A783-E714A06D27F9}">
      <dgm:prSet phldrT="[Text]"/>
      <dgm:spPr/>
      <dgm:t>
        <a:bodyPr/>
        <a:lstStyle/>
        <a:p>
          <a:r>
            <a:rPr lang="en-US"/>
            <a:t>NUFFT</a:t>
          </a:r>
        </a:p>
      </dgm:t>
    </dgm:pt>
    <dgm:pt modelId="{7A90A462-410D-4F20-81DF-0D9C56D87DA9}" type="parTrans" cxnId="{7FC7C11C-515A-4360-BF35-6B77B018970D}">
      <dgm:prSet/>
      <dgm:spPr/>
      <dgm:t>
        <a:bodyPr/>
        <a:lstStyle/>
        <a:p>
          <a:endParaRPr lang="en-US"/>
        </a:p>
      </dgm:t>
    </dgm:pt>
    <dgm:pt modelId="{0C95B62F-887B-40C8-A3F2-93D0972E8E7D}" type="sibTrans" cxnId="{7FC7C11C-515A-4360-BF35-6B77B018970D}">
      <dgm:prSet/>
      <dgm:spPr/>
      <dgm:t>
        <a:bodyPr/>
        <a:lstStyle/>
        <a:p>
          <a:endParaRPr lang="en-US"/>
        </a:p>
      </dgm:t>
    </dgm:pt>
    <dgm:pt modelId="{C313F98D-448D-44F2-864B-DE5DE6CD575F}">
      <dgm:prSet phldrT="[Text]"/>
      <dgm:spPr/>
      <dgm:t>
        <a:bodyPr/>
        <a:lstStyle/>
        <a:p>
          <a:r>
            <a:rPr lang="en-US"/>
            <a:t>SPURS</a:t>
          </a:r>
        </a:p>
      </dgm:t>
    </dgm:pt>
    <dgm:pt modelId="{4A9ECDEE-6CB9-4602-A770-D36829699131}" type="parTrans" cxnId="{AE2EB1A1-6254-422A-B36E-F4B7FDDD2251}">
      <dgm:prSet/>
      <dgm:spPr/>
      <dgm:t>
        <a:bodyPr/>
        <a:lstStyle/>
        <a:p>
          <a:endParaRPr lang="en-US"/>
        </a:p>
      </dgm:t>
    </dgm:pt>
    <dgm:pt modelId="{19F6D52C-48FD-4BD8-8E79-3943739A5851}" type="sibTrans" cxnId="{AE2EB1A1-6254-422A-B36E-F4B7FDDD2251}">
      <dgm:prSet/>
      <dgm:spPr/>
      <dgm:t>
        <a:bodyPr/>
        <a:lstStyle/>
        <a:p>
          <a:endParaRPr lang="en-US"/>
        </a:p>
      </dgm:t>
    </dgm:pt>
    <dgm:pt modelId="{5478B6A2-DA99-4682-82C9-FAB2303557EA}" type="pres">
      <dgm:prSet presAssocID="{A1CFBD53-4013-4391-A348-46CBC59C0972}" presName="Name0" presStyleCnt="0">
        <dgm:presLayoutVars>
          <dgm:dir/>
          <dgm:resizeHandles val="exact"/>
        </dgm:presLayoutVars>
      </dgm:prSet>
      <dgm:spPr/>
    </dgm:pt>
    <dgm:pt modelId="{AC6EBB2A-3889-4677-9B1B-459CA0264A38}" type="pres">
      <dgm:prSet presAssocID="{A1CFBD53-4013-4391-A348-46CBC59C0972}" presName="bkgdShp" presStyleLbl="alignAccFollowNode1" presStyleIdx="0" presStyleCnt="1" custScaleY="185969" custLinFactNeighborY="24811"/>
      <dgm:spPr/>
    </dgm:pt>
    <dgm:pt modelId="{CF8740DA-FBA3-40C5-89C0-884E81D3321A}" type="pres">
      <dgm:prSet presAssocID="{A1CFBD53-4013-4391-A348-46CBC59C0972}" presName="linComp" presStyleCnt="0"/>
      <dgm:spPr/>
    </dgm:pt>
    <dgm:pt modelId="{E098EE1C-96E8-435D-957B-20AD5CEDD3C1}" type="pres">
      <dgm:prSet presAssocID="{F8FB1683-31B5-444E-8E12-871B9ABDC05D}" presName="compNode" presStyleCnt="0"/>
      <dgm:spPr/>
    </dgm:pt>
    <dgm:pt modelId="{8E278E92-0F1F-406A-B3CB-8BDFE547E2C2}" type="pres">
      <dgm:prSet presAssocID="{F8FB1683-31B5-444E-8E12-871B9ABDC05D}" presName="node" presStyleLbl="node1" presStyleIdx="0" presStyleCnt="4" custScaleY="24011" custLinFactNeighborX="-381" custLinFactNeighborY="-12688">
        <dgm:presLayoutVars>
          <dgm:bulletEnabled val="1"/>
        </dgm:presLayoutVars>
      </dgm:prSet>
      <dgm:spPr/>
      <dgm:t>
        <a:bodyPr/>
        <a:lstStyle/>
        <a:p>
          <a:pPr rtl="1"/>
          <a:endParaRPr lang="he-IL"/>
        </a:p>
      </dgm:t>
    </dgm:pt>
    <dgm:pt modelId="{84CD7EAB-BF1D-4C50-A978-09246413BC56}" type="pres">
      <dgm:prSet presAssocID="{F8FB1683-31B5-444E-8E12-871B9ABDC05D}" presName="invisiNode" presStyleLbl="node1" presStyleIdx="0" presStyleCnt="4"/>
      <dgm:spPr/>
    </dgm:pt>
    <dgm:pt modelId="{18FD98CB-2F99-488B-AB4C-19875AA02112}" type="pres">
      <dgm:prSet presAssocID="{F8FB1683-31B5-444E-8E12-871B9ABDC05D}" presName="imagNode" presStyleLbl="fgImgPlace1" presStyleIdx="0" presStyleCnt="4" custScaleY="213299" custLinFactNeighborY="-14496"/>
      <dgm:spPr>
        <a:blipFill>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dgm:spPr>
    </dgm:pt>
    <dgm:pt modelId="{D0C55B6D-E19E-4577-B111-4A6CDB317123}" type="pres">
      <dgm:prSet presAssocID="{61540505-F98B-4026-B12E-ADBBC346E91F}" presName="sibTrans" presStyleLbl="sibTrans2D1" presStyleIdx="0" presStyleCnt="0"/>
      <dgm:spPr/>
      <dgm:t>
        <a:bodyPr/>
        <a:lstStyle/>
        <a:p>
          <a:pPr rtl="1"/>
          <a:endParaRPr lang="he-IL"/>
        </a:p>
      </dgm:t>
    </dgm:pt>
    <dgm:pt modelId="{0C7A7B28-D1AE-4CA0-A768-900ADFEAED4F}" type="pres">
      <dgm:prSet presAssocID="{69A10D36-D4F7-43FC-9779-400453405133}" presName="compNode" presStyleCnt="0"/>
      <dgm:spPr/>
    </dgm:pt>
    <dgm:pt modelId="{E5BFD44D-67AE-4810-93BF-A00EE7F88AF3}" type="pres">
      <dgm:prSet presAssocID="{69A10D36-D4F7-43FC-9779-400453405133}" presName="node" presStyleLbl="node1" presStyleIdx="1" presStyleCnt="4" custScaleY="24011" custLinFactNeighborX="-381" custLinFactNeighborY="-12688">
        <dgm:presLayoutVars>
          <dgm:bulletEnabled val="1"/>
        </dgm:presLayoutVars>
      </dgm:prSet>
      <dgm:spPr/>
      <dgm:t>
        <a:bodyPr/>
        <a:lstStyle/>
        <a:p>
          <a:pPr rtl="1"/>
          <a:endParaRPr lang="he-IL"/>
        </a:p>
      </dgm:t>
    </dgm:pt>
    <dgm:pt modelId="{600D0812-FCE4-48A4-ADC1-61004BBDF030}" type="pres">
      <dgm:prSet presAssocID="{69A10D36-D4F7-43FC-9779-400453405133}" presName="invisiNode" presStyleLbl="node1" presStyleIdx="1" presStyleCnt="4"/>
      <dgm:spPr/>
    </dgm:pt>
    <dgm:pt modelId="{719801EA-F283-47D0-B917-186AEEBBF660}" type="pres">
      <dgm:prSet presAssocID="{69A10D36-D4F7-43FC-9779-400453405133}" presName="imagNode" presStyleLbl="fgImgPlace1" presStyleIdx="1" presStyleCnt="4" custScaleY="213299" custLinFactNeighborY="-14496"/>
      <dgm:spPr>
        <a:blipFill>
          <a:blip xmlns:r="http://schemas.openxmlformats.org/officeDocument/2006/relationships" r:embed="rId2">
            <a:extLst>
              <a:ext uri="{28A0092B-C50C-407E-A947-70E740481C1C}">
                <a14:useLocalDpi xmlns:a14="http://schemas.microsoft.com/office/drawing/2010/main" val="0"/>
              </a:ext>
            </a:extLst>
          </a:blip>
          <a:srcRect/>
          <a:stretch>
            <a:fillRect l="-40000" r="-40000"/>
          </a:stretch>
        </a:blipFill>
      </dgm:spPr>
    </dgm:pt>
    <dgm:pt modelId="{C59FDD99-034C-4B00-AAB2-42A44DDB3BB2}" type="pres">
      <dgm:prSet presAssocID="{3883DC8B-36E5-4FEF-8B12-C25E038A7FF2}" presName="sibTrans" presStyleLbl="sibTrans2D1" presStyleIdx="0" presStyleCnt="0"/>
      <dgm:spPr/>
      <dgm:t>
        <a:bodyPr/>
        <a:lstStyle/>
        <a:p>
          <a:pPr rtl="1"/>
          <a:endParaRPr lang="he-IL"/>
        </a:p>
      </dgm:t>
    </dgm:pt>
    <dgm:pt modelId="{08C8C375-3064-4B49-8330-D9A98AF22C79}" type="pres">
      <dgm:prSet presAssocID="{3D25FAA8-D66D-4DC0-A783-E714A06D27F9}" presName="compNode" presStyleCnt="0"/>
      <dgm:spPr/>
    </dgm:pt>
    <dgm:pt modelId="{B5D4FECF-C1A0-426E-B701-54C8F72C2E79}" type="pres">
      <dgm:prSet presAssocID="{3D25FAA8-D66D-4DC0-A783-E714A06D27F9}" presName="node" presStyleLbl="node1" presStyleIdx="2" presStyleCnt="4" custScaleY="24011" custLinFactNeighborX="-381" custLinFactNeighborY="-12688">
        <dgm:presLayoutVars>
          <dgm:bulletEnabled val="1"/>
        </dgm:presLayoutVars>
      </dgm:prSet>
      <dgm:spPr/>
      <dgm:t>
        <a:bodyPr/>
        <a:lstStyle/>
        <a:p>
          <a:pPr rtl="1"/>
          <a:endParaRPr lang="he-IL"/>
        </a:p>
      </dgm:t>
    </dgm:pt>
    <dgm:pt modelId="{CAF988CF-AEE8-43C7-8831-A84F7BE826EC}" type="pres">
      <dgm:prSet presAssocID="{3D25FAA8-D66D-4DC0-A783-E714A06D27F9}" presName="invisiNode" presStyleLbl="node1" presStyleIdx="2" presStyleCnt="4"/>
      <dgm:spPr/>
    </dgm:pt>
    <dgm:pt modelId="{2313B424-BD00-402F-8657-5696C44794CB}" type="pres">
      <dgm:prSet presAssocID="{3D25FAA8-D66D-4DC0-A783-E714A06D27F9}" presName="imagNode" presStyleLbl="fgImgPlace1" presStyleIdx="2" presStyleCnt="4" custScaleY="213299" custLinFactNeighborY="-14496"/>
      <dgm:spPr>
        <a:blipFill>
          <a:blip xmlns:r="http://schemas.openxmlformats.org/officeDocument/2006/relationships" r:embed="rId3">
            <a:extLst>
              <a:ext uri="{28A0092B-C50C-407E-A947-70E740481C1C}">
                <a14:useLocalDpi xmlns:a14="http://schemas.microsoft.com/office/drawing/2010/main" val="0"/>
              </a:ext>
            </a:extLst>
          </a:blip>
          <a:srcRect/>
          <a:stretch>
            <a:fillRect l="-40000" r="-40000"/>
          </a:stretch>
        </a:blipFill>
      </dgm:spPr>
    </dgm:pt>
    <dgm:pt modelId="{2C4BB8FB-FBEF-40E9-8C97-5564BE4D507E}" type="pres">
      <dgm:prSet presAssocID="{0C95B62F-887B-40C8-A3F2-93D0972E8E7D}" presName="sibTrans" presStyleLbl="sibTrans2D1" presStyleIdx="0" presStyleCnt="0"/>
      <dgm:spPr/>
      <dgm:t>
        <a:bodyPr/>
        <a:lstStyle/>
        <a:p>
          <a:pPr rtl="1"/>
          <a:endParaRPr lang="he-IL"/>
        </a:p>
      </dgm:t>
    </dgm:pt>
    <dgm:pt modelId="{7296561A-1179-4120-A532-D1102BA44D8B}" type="pres">
      <dgm:prSet presAssocID="{C313F98D-448D-44F2-864B-DE5DE6CD575F}" presName="compNode" presStyleCnt="0"/>
      <dgm:spPr/>
    </dgm:pt>
    <dgm:pt modelId="{A93F8D27-92F4-48CA-951E-0FA4FEFD19CA}" type="pres">
      <dgm:prSet presAssocID="{C313F98D-448D-44F2-864B-DE5DE6CD575F}" presName="node" presStyleLbl="node1" presStyleIdx="3" presStyleCnt="4" custScaleY="24011" custLinFactNeighborX="-381" custLinFactNeighborY="-12688">
        <dgm:presLayoutVars>
          <dgm:bulletEnabled val="1"/>
        </dgm:presLayoutVars>
      </dgm:prSet>
      <dgm:spPr/>
      <dgm:t>
        <a:bodyPr/>
        <a:lstStyle/>
        <a:p>
          <a:pPr rtl="1"/>
          <a:endParaRPr lang="he-IL"/>
        </a:p>
      </dgm:t>
    </dgm:pt>
    <dgm:pt modelId="{B9356E58-C353-41F2-BDA9-D7805AF4BB11}" type="pres">
      <dgm:prSet presAssocID="{C313F98D-448D-44F2-864B-DE5DE6CD575F}" presName="invisiNode" presStyleLbl="node1" presStyleIdx="3" presStyleCnt="4"/>
      <dgm:spPr/>
    </dgm:pt>
    <dgm:pt modelId="{F650FC48-4EB5-4F96-A1C6-9D70B2967E3D}" type="pres">
      <dgm:prSet presAssocID="{C313F98D-448D-44F2-864B-DE5DE6CD575F}" presName="imagNode" presStyleLbl="fgImgPlace1" presStyleIdx="3" presStyleCnt="4" custScaleY="213299" custLinFactNeighborY="-14496"/>
      <dgm:spPr>
        <a:blipFill>
          <a:blip xmlns:r="http://schemas.openxmlformats.org/officeDocument/2006/relationships" r:embed="rId4">
            <a:extLst>
              <a:ext uri="{28A0092B-C50C-407E-A947-70E740481C1C}">
                <a14:useLocalDpi xmlns:a14="http://schemas.microsoft.com/office/drawing/2010/main" val="0"/>
              </a:ext>
            </a:extLst>
          </a:blip>
          <a:srcRect/>
          <a:stretch>
            <a:fillRect l="-40000" r="-40000"/>
          </a:stretch>
        </a:blipFill>
      </dgm:spPr>
    </dgm:pt>
  </dgm:ptLst>
  <dgm:cxnLst>
    <dgm:cxn modelId="{0892C052-64A9-4770-9E18-3454938087F4}" srcId="{A1CFBD53-4013-4391-A348-46CBC59C0972}" destId="{F8FB1683-31B5-444E-8E12-871B9ABDC05D}" srcOrd="0" destOrd="0" parTransId="{577505AB-FAF4-4677-9FE0-986358A12DE7}" sibTransId="{61540505-F98B-4026-B12E-ADBBC346E91F}"/>
    <dgm:cxn modelId="{E4733A16-1E1F-47A1-A8D4-F32B0F461690}" type="presOf" srcId="{F8FB1683-31B5-444E-8E12-871B9ABDC05D}" destId="{8E278E92-0F1F-406A-B3CB-8BDFE547E2C2}" srcOrd="0" destOrd="0" presId="urn:microsoft.com/office/officeart/2005/8/layout/pList2"/>
    <dgm:cxn modelId="{0080657E-CBDB-4797-8684-C1B0F823A65E}" type="presOf" srcId="{0C95B62F-887B-40C8-A3F2-93D0972E8E7D}" destId="{2C4BB8FB-FBEF-40E9-8C97-5564BE4D507E}" srcOrd="0" destOrd="0" presId="urn:microsoft.com/office/officeart/2005/8/layout/pList2"/>
    <dgm:cxn modelId="{3D4521D1-B674-4DEA-9B95-9FE2F80D84B1}" type="presOf" srcId="{3D25FAA8-D66D-4DC0-A783-E714A06D27F9}" destId="{B5D4FECF-C1A0-426E-B701-54C8F72C2E79}" srcOrd="0" destOrd="0" presId="urn:microsoft.com/office/officeart/2005/8/layout/pList2"/>
    <dgm:cxn modelId="{AE2EB1A1-6254-422A-B36E-F4B7FDDD2251}" srcId="{A1CFBD53-4013-4391-A348-46CBC59C0972}" destId="{C313F98D-448D-44F2-864B-DE5DE6CD575F}" srcOrd="3" destOrd="0" parTransId="{4A9ECDEE-6CB9-4602-A770-D36829699131}" sibTransId="{19F6D52C-48FD-4BD8-8E79-3943739A5851}"/>
    <dgm:cxn modelId="{514B5BA2-F4EB-4F89-BE61-4A5CE6A0507A}" type="presOf" srcId="{C313F98D-448D-44F2-864B-DE5DE6CD575F}" destId="{A93F8D27-92F4-48CA-951E-0FA4FEFD19CA}" srcOrd="0" destOrd="0" presId="urn:microsoft.com/office/officeart/2005/8/layout/pList2"/>
    <dgm:cxn modelId="{78399310-AE54-4F6B-9516-8B64863F64A2}" type="presOf" srcId="{A1CFBD53-4013-4391-A348-46CBC59C0972}" destId="{5478B6A2-DA99-4682-82C9-FAB2303557EA}" srcOrd="0" destOrd="0" presId="urn:microsoft.com/office/officeart/2005/8/layout/pList2"/>
    <dgm:cxn modelId="{7FC7C11C-515A-4360-BF35-6B77B018970D}" srcId="{A1CFBD53-4013-4391-A348-46CBC59C0972}" destId="{3D25FAA8-D66D-4DC0-A783-E714A06D27F9}" srcOrd="2" destOrd="0" parTransId="{7A90A462-410D-4F20-81DF-0D9C56D87DA9}" sibTransId="{0C95B62F-887B-40C8-A3F2-93D0972E8E7D}"/>
    <dgm:cxn modelId="{0993B486-D81C-4331-AF9F-10ED09F85F1E}" type="presOf" srcId="{3883DC8B-36E5-4FEF-8B12-C25E038A7FF2}" destId="{C59FDD99-034C-4B00-AAB2-42A44DDB3BB2}" srcOrd="0" destOrd="0" presId="urn:microsoft.com/office/officeart/2005/8/layout/pList2"/>
    <dgm:cxn modelId="{0A4DC8CD-3DFC-4995-8C21-4CE8D53BC39F}" type="presOf" srcId="{61540505-F98B-4026-B12E-ADBBC346E91F}" destId="{D0C55B6D-E19E-4577-B111-4A6CDB317123}" srcOrd="0" destOrd="0" presId="urn:microsoft.com/office/officeart/2005/8/layout/pList2"/>
    <dgm:cxn modelId="{013ED8BC-4F35-49EE-AB2B-6D43368003E3}" srcId="{A1CFBD53-4013-4391-A348-46CBC59C0972}" destId="{69A10D36-D4F7-43FC-9779-400453405133}" srcOrd="1" destOrd="0" parTransId="{81A296FE-8EAA-49B6-B629-07A32EC5BAA4}" sibTransId="{3883DC8B-36E5-4FEF-8B12-C25E038A7FF2}"/>
    <dgm:cxn modelId="{D208993D-2307-4623-92E2-FEFE93DDAE27}" type="presOf" srcId="{69A10D36-D4F7-43FC-9779-400453405133}" destId="{E5BFD44D-67AE-4810-93BF-A00EE7F88AF3}" srcOrd="0" destOrd="0" presId="urn:microsoft.com/office/officeart/2005/8/layout/pList2"/>
    <dgm:cxn modelId="{261404D4-3E48-495D-8A40-989C7FF6407B}" type="presParOf" srcId="{5478B6A2-DA99-4682-82C9-FAB2303557EA}" destId="{AC6EBB2A-3889-4677-9B1B-459CA0264A38}" srcOrd="0" destOrd="0" presId="urn:microsoft.com/office/officeart/2005/8/layout/pList2"/>
    <dgm:cxn modelId="{001275F2-7719-4CD0-B4EA-DA448DFCA01F}" type="presParOf" srcId="{5478B6A2-DA99-4682-82C9-FAB2303557EA}" destId="{CF8740DA-FBA3-40C5-89C0-884E81D3321A}" srcOrd="1" destOrd="0" presId="urn:microsoft.com/office/officeart/2005/8/layout/pList2"/>
    <dgm:cxn modelId="{14BF63FB-7EEF-43A2-A85D-AFC4986CE027}" type="presParOf" srcId="{CF8740DA-FBA3-40C5-89C0-884E81D3321A}" destId="{E098EE1C-96E8-435D-957B-20AD5CEDD3C1}" srcOrd="0" destOrd="0" presId="urn:microsoft.com/office/officeart/2005/8/layout/pList2"/>
    <dgm:cxn modelId="{931C962E-E95B-4242-8D87-8B60138D1476}" type="presParOf" srcId="{E098EE1C-96E8-435D-957B-20AD5CEDD3C1}" destId="{8E278E92-0F1F-406A-B3CB-8BDFE547E2C2}" srcOrd="0" destOrd="0" presId="urn:microsoft.com/office/officeart/2005/8/layout/pList2"/>
    <dgm:cxn modelId="{860B2320-F6F2-4672-9292-B9C5F4F6B853}" type="presParOf" srcId="{E098EE1C-96E8-435D-957B-20AD5CEDD3C1}" destId="{84CD7EAB-BF1D-4C50-A978-09246413BC56}" srcOrd="1" destOrd="0" presId="urn:microsoft.com/office/officeart/2005/8/layout/pList2"/>
    <dgm:cxn modelId="{C57F3924-B8E5-4A3C-839B-A5FD3409C2C5}" type="presParOf" srcId="{E098EE1C-96E8-435D-957B-20AD5CEDD3C1}" destId="{18FD98CB-2F99-488B-AB4C-19875AA02112}" srcOrd="2" destOrd="0" presId="urn:microsoft.com/office/officeart/2005/8/layout/pList2"/>
    <dgm:cxn modelId="{BA5D8AFB-BF96-4E14-B586-DE4DF19475C1}" type="presParOf" srcId="{CF8740DA-FBA3-40C5-89C0-884E81D3321A}" destId="{D0C55B6D-E19E-4577-B111-4A6CDB317123}" srcOrd="1" destOrd="0" presId="urn:microsoft.com/office/officeart/2005/8/layout/pList2"/>
    <dgm:cxn modelId="{BFA93DE7-6D59-4E8D-B49E-39BF088C9062}" type="presParOf" srcId="{CF8740DA-FBA3-40C5-89C0-884E81D3321A}" destId="{0C7A7B28-D1AE-4CA0-A768-900ADFEAED4F}" srcOrd="2" destOrd="0" presId="urn:microsoft.com/office/officeart/2005/8/layout/pList2"/>
    <dgm:cxn modelId="{779C7185-4FB7-491A-995C-8891F5452A7F}" type="presParOf" srcId="{0C7A7B28-D1AE-4CA0-A768-900ADFEAED4F}" destId="{E5BFD44D-67AE-4810-93BF-A00EE7F88AF3}" srcOrd="0" destOrd="0" presId="urn:microsoft.com/office/officeart/2005/8/layout/pList2"/>
    <dgm:cxn modelId="{D0AEFE6B-335B-4FCD-8484-80B4C8D85868}" type="presParOf" srcId="{0C7A7B28-D1AE-4CA0-A768-900ADFEAED4F}" destId="{600D0812-FCE4-48A4-ADC1-61004BBDF030}" srcOrd="1" destOrd="0" presId="urn:microsoft.com/office/officeart/2005/8/layout/pList2"/>
    <dgm:cxn modelId="{3177C5FD-88BB-4002-9354-AF5AEE4B3825}" type="presParOf" srcId="{0C7A7B28-D1AE-4CA0-A768-900ADFEAED4F}" destId="{719801EA-F283-47D0-B917-186AEEBBF660}" srcOrd="2" destOrd="0" presId="urn:microsoft.com/office/officeart/2005/8/layout/pList2"/>
    <dgm:cxn modelId="{C5540633-859B-4FE5-A971-BA5764BF06B3}" type="presParOf" srcId="{CF8740DA-FBA3-40C5-89C0-884E81D3321A}" destId="{C59FDD99-034C-4B00-AAB2-42A44DDB3BB2}" srcOrd="3" destOrd="0" presId="urn:microsoft.com/office/officeart/2005/8/layout/pList2"/>
    <dgm:cxn modelId="{127A3F92-D458-49C1-BA70-8DA3659D8AAB}" type="presParOf" srcId="{CF8740DA-FBA3-40C5-89C0-884E81D3321A}" destId="{08C8C375-3064-4B49-8330-D9A98AF22C79}" srcOrd="4" destOrd="0" presId="urn:microsoft.com/office/officeart/2005/8/layout/pList2"/>
    <dgm:cxn modelId="{B7C15528-CDA0-4EF5-8A01-D0874008C346}" type="presParOf" srcId="{08C8C375-3064-4B49-8330-D9A98AF22C79}" destId="{B5D4FECF-C1A0-426E-B701-54C8F72C2E79}" srcOrd="0" destOrd="0" presId="urn:microsoft.com/office/officeart/2005/8/layout/pList2"/>
    <dgm:cxn modelId="{B88C302F-57AE-41F0-9B58-8570136E0196}" type="presParOf" srcId="{08C8C375-3064-4B49-8330-D9A98AF22C79}" destId="{CAF988CF-AEE8-43C7-8831-A84F7BE826EC}" srcOrd="1" destOrd="0" presId="urn:microsoft.com/office/officeart/2005/8/layout/pList2"/>
    <dgm:cxn modelId="{A3B10E53-8015-445F-8067-AB3505706E22}" type="presParOf" srcId="{08C8C375-3064-4B49-8330-D9A98AF22C79}" destId="{2313B424-BD00-402F-8657-5696C44794CB}" srcOrd="2" destOrd="0" presId="urn:microsoft.com/office/officeart/2005/8/layout/pList2"/>
    <dgm:cxn modelId="{D0DFAD2C-AD78-441D-8E0E-4A08E529EF4C}" type="presParOf" srcId="{CF8740DA-FBA3-40C5-89C0-884E81D3321A}" destId="{2C4BB8FB-FBEF-40E9-8C97-5564BE4D507E}" srcOrd="5" destOrd="0" presId="urn:microsoft.com/office/officeart/2005/8/layout/pList2"/>
    <dgm:cxn modelId="{B2A6DB17-3AC9-4619-B29A-9E8A7106AE71}" type="presParOf" srcId="{CF8740DA-FBA3-40C5-89C0-884E81D3321A}" destId="{7296561A-1179-4120-A532-D1102BA44D8B}" srcOrd="6" destOrd="0" presId="urn:microsoft.com/office/officeart/2005/8/layout/pList2"/>
    <dgm:cxn modelId="{6362A200-64B4-4F67-A028-FFC4AB0902FC}" type="presParOf" srcId="{7296561A-1179-4120-A532-D1102BA44D8B}" destId="{A93F8D27-92F4-48CA-951E-0FA4FEFD19CA}" srcOrd="0" destOrd="0" presId="urn:microsoft.com/office/officeart/2005/8/layout/pList2"/>
    <dgm:cxn modelId="{67ECA829-39C9-41B2-9AAD-1BF5FAA6FE1C}" type="presParOf" srcId="{7296561A-1179-4120-A532-D1102BA44D8B}" destId="{B9356E58-C353-41F2-BDA9-D7805AF4BB11}" srcOrd="1" destOrd="0" presId="urn:microsoft.com/office/officeart/2005/8/layout/pList2"/>
    <dgm:cxn modelId="{3CA9F5C3-B252-4605-9673-76CF856D148E}" type="presParOf" srcId="{7296561A-1179-4120-A532-D1102BA44D8B}" destId="{F650FC48-4EB5-4F96-A1C6-9D70B2967E3D}"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CFBD53-4013-4391-A348-46CBC59C0972}" type="doc">
      <dgm:prSet loTypeId="urn:microsoft.com/office/officeart/2005/8/layout/pList2" loCatId="list" qsTypeId="urn:microsoft.com/office/officeart/2005/8/quickstyle/simple1" qsCatId="simple" csTypeId="urn:microsoft.com/office/officeart/2005/8/colors/accent1_2" csCatId="accent1" phldr="1"/>
      <dgm:spPr/>
    </dgm:pt>
    <dgm:pt modelId="{F8FB1683-31B5-444E-8E12-871B9ABDC05D}">
      <dgm:prSet phldrT="[Text]"/>
      <dgm:spPr/>
      <dgm:t>
        <a:bodyPr/>
        <a:lstStyle/>
        <a:p>
          <a:r>
            <a:rPr lang="en-US"/>
            <a:t>Delay &amp; Sum</a:t>
          </a:r>
        </a:p>
      </dgm:t>
    </dgm:pt>
    <dgm:pt modelId="{577505AB-FAF4-4677-9FE0-986358A12DE7}" type="parTrans" cxnId="{0892C052-64A9-4770-9E18-3454938087F4}">
      <dgm:prSet/>
      <dgm:spPr/>
      <dgm:t>
        <a:bodyPr/>
        <a:lstStyle/>
        <a:p>
          <a:endParaRPr lang="en-US"/>
        </a:p>
      </dgm:t>
    </dgm:pt>
    <dgm:pt modelId="{61540505-F98B-4026-B12E-ADBBC346E91F}" type="sibTrans" cxnId="{0892C052-64A9-4770-9E18-3454938087F4}">
      <dgm:prSet/>
      <dgm:spPr/>
      <dgm:t>
        <a:bodyPr/>
        <a:lstStyle/>
        <a:p>
          <a:endParaRPr lang="en-US"/>
        </a:p>
      </dgm:t>
    </dgm:pt>
    <dgm:pt modelId="{69A10D36-D4F7-43FC-9779-400453405133}">
      <dgm:prSet phldrT="[Text]"/>
      <dgm:spPr/>
      <dgm:t>
        <a:bodyPr/>
        <a:lstStyle/>
        <a:p>
          <a:r>
            <a:rPr lang="en-US"/>
            <a:t>Linear Interpolation</a:t>
          </a:r>
        </a:p>
      </dgm:t>
    </dgm:pt>
    <dgm:pt modelId="{81A296FE-8EAA-49B6-B629-07A32EC5BAA4}" type="parTrans" cxnId="{013ED8BC-4F35-49EE-AB2B-6D43368003E3}">
      <dgm:prSet/>
      <dgm:spPr/>
      <dgm:t>
        <a:bodyPr/>
        <a:lstStyle/>
        <a:p>
          <a:endParaRPr lang="en-US"/>
        </a:p>
      </dgm:t>
    </dgm:pt>
    <dgm:pt modelId="{3883DC8B-36E5-4FEF-8B12-C25E038A7FF2}" type="sibTrans" cxnId="{013ED8BC-4F35-49EE-AB2B-6D43368003E3}">
      <dgm:prSet/>
      <dgm:spPr/>
      <dgm:t>
        <a:bodyPr/>
        <a:lstStyle/>
        <a:p>
          <a:endParaRPr lang="en-US"/>
        </a:p>
      </dgm:t>
    </dgm:pt>
    <dgm:pt modelId="{3D25FAA8-D66D-4DC0-A783-E714A06D27F9}">
      <dgm:prSet phldrT="[Text]"/>
      <dgm:spPr/>
      <dgm:t>
        <a:bodyPr/>
        <a:lstStyle/>
        <a:p>
          <a:r>
            <a:rPr lang="en-US"/>
            <a:t>NUFFT</a:t>
          </a:r>
        </a:p>
      </dgm:t>
    </dgm:pt>
    <dgm:pt modelId="{7A90A462-410D-4F20-81DF-0D9C56D87DA9}" type="parTrans" cxnId="{7FC7C11C-515A-4360-BF35-6B77B018970D}">
      <dgm:prSet/>
      <dgm:spPr/>
      <dgm:t>
        <a:bodyPr/>
        <a:lstStyle/>
        <a:p>
          <a:endParaRPr lang="en-US"/>
        </a:p>
      </dgm:t>
    </dgm:pt>
    <dgm:pt modelId="{0C95B62F-887B-40C8-A3F2-93D0972E8E7D}" type="sibTrans" cxnId="{7FC7C11C-515A-4360-BF35-6B77B018970D}">
      <dgm:prSet/>
      <dgm:spPr/>
      <dgm:t>
        <a:bodyPr/>
        <a:lstStyle/>
        <a:p>
          <a:endParaRPr lang="en-US"/>
        </a:p>
      </dgm:t>
    </dgm:pt>
    <dgm:pt modelId="{C313F98D-448D-44F2-864B-DE5DE6CD575F}">
      <dgm:prSet phldrT="[Text]"/>
      <dgm:spPr/>
      <dgm:t>
        <a:bodyPr/>
        <a:lstStyle/>
        <a:p>
          <a:r>
            <a:rPr lang="en-US"/>
            <a:t>SPURS</a:t>
          </a:r>
        </a:p>
      </dgm:t>
    </dgm:pt>
    <dgm:pt modelId="{4A9ECDEE-6CB9-4602-A770-D36829699131}" type="parTrans" cxnId="{AE2EB1A1-6254-422A-B36E-F4B7FDDD2251}">
      <dgm:prSet/>
      <dgm:spPr/>
      <dgm:t>
        <a:bodyPr/>
        <a:lstStyle/>
        <a:p>
          <a:endParaRPr lang="en-US"/>
        </a:p>
      </dgm:t>
    </dgm:pt>
    <dgm:pt modelId="{19F6D52C-48FD-4BD8-8E79-3943739A5851}" type="sibTrans" cxnId="{AE2EB1A1-6254-422A-B36E-F4B7FDDD2251}">
      <dgm:prSet/>
      <dgm:spPr/>
      <dgm:t>
        <a:bodyPr/>
        <a:lstStyle/>
        <a:p>
          <a:endParaRPr lang="en-US"/>
        </a:p>
      </dgm:t>
    </dgm:pt>
    <dgm:pt modelId="{5478B6A2-DA99-4682-82C9-FAB2303557EA}" type="pres">
      <dgm:prSet presAssocID="{A1CFBD53-4013-4391-A348-46CBC59C0972}" presName="Name0" presStyleCnt="0">
        <dgm:presLayoutVars>
          <dgm:dir/>
          <dgm:resizeHandles val="exact"/>
        </dgm:presLayoutVars>
      </dgm:prSet>
      <dgm:spPr/>
    </dgm:pt>
    <dgm:pt modelId="{AC6EBB2A-3889-4677-9B1B-459CA0264A38}" type="pres">
      <dgm:prSet presAssocID="{A1CFBD53-4013-4391-A348-46CBC59C0972}" presName="bkgdShp" presStyleLbl="alignAccFollowNode1" presStyleIdx="0" presStyleCnt="1" custScaleY="185969" custLinFactNeighborY="24811"/>
      <dgm:spPr/>
    </dgm:pt>
    <dgm:pt modelId="{CF8740DA-FBA3-40C5-89C0-884E81D3321A}" type="pres">
      <dgm:prSet presAssocID="{A1CFBD53-4013-4391-A348-46CBC59C0972}" presName="linComp" presStyleCnt="0"/>
      <dgm:spPr/>
    </dgm:pt>
    <dgm:pt modelId="{E098EE1C-96E8-435D-957B-20AD5CEDD3C1}" type="pres">
      <dgm:prSet presAssocID="{F8FB1683-31B5-444E-8E12-871B9ABDC05D}" presName="compNode" presStyleCnt="0"/>
      <dgm:spPr/>
    </dgm:pt>
    <dgm:pt modelId="{8E278E92-0F1F-406A-B3CB-8BDFE547E2C2}" type="pres">
      <dgm:prSet presAssocID="{F8FB1683-31B5-444E-8E12-871B9ABDC05D}" presName="node" presStyleLbl="node1" presStyleIdx="0" presStyleCnt="4" custScaleY="24011" custLinFactNeighborX="-381" custLinFactNeighborY="-12688">
        <dgm:presLayoutVars>
          <dgm:bulletEnabled val="1"/>
        </dgm:presLayoutVars>
      </dgm:prSet>
      <dgm:spPr/>
      <dgm:t>
        <a:bodyPr/>
        <a:lstStyle/>
        <a:p>
          <a:pPr rtl="1"/>
          <a:endParaRPr lang="he-IL"/>
        </a:p>
      </dgm:t>
    </dgm:pt>
    <dgm:pt modelId="{84CD7EAB-BF1D-4C50-A978-09246413BC56}" type="pres">
      <dgm:prSet presAssocID="{F8FB1683-31B5-444E-8E12-871B9ABDC05D}" presName="invisiNode" presStyleLbl="node1" presStyleIdx="0" presStyleCnt="4"/>
      <dgm:spPr/>
    </dgm:pt>
    <dgm:pt modelId="{18FD98CB-2F99-488B-AB4C-19875AA02112}" type="pres">
      <dgm:prSet presAssocID="{F8FB1683-31B5-444E-8E12-871B9ABDC05D}" presName="imagNode" presStyleLbl="fgImgPlace1" presStyleIdx="0" presStyleCnt="4" custScaleY="213299" custLinFactNeighborY="-1449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0" r="-40000"/>
          </a:stretch>
        </a:blipFill>
      </dgm:spPr>
    </dgm:pt>
    <dgm:pt modelId="{D0C55B6D-E19E-4577-B111-4A6CDB317123}" type="pres">
      <dgm:prSet presAssocID="{61540505-F98B-4026-B12E-ADBBC346E91F}" presName="sibTrans" presStyleLbl="sibTrans2D1" presStyleIdx="0" presStyleCnt="0"/>
      <dgm:spPr/>
      <dgm:t>
        <a:bodyPr/>
        <a:lstStyle/>
        <a:p>
          <a:pPr rtl="1"/>
          <a:endParaRPr lang="he-IL"/>
        </a:p>
      </dgm:t>
    </dgm:pt>
    <dgm:pt modelId="{0C7A7B28-D1AE-4CA0-A768-900ADFEAED4F}" type="pres">
      <dgm:prSet presAssocID="{69A10D36-D4F7-43FC-9779-400453405133}" presName="compNode" presStyleCnt="0"/>
      <dgm:spPr/>
    </dgm:pt>
    <dgm:pt modelId="{E5BFD44D-67AE-4810-93BF-A00EE7F88AF3}" type="pres">
      <dgm:prSet presAssocID="{69A10D36-D4F7-43FC-9779-400453405133}" presName="node" presStyleLbl="node1" presStyleIdx="1" presStyleCnt="4" custScaleY="24011" custLinFactNeighborX="-381" custLinFactNeighborY="-12688">
        <dgm:presLayoutVars>
          <dgm:bulletEnabled val="1"/>
        </dgm:presLayoutVars>
      </dgm:prSet>
      <dgm:spPr/>
      <dgm:t>
        <a:bodyPr/>
        <a:lstStyle/>
        <a:p>
          <a:pPr rtl="1"/>
          <a:endParaRPr lang="he-IL"/>
        </a:p>
      </dgm:t>
    </dgm:pt>
    <dgm:pt modelId="{600D0812-FCE4-48A4-ADC1-61004BBDF030}" type="pres">
      <dgm:prSet presAssocID="{69A10D36-D4F7-43FC-9779-400453405133}" presName="invisiNode" presStyleLbl="node1" presStyleIdx="1" presStyleCnt="4"/>
      <dgm:spPr/>
    </dgm:pt>
    <dgm:pt modelId="{719801EA-F283-47D0-B917-186AEEBBF660}" type="pres">
      <dgm:prSet presAssocID="{69A10D36-D4F7-43FC-9779-400453405133}" presName="imagNode" presStyleLbl="fgImgPlace1" presStyleIdx="1" presStyleCnt="4" custScaleY="213299" custLinFactNeighborY="-1449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0000" r="-40000"/>
          </a:stretch>
        </a:blipFill>
      </dgm:spPr>
    </dgm:pt>
    <dgm:pt modelId="{C59FDD99-034C-4B00-AAB2-42A44DDB3BB2}" type="pres">
      <dgm:prSet presAssocID="{3883DC8B-36E5-4FEF-8B12-C25E038A7FF2}" presName="sibTrans" presStyleLbl="sibTrans2D1" presStyleIdx="0" presStyleCnt="0"/>
      <dgm:spPr/>
      <dgm:t>
        <a:bodyPr/>
        <a:lstStyle/>
        <a:p>
          <a:pPr rtl="1"/>
          <a:endParaRPr lang="he-IL"/>
        </a:p>
      </dgm:t>
    </dgm:pt>
    <dgm:pt modelId="{08C8C375-3064-4B49-8330-D9A98AF22C79}" type="pres">
      <dgm:prSet presAssocID="{3D25FAA8-D66D-4DC0-A783-E714A06D27F9}" presName="compNode" presStyleCnt="0"/>
      <dgm:spPr/>
    </dgm:pt>
    <dgm:pt modelId="{B5D4FECF-C1A0-426E-B701-54C8F72C2E79}" type="pres">
      <dgm:prSet presAssocID="{3D25FAA8-D66D-4DC0-A783-E714A06D27F9}" presName="node" presStyleLbl="node1" presStyleIdx="2" presStyleCnt="4" custScaleY="24011" custLinFactNeighborX="-381" custLinFactNeighborY="-12688">
        <dgm:presLayoutVars>
          <dgm:bulletEnabled val="1"/>
        </dgm:presLayoutVars>
      </dgm:prSet>
      <dgm:spPr/>
      <dgm:t>
        <a:bodyPr/>
        <a:lstStyle/>
        <a:p>
          <a:pPr rtl="1"/>
          <a:endParaRPr lang="he-IL"/>
        </a:p>
      </dgm:t>
    </dgm:pt>
    <dgm:pt modelId="{CAF988CF-AEE8-43C7-8831-A84F7BE826EC}" type="pres">
      <dgm:prSet presAssocID="{3D25FAA8-D66D-4DC0-A783-E714A06D27F9}" presName="invisiNode" presStyleLbl="node1" presStyleIdx="2" presStyleCnt="4"/>
      <dgm:spPr/>
    </dgm:pt>
    <dgm:pt modelId="{2313B424-BD00-402F-8657-5696C44794CB}" type="pres">
      <dgm:prSet presAssocID="{3D25FAA8-D66D-4DC0-A783-E714A06D27F9}" presName="imagNode" presStyleLbl="fgImgPlace1" presStyleIdx="2" presStyleCnt="4" custScaleY="213299" custLinFactNeighborY="-1449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40000" r="-40000"/>
          </a:stretch>
        </a:blipFill>
      </dgm:spPr>
    </dgm:pt>
    <dgm:pt modelId="{2C4BB8FB-FBEF-40E9-8C97-5564BE4D507E}" type="pres">
      <dgm:prSet presAssocID="{0C95B62F-887B-40C8-A3F2-93D0972E8E7D}" presName="sibTrans" presStyleLbl="sibTrans2D1" presStyleIdx="0" presStyleCnt="0"/>
      <dgm:spPr/>
      <dgm:t>
        <a:bodyPr/>
        <a:lstStyle/>
        <a:p>
          <a:pPr rtl="1"/>
          <a:endParaRPr lang="he-IL"/>
        </a:p>
      </dgm:t>
    </dgm:pt>
    <dgm:pt modelId="{7296561A-1179-4120-A532-D1102BA44D8B}" type="pres">
      <dgm:prSet presAssocID="{C313F98D-448D-44F2-864B-DE5DE6CD575F}" presName="compNode" presStyleCnt="0"/>
      <dgm:spPr/>
    </dgm:pt>
    <dgm:pt modelId="{A93F8D27-92F4-48CA-951E-0FA4FEFD19CA}" type="pres">
      <dgm:prSet presAssocID="{C313F98D-448D-44F2-864B-DE5DE6CD575F}" presName="node" presStyleLbl="node1" presStyleIdx="3" presStyleCnt="4" custScaleY="24011" custLinFactNeighborX="-381" custLinFactNeighborY="-12688">
        <dgm:presLayoutVars>
          <dgm:bulletEnabled val="1"/>
        </dgm:presLayoutVars>
      </dgm:prSet>
      <dgm:spPr/>
      <dgm:t>
        <a:bodyPr/>
        <a:lstStyle/>
        <a:p>
          <a:pPr rtl="1"/>
          <a:endParaRPr lang="he-IL"/>
        </a:p>
      </dgm:t>
    </dgm:pt>
    <dgm:pt modelId="{B9356E58-C353-41F2-BDA9-D7805AF4BB11}" type="pres">
      <dgm:prSet presAssocID="{C313F98D-448D-44F2-864B-DE5DE6CD575F}" presName="invisiNode" presStyleLbl="node1" presStyleIdx="3" presStyleCnt="4"/>
      <dgm:spPr/>
    </dgm:pt>
    <dgm:pt modelId="{F650FC48-4EB5-4F96-A1C6-9D70B2967E3D}" type="pres">
      <dgm:prSet presAssocID="{C313F98D-448D-44F2-864B-DE5DE6CD575F}" presName="imagNode" presStyleLbl="fgImgPlace1" presStyleIdx="3" presStyleCnt="4" custScaleY="213299" custLinFactNeighborY="-1449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40000" r="-40000"/>
          </a:stretch>
        </a:blipFill>
      </dgm:spPr>
    </dgm:pt>
  </dgm:ptLst>
  <dgm:cxnLst>
    <dgm:cxn modelId="{25E2A292-A947-4EF7-BB8E-40AD40FB3A8D}" type="presOf" srcId="{A1CFBD53-4013-4391-A348-46CBC59C0972}" destId="{5478B6A2-DA99-4682-82C9-FAB2303557EA}" srcOrd="0" destOrd="0" presId="urn:microsoft.com/office/officeart/2005/8/layout/pList2"/>
    <dgm:cxn modelId="{0892C052-64A9-4770-9E18-3454938087F4}" srcId="{A1CFBD53-4013-4391-A348-46CBC59C0972}" destId="{F8FB1683-31B5-444E-8E12-871B9ABDC05D}" srcOrd="0" destOrd="0" parTransId="{577505AB-FAF4-4677-9FE0-986358A12DE7}" sibTransId="{61540505-F98B-4026-B12E-ADBBC346E91F}"/>
    <dgm:cxn modelId="{E22EFD1A-E4B1-40C7-BF36-97D02847ACE6}" type="presOf" srcId="{3D25FAA8-D66D-4DC0-A783-E714A06D27F9}" destId="{B5D4FECF-C1A0-426E-B701-54C8F72C2E79}" srcOrd="0" destOrd="0" presId="urn:microsoft.com/office/officeart/2005/8/layout/pList2"/>
    <dgm:cxn modelId="{DC15193B-2C50-4AD9-B04D-32CA556B1AAC}" type="presOf" srcId="{3883DC8B-36E5-4FEF-8B12-C25E038A7FF2}" destId="{C59FDD99-034C-4B00-AAB2-42A44DDB3BB2}" srcOrd="0" destOrd="0" presId="urn:microsoft.com/office/officeart/2005/8/layout/pList2"/>
    <dgm:cxn modelId="{AE2EB1A1-6254-422A-B36E-F4B7FDDD2251}" srcId="{A1CFBD53-4013-4391-A348-46CBC59C0972}" destId="{C313F98D-448D-44F2-864B-DE5DE6CD575F}" srcOrd="3" destOrd="0" parTransId="{4A9ECDEE-6CB9-4602-A770-D36829699131}" sibTransId="{19F6D52C-48FD-4BD8-8E79-3943739A5851}"/>
    <dgm:cxn modelId="{ED8C33D4-65AB-4AA2-B5DD-C1826924BED8}" type="presOf" srcId="{61540505-F98B-4026-B12E-ADBBC346E91F}" destId="{D0C55B6D-E19E-4577-B111-4A6CDB317123}" srcOrd="0" destOrd="0" presId="urn:microsoft.com/office/officeart/2005/8/layout/pList2"/>
    <dgm:cxn modelId="{7FC7C11C-515A-4360-BF35-6B77B018970D}" srcId="{A1CFBD53-4013-4391-A348-46CBC59C0972}" destId="{3D25FAA8-D66D-4DC0-A783-E714A06D27F9}" srcOrd="2" destOrd="0" parTransId="{7A90A462-410D-4F20-81DF-0D9C56D87DA9}" sibTransId="{0C95B62F-887B-40C8-A3F2-93D0972E8E7D}"/>
    <dgm:cxn modelId="{5C30173C-0FB4-4855-84AD-4A4BC152D7BA}" type="presOf" srcId="{0C95B62F-887B-40C8-A3F2-93D0972E8E7D}" destId="{2C4BB8FB-FBEF-40E9-8C97-5564BE4D507E}" srcOrd="0" destOrd="0" presId="urn:microsoft.com/office/officeart/2005/8/layout/pList2"/>
    <dgm:cxn modelId="{6EAAB956-4242-4EAC-8747-BEF81966BB5F}" type="presOf" srcId="{F8FB1683-31B5-444E-8E12-871B9ABDC05D}" destId="{8E278E92-0F1F-406A-B3CB-8BDFE547E2C2}" srcOrd="0" destOrd="0" presId="urn:microsoft.com/office/officeart/2005/8/layout/pList2"/>
    <dgm:cxn modelId="{7B760EBA-ADA6-4255-9AAC-FD099F5D3B36}" type="presOf" srcId="{69A10D36-D4F7-43FC-9779-400453405133}" destId="{E5BFD44D-67AE-4810-93BF-A00EE7F88AF3}" srcOrd="0" destOrd="0" presId="urn:microsoft.com/office/officeart/2005/8/layout/pList2"/>
    <dgm:cxn modelId="{B034FB3E-2D28-4853-9E33-054C5FF3FB8F}" type="presOf" srcId="{C313F98D-448D-44F2-864B-DE5DE6CD575F}" destId="{A93F8D27-92F4-48CA-951E-0FA4FEFD19CA}" srcOrd="0" destOrd="0" presId="urn:microsoft.com/office/officeart/2005/8/layout/pList2"/>
    <dgm:cxn modelId="{013ED8BC-4F35-49EE-AB2B-6D43368003E3}" srcId="{A1CFBD53-4013-4391-A348-46CBC59C0972}" destId="{69A10D36-D4F7-43FC-9779-400453405133}" srcOrd="1" destOrd="0" parTransId="{81A296FE-8EAA-49B6-B629-07A32EC5BAA4}" sibTransId="{3883DC8B-36E5-4FEF-8B12-C25E038A7FF2}"/>
    <dgm:cxn modelId="{4AD679C1-6ADD-44F0-9774-63BFFCB93F7B}" type="presParOf" srcId="{5478B6A2-DA99-4682-82C9-FAB2303557EA}" destId="{AC6EBB2A-3889-4677-9B1B-459CA0264A38}" srcOrd="0" destOrd="0" presId="urn:microsoft.com/office/officeart/2005/8/layout/pList2"/>
    <dgm:cxn modelId="{C89A4D94-B08C-4641-B414-234B72EEE2E3}" type="presParOf" srcId="{5478B6A2-DA99-4682-82C9-FAB2303557EA}" destId="{CF8740DA-FBA3-40C5-89C0-884E81D3321A}" srcOrd="1" destOrd="0" presId="urn:microsoft.com/office/officeart/2005/8/layout/pList2"/>
    <dgm:cxn modelId="{987A90F6-AE0F-4F21-9FB4-A6C03D592D86}" type="presParOf" srcId="{CF8740DA-FBA3-40C5-89C0-884E81D3321A}" destId="{E098EE1C-96E8-435D-957B-20AD5CEDD3C1}" srcOrd="0" destOrd="0" presId="urn:microsoft.com/office/officeart/2005/8/layout/pList2"/>
    <dgm:cxn modelId="{05ECA0D5-922C-44C0-B86A-F101747E4DA0}" type="presParOf" srcId="{E098EE1C-96E8-435D-957B-20AD5CEDD3C1}" destId="{8E278E92-0F1F-406A-B3CB-8BDFE547E2C2}" srcOrd="0" destOrd="0" presId="urn:microsoft.com/office/officeart/2005/8/layout/pList2"/>
    <dgm:cxn modelId="{8B8F3B08-922D-41FA-A099-0DC4869FCA0B}" type="presParOf" srcId="{E098EE1C-96E8-435D-957B-20AD5CEDD3C1}" destId="{84CD7EAB-BF1D-4C50-A978-09246413BC56}" srcOrd="1" destOrd="0" presId="urn:microsoft.com/office/officeart/2005/8/layout/pList2"/>
    <dgm:cxn modelId="{A2CE1E2F-DCE3-416A-A090-49A69BBFA50B}" type="presParOf" srcId="{E098EE1C-96E8-435D-957B-20AD5CEDD3C1}" destId="{18FD98CB-2F99-488B-AB4C-19875AA02112}" srcOrd="2" destOrd="0" presId="urn:microsoft.com/office/officeart/2005/8/layout/pList2"/>
    <dgm:cxn modelId="{1CD60743-BE32-47C5-8132-7D9600FB47B0}" type="presParOf" srcId="{CF8740DA-FBA3-40C5-89C0-884E81D3321A}" destId="{D0C55B6D-E19E-4577-B111-4A6CDB317123}" srcOrd="1" destOrd="0" presId="urn:microsoft.com/office/officeart/2005/8/layout/pList2"/>
    <dgm:cxn modelId="{30AA046A-F544-4482-A7FA-36AF94C39A98}" type="presParOf" srcId="{CF8740DA-FBA3-40C5-89C0-884E81D3321A}" destId="{0C7A7B28-D1AE-4CA0-A768-900ADFEAED4F}" srcOrd="2" destOrd="0" presId="urn:microsoft.com/office/officeart/2005/8/layout/pList2"/>
    <dgm:cxn modelId="{682AF480-6183-4903-BDC6-01F6862DD316}" type="presParOf" srcId="{0C7A7B28-D1AE-4CA0-A768-900ADFEAED4F}" destId="{E5BFD44D-67AE-4810-93BF-A00EE7F88AF3}" srcOrd="0" destOrd="0" presId="urn:microsoft.com/office/officeart/2005/8/layout/pList2"/>
    <dgm:cxn modelId="{D2CE319E-40AD-4F02-BF12-58D318246477}" type="presParOf" srcId="{0C7A7B28-D1AE-4CA0-A768-900ADFEAED4F}" destId="{600D0812-FCE4-48A4-ADC1-61004BBDF030}" srcOrd="1" destOrd="0" presId="urn:microsoft.com/office/officeart/2005/8/layout/pList2"/>
    <dgm:cxn modelId="{76DC4470-EEE7-4D47-883A-41B41B5423A7}" type="presParOf" srcId="{0C7A7B28-D1AE-4CA0-A768-900ADFEAED4F}" destId="{719801EA-F283-47D0-B917-186AEEBBF660}" srcOrd="2" destOrd="0" presId="urn:microsoft.com/office/officeart/2005/8/layout/pList2"/>
    <dgm:cxn modelId="{76B2E5F3-DDCC-424F-A678-9DF055B6ACD4}" type="presParOf" srcId="{CF8740DA-FBA3-40C5-89C0-884E81D3321A}" destId="{C59FDD99-034C-4B00-AAB2-42A44DDB3BB2}" srcOrd="3" destOrd="0" presId="urn:microsoft.com/office/officeart/2005/8/layout/pList2"/>
    <dgm:cxn modelId="{43999BD1-C20D-4566-8D27-76F0F53C1573}" type="presParOf" srcId="{CF8740DA-FBA3-40C5-89C0-884E81D3321A}" destId="{08C8C375-3064-4B49-8330-D9A98AF22C79}" srcOrd="4" destOrd="0" presId="urn:microsoft.com/office/officeart/2005/8/layout/pList2"/>
    <dgm:cxn modelId="{93E5AFF1-6204-4CE6-A9AC-183C802A87B5}" type="presParOf" srcId="{08C8C375-3064-4B49-8330-D9A98AF22C79}" destId="{B5D4FECF-C1A0-426E-B701-54C8F72C2E79}" srcOrd="0" destOrd="0" presId="urn:microsoft.com/office/officeart/2005/8/layout/pList2"/>
    <dgm:cxn modelId="{A6DA68F9-F93D-418D-8818-470DB19BB367}" type="presParOf" srcId="{08C8C375-3064-4B49-8330-D9A98AF22C79}" destId="{CAF988CF-AEE8-43C7-8831-A84F7BE826EC}" srcOrd="1" destOrd="0" presId="urn:microsoft.com/office/officeart/2005/8/layout/pList2"/>
    <dgm:cxn modelId="{65F5713C-FFCD-4D2C-A81F-608B5577F700}" type="presParOf" srcId="{08C8C375-3064-4B49-8330-D9A98AF22C79}" destId="{2313B424-BD00-402F-8657-5696C44794CB}" srcOrd="2" destOrd="0" presId="urn:microsoft.com/office/officeart/2005/8/layout/pList2"/>
    <dgm:cxn modelId="{A4FECC6F-DC4E-4ED8-B41B-730BD980E9ED}" type="presParOf" srcId="{CF8740DA-FBA3-40C5-89C0-884E81D3321A}" destId="{2C4BB8FB-FBEF-40E9-8C97-5564BE4D507E}" srcOrd="5" destOrd="0" presId="urn:microsoft.com/office/officeart/2005/8/layout/pList2"/>
    <dgm:cxn modelId="{9EA9B796-08D8-4814-8D96-EC626AABD204}" type="presParOf" srcId="{CF8740DA-FBA3-40C5-89C0-884E81D3321A}" destId="{7296561A-1179-4120-A532-D1102BA44D8B}" srcOrd="6" destOrd="0" presId="urn:microsoft.com/office/officeart/2005/8/layout/pList2"/>
    <dgm:cxn modelId="{65481742-4B57-428B-9A29-896E199D9233}" type="presParOf" srcId="{7296561A-1179-4120-A532-D1102BA44D8B}" destId="{A93F8D27-92F4-48CA-951E-0FA4FEFD19CA}" srcOrd="0" destOrd="0" presId="urn:microsoft.com/office/officeart/2005/8/layout/pList2"/>
    <dgm:cxn modelId="{4F51D853-CD57-4C64-8300-48A79DD38EE8}" type="presParOf" srcId="{7296561A-1179-4120-A532-D1102BA44D8B}" destId="{B9356E58-C353-41F2-BDA9-D7805AF4BB11}" srcOrd="1" destOrd="0" presId="urn:microsoft.com/office/officeart/2005/8/layout/pList2"/>
    <dgm:cxn modelId="{1958ACE6-4D28-4D03-B53C-546A0F874630}" type="presParOf" srcId="{7296561A-1179-4120-A532-D1102BA44D8B}" destId="{F650FC48-4EB5-4F96-A1C6-9D70B2967E3D}"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CFBD53-4013-4391-A348-46CBC59C0972}" type="doc">
      <dgm:prSet loTypeId="urn:microsoft.com/office/officeart/2005/8/layout/pList2" loCatId="list" qsTypeId="urn:microsoft.com/office/officeart/2005/8/quickstyle/simple1" qsCatId="simple" csTypeId="urn:microsoft.com/office/officeart/2005/8/colors/accent1_2" csCatId="accent1" phldr="1"/>
      <dgm:spPr/>
    </dgm:pt>
    <dgm:pt modelId="{F8FB1683-31B5-444E-8E12-871B9ABDC05D}">
      <dgm:prSet phldrT="[Text]"/>
      <dgm:spPr/>
      <dgm:t>
        <a:bodyPr/>
        <a:lstStyle/>
        <a:p>
          <a:r>
            <a:rPr lang="en-US"/>
            <a:t>Delay &amp; Sum</a:t>
          </a:r>
        </a:p>
      </dgm:t>
    </dgm:pt>
    <dgm:pt modelId="{577505AB-FAF4-4677-9FE0-986358A12DE7}" type="parTrans" cxnId="{0892C052-64A9-4770-9E18-3454938087F4}">
      <dgm:prSet/>
      <dgm:spPr/>
      <dgm:t>
        <a:bodyPr/>
        <a:lstStyle/>
        <a:p>
          <a:endParaRPr lang="en-US"/>
        </a:p>
      </dgm:t>
    </dgm:pt>
    <dgm:pt modelId="{61540505-F98B-4026-B12E-ADBBC346E91F}" type="sibTrans" cxnId="{0892C052-64A9-4770-9E18-3454938087F4}">
      <dgm:prSet/>
      <dgm:spPr/>
      <dgm:t>
        <a:bodyPr/>
        <a:lstStyle/>
        <a:p>
          <a:endParaRPr lang="en-US"/>
        </a:p>
      </dgm:t>
    </dgm:pt>
    <dgm:pt modelId="{69A10D36-D4F7-43FC-9779-400453405133}">
      <dgm:prSet phldrT="[Text]"/>
      <dgm:spPr/>
      <dgm:t>
        <a:bodyPr/>
        <a:lstStyle/>
        <a:p>
          <a:r>
            <a:rPr lang="en-US"/>
            <a:t>Linear Interpolation</a:t>
          </a:r>
        </a:p>
      </dgm:t>
    </dgm:pt>
    <dgm:pt modelId="{81A296FE-8EAA-49B6-B629-07A32EC5BAA4}" type="parTrans" cxnId="{013ED8BC-4F35-49EE-AB2B-6D43368003E3}">
      <dgm:prSet/>
      <dgm:spPr/>
      <dgm:t>
        <a:bodyPr/>
        <a:lstStyle/>
        <a:p>
          <a:endParaRPr lang="en-US"/>
        </a:p>
      </dgm:t>
    </dgm:pt>
    <dgm:pt modelId="{3883DC8B-36E5-4FEF-8B12-C25E038A7FF2}" type="sibTrans" cxnId="{013ED8BC-4F35-49EE-AB2B-6D43368003E3}">
      <dgm:prSet/>
      <dgm:spPr/>
      <dgm:t>
        <a:bodyPr/>
        <a:lstStyle/>
        <a:p>
          <a:endParaRPr lang="en-US"/>
        </a:p>
      </dgm:t>
    </dgm:pt>
    <dgm:pt modelId="{3D25FAA8-D66D-4DC0-A783-E714A06D27F9}">
      <dgm:prSet phldrT="[Text]"/>
      <dgm:spPr/>
      <dgm:t>
        <a:bodyPr/>
        <a:lstStyle/>
        <a:p>
          <a:r>
            <a:rPr lang="en-US"/>
            <a:t>NUFFT</a:t>
          </a:r>
        </a:p>
      </dgm:t>
    </dgm:pt>
    <dgm:pt modelId="{7A90A462-410D-4F20-81DF-0D9C56D87DA9}" type="parTrans" cxnId="{7FC7C11C-515A-4360-BF35-6B77B018970D}">
      <dgm:prSet/>
      <dgm:spPr/>
      <dgm:t>
        <a:bodyPr/>
        <a:lstStyle/>
        <a:p>
          <a:endParaRPr lang="en-US"/>
        </a:p>
      </dgm:t>
    </dgm:pt>
    <dgm:pt modelId="{0C95B62F-887B-40C8-A3F2-93D0972E8E7D}" type="sibTrans" cxnId="{7FC7C11C-515A-4360-BF35-6B77B018970D}">
      <dgm:prSet/>
      <dgm:spPr/>
      <dgm:t>
        <a:bodyPr/>
        <a:lstStyle/>
        <a:p>
          <a:endParaRPr lang="en-US"/>
        </a:p>
      </dgm:t>
    </dgm:pt>
    <dgm:pt modelId="{C313F98D-448D-44F2-864B-DE5DE6CD575F}">
      <dgm:prSet phldrT="[Text]"/>
      <dgm:spPr/>
      <dgm:t>
        <a:bodyPr/>
        <a:lstStyle/>
        <a:p>
          <a:r>
            <a:rPr lang="en-US"/>
            <a:t>SPURS</a:t>
          </a:r>
        </a:p>
      </dgm:t>
    </dgm:pt>
    <dgm:pt modelId="{4A9ECDEE-6CB9-4602-A770-D36829699131}" type="parTrans" cxnId="{AE2EB1A1-6254-422A-B36E-F4B7FDDD2251}">
      <dgm:prSet/>
      <dgm:spPr/>
      <dgm:t>
        <a:bodyPr/>
        <a:lstStyle/>
        <a:p>
          <a:endParaRPr lang="en-US"/>
        </a:p>
      </dgm:t>
    </dgm:pt>
    <dgm:pt modelId="{19F6D52C-48FD-4BD8-8E79-3943739A5851}" type="sibTrans" cxnId="{AE2EB1A1-6254-422A-B36E-F4B7FDDD2251}">
      <dgm:prSet/>
      <dgm:spPr/>
      <dgm:t>
        <a:bodyPr/>
        <a:lstStyle/>
        <a:p>
          <a:endParaRPr lang="en-US"/>
        </a:p>
      </dgm:t>
    </dgm:pt>
    <dgm:pt modelId="{5478B6A2-DA99-4682-82C9-FAB2303557EA}" type="pres">
      <dgm:prSet presAssocID="{A1CFBD53-4013-4391-A348-46CBC59C0972}" presName="Name0" presStyleCnt="0">
        <dgm:presLayoutVars>
          <dgm:dir/>
          <dgm:resizeHandles val="exact"/>
        </dgm:presLayoutVars>
      </dgm:prSet>
      <dgm:spPr/>
    </dgm:pt>
    <dgm:pt modelId="{AC6EBB2A-3889-4677-9B1B-459CA0264A38}" type="pres">
      <dgm:prSet presAssocID="{A1CFBD53-4013-4391-A348-46CBC59C0972}" presName="bkgdShp" presStyleLbl="alignAccFollowNode1" presStyleIdx="0" presStyleCnt="1" custScaleY="185969" custLinFactNeighborY="24811"/>
      <dgm:spPr/>
    </dgm:pt>
    <dgm:pt modelId="{CF8740DA-FBA3-40C5-89C0-884E81D3321A}" type="pres">
      <dgm:prSet presAssocID="{A1CFBD53-4013-4391-A348-46CBC59C0972}" presName="linComp" presStyleCnt="0"/>
      <dgm:spPr/>
    </dgm:pt>
    <dgm:pt modelId="{E098EE1C-96E8-435D-957B-20AD5CEDD3C1}" type="pres">
      <dgm:prSet presAssocID="{F8FB1683-31B5-444E-8E12-871B9ABDC05D}" presName="compNode" presStyleCnt="0"/>
      <dgm:spPr/>
    </dgm:pt>
    <dgm:pt modelId="{8E278E92-0F1F-406A-B3CB-8BDFE547E2C2}" type="pres">
      <dgm:prSet presAssocID="{F8FB1683-31B5-444E-8E12-871B9ABDC05D}" presName="node" presStyleLbl="node1" presStyleIdx="0" presStyleCnt="4" custScaleY="24011" custLinFactNeighborX="-381" custLinFactNeighborY="-12688">
        <dgm:presLayoutVars>
          <dgm:bulletEnabled val="1"/>
        </dgm:presLayoutVars>
      </dgm:prSet>
      <dgm:spPr/>
      <dgm:t>
        <a:bodyPr/>
        <a:lstStyle/>
        <a:p>
          <a:pPr rtl="1"/>
          <a:endParaRPr lang="he-IL"/>
        </a:p>
      </dgm:t>
    </dgm:pt>
    <dgm:pt modelId="{84CD7EAB-BF1D-4C50-A978-09246413BC56}" type="pres">
      <dgm:prSet presAssocID="{F8FB1683-31B5-444E-8E12-871B9ABDC05D}" presName="invisiNode" presStyleLbl="node1" presStyleIdx="0" presStyleCnt="4"/>
      <dgm:spPr/>
    </dgm:pt>
    <dgm:pt modelId="{18FD98CB-2F99-488B-AB4C-19875AA02112}" type="pres">
      <dgm:prSet presAssocID="{F8FB1683-31B5-444E-8E12-871B9ABDC05D}" presName="imagNode" presStyleLbl="fgImgPlace1" presStyleIdx="0" presStyleCnt="4" custScaleY="213299" custLinFactNeighborY="-14496"/>
      <dgm:spPr>
        <a:blipFill>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dgm:spPr>
    </dgm:pt>
    <dgm:pt modelId="{D0C55B6D-E19E-4577-B111-4A6CDB317123}" type="pres">
      <dgm:prSet presAssocID="{61540505-F98B-4026-B12E-ADBBC346E91F}" presName="sibTrans" presStyleLbl="sibTrans2D1" presStyleIdx="0" presStyleCnt="0"/>
      <dgm:spPr/>
      <dgm:t>
        <a:bodyPr/>
        <a:lstStyle/>
        <a:p>
          <a:pPr rtl="1"/>
          <a:endParaRPr lang="he-IL"/>
        </a:p>
      </dgm:t>
    </dgm:pt>
    <dgm:pt modelId="{0C7A7B28-D1AE-4CA0-A768-900ADFEAED4F}" type="pres">
      <dgm:prSet presAssocID="{69A10D36-D4F7-43FC-9779-400453405133}" presName="compNode" presStyleCnt="0"/>
      <dgm:spPr/>
    </dgm:pt>
    <dgm:pt modelId="{E5BFD44D-67AE-4810-93BF-A00EE7F88AF3}" type="pres">
      <dgm:prSet presAssocID="{69A10D36-D4F7-43FC-9779-400453405133}" presName="node" presStyleLbl="node1" presStyleIdx="1" presStyleCnt="4" custScaleY="24011" custLinFactNeighborX="-381" custLinFactNeighborY="-12688">
        <dgm:presLayoutVars>
          <dgm:bulletEnabled val="1"/>
        </dgm:presLayoutVars>
      </dgm:prSet>
      <dgm:spPr/>
      <dgm:t>
        <a:bodyPr/>
        <a:lstStyle/>
        <a:p>
          <a:pPr rtl="1"/>
          <a:endParaRPr lang="he-IL"/>
        </a:p>
      </dgm:t>
    </dgm:pt>
    <dgm:pt modelId="{600D0812-FCE4-48A4-ADC1-61004BBDF030}" type="pres">
      <dgm:prSet presAssocID="{69A10D36-D4F7-43FC-9779-400453405133}" presName="invisiNode" presStyleLbl="node1" presStyleIdx="1" presStyleCnt="4"/>
      <dgm:spPr/>
    </dgm:pt>
    <dgm:pt modelId="{719801EA-F283-47D0-B917-186AEEBBF660}" type="pres">
      <dgm:prSet presAssocID="{69A10D36-D4F7-43FC-9779-400453405133}" presName="imagNode" presStyleLbl="fgImgPlace1" presStyleIdx="1" presStyleCnt="4" custScaleY="213299" custLinFactNeighborY="-14496"/>
      <dgm:spPr>
        <a:blipFill>
          <a:blip xmlns:r="http://schemas.openxmlformats.org/officeDocument/2006/relationships" r:embed="rId2">
            <a:extLst>
              <a:ext uri="{28A0092B-C50C-407E-A947-70E740481C1C}">
                <a14:useLocalDpi xmlns:a14="http://schemas.microsoft.com/office/drawing/2010/main" val="0"/>
              </a:ext>
            </a:extLst>
          </a:blip>
          <a:srcRect/>
          <a:stretch>
            <a:fillRect l="-40000" r="-40000"/>
          </a:stretch>
        </a:blipFill>
      </dgm:spPr>
    </dgm:pt>
    <dgm:pt modelId="{C59FDD99-034C-4B00-AAB2-42A44DDB3BB2}" type="pres">
      <dgm:prSet presAssocID="{3883DC8B-36E5-4FEF-8B12-C25E038A7FF2}" presName="sibTrans" presStyleLbl="sibTrans2D1" presStyleIdx="0" presStyleCnt="0"/>
      <dgm:spPr/>
      <dgm:t>
        <a:bodyPr/>
        <a:lstStyle/>
        <a:p>
          <a:pPr rtl="1"/>
          <a:endParaRPr lang="he-IL"/>
        </a:p>
      </dgm:t>
    </dgm:pt>
    <dgm:pt modelId="{08C8C375-3064-4B49-8330-D9A98AF22C79}" type="pres">
      <dgm:prSet presAssocID="{3D25FAA8-D66D-4DC0-A783-E714A06D27F9}" presName="compNode" presStyleCnt="0"/>
      <dgm:spPr/>
    </dgm:pt>
    <dgm:pt modelId="{B5D4FECF-C1A0-426E-B701-54C8F72C2E79}" type="pres">
      <dgm:prSet presAssocID="{3D25FAA8-D66D-4DC0-A783-E714A06D27F9}" presName="node" presStyleLbl="node1" presStyleIdx="2" presStyleCnt="4" custScaleY="24011" custLinFactNeighborX="-381" custLinFactNeighborY="-12688">
        <dgm:presLayoutVars>
          <dgm:bulletEnabled val="1"/>
        </dgm:presLayoutVars>
      </dgm:prSet>
      <dgm:spPr/>
      <dgm:t>
        <a:bodyPr/>
        <a:lstStyle/>
        <a:p>
          <a:pPr rtl="1"/>
          <a:endParaRPr lang="he-IL"/>
        </a:p>
      </dgm:t>
    </dgm:pt>
    <dgm:pt modelId="{CAF988CF-AEE8-43C7-8831-A84F7BE826EC}" type="pres">
      <dgm:prSet presAssocID="{3D25FAA8-D66D-4DC0-A783-E714A06D27F9}" presName="invisiNode" presStyleLbl="node1" presStyleIdx="2" presStyleCnt="4"/>
      <dgm:spPr/>
    </dgm:pt>
    <dgm:pt modelId="{2313B424-BD00-402F-8657-5696C44794CB}" type="pres">
      <dgm:prSet presAssocID="{3D25FAA8-D66D-4DC0-A783-E714A06D27F9}" presName="imagNode" presStyleLbl="fgImgPlace1" presStyleIdx="2" presStyleCnt="4" custScaleY="213299" custLinFactNeighborY="-14496"/>
      <dgm:spPr>
        <a:blipFill>
          <a:blip xmlns:r="http://schemas.openxmlformats.org/officeDocument/2006/relationships" r:embed="rId3">
            <a:extLst>
              <a:ext uri="{28A0092B-C50C-407E-A947-70E740481C1C}">
                <a14:useLocalDpi xmlns:a14="http://schemas.microsoft.com/office/drawing/2010/main" val="0"/>
              </a:ext>
            </a:extLst>
          </a:blip>
          <a:srcRect/>
          <a:stretch>
            <a:fillRect l="-40000" r="-40000"/>
          </a:stretch>
        </a:blipFill>
      </dgm:spPr>
    </dgm:pt>
    <dgm:pt modelId="{2C4BB8FB-FBEF-40E9-8C97-5564BE4D507E}" type="pres">
      <dgm:prSet presAssocID="{0C95B62F-887B-40C8-A3F2-93D0972E8E7D}" presName="sibTrans" presStyleLbl="sibTrans2D1" presStyleIdx="0" presStyleCnt="0"/>
      <dgm:spPr/>
      <dgm:t>
        <a:bodyPr/>
        <a:lstStyle/>
        <a:p>
          <a:pPr rtl="1"/>
          <a:endParaRPr lang="he-IL"/>
        </a:p>
      </dgm:t>
    </dgm:pt>
    <dgm:pt modelId="{7296561A-1179-4120-A532-D1102BA44D8B}" type="pres">
      <dgm:prSet presAssocID="{C313F98D-448D-44F2-864B-DE5DE6CD575F}" presName="compNode" presStyleCnt="0"/>
      <dgm:spPr/>
    </dgm:pt>
    <dgm:pt modelId="{A93F8D27-92F4-48CA-951E-0FA4FEFD19CA}" type="pres">
      <dgm:prSet presAssocID="{C313F98D-448D-44F2-864B-DE5DE6CD575F}" presName="node" presStyleLbl="node1" presStyleIdx="3" presStyleCnt="4" custScaleY="24011" custLinFactNeighborX="-381" custLinFactNeighborY="-12688">
        <dgm:presLayoutVars>
          <dgm:bulletEnabled val="1"/>
        </dgm:presLayoutVars>
      </dgm:prSet>
      <dgm:spPr/>
      <dgm:t>
        <a:bodyPr/>
        <a:lstStyle/>
        <a:p>
          <a:pPr rtl="1"/>
          <a:endParaRPr lang="he-IL"/>
        </a:p>
      </dgm:t>
    </dgm:pt>
    <dgm:pt modelId="{B9356E58-C353-41F2-BDA9-D7805AF4BB11}" type="pres">
      <dgm:prSet presAssocID="{C313F98D-448D-44F2-864B-DE5DE6CD575F}" presName="invisiNode" presStyleLbl="node1" presStyleIdx="3" presStyleCnt="4"/>
      <dgm:spPr/>
    </dgm:pt>
    <dgm:pt modelId="{F650FC48-4EB5-4F96-A1C6-9D70B2967E3D}" type="pres">
      <dgm:prSet presAssocID="{C313F98D-448D-44F2-864B-DE5DE6CD575F}" presName="imagNode" presStyleLbl="fgImgPlace1" presStyleIdx="3" presStyleCnt="4" custScaleY="213299" custLinFactNeighborY="-14496"/>
      <dgm:spPr>
        <a:blipFill>
          <a:blip xmlns:r="http://schemas.openxmlformats.org/officeDocument/2006/relationships" r:embed="rId4">
            <a:extLst>
              <a:ext uri="{28A0092B-C50C-407E-A947-70E740481C1C}">
                <a14:useLocalDpi xmlns:a14="http://schemas.microsoft.com/office/drawing/2010/main" val="0"/>
              </a:ext>
            </a:extLst>
          </a:blip>
          <a:srcRect/>
          <a:stretch>
            <a:fillRect l="-40000" r="-40000"/>
          </a:stretch>
        </a:blipFill>
      </dgm:spPr>
    </dgm:pt>
  </dgm:ptLst>
  <dgm:cxnLst>
    <dgm:cxn modelId="{0892C052-64A9-4770-9E18-3454938087F4}" srcId="{A1CFBD53-4013-4391-A348-46CBC59C0972}" destId="{F8FB1683-31B5-444E-8E12-871B9ABDC05D}" srcOrd="0" destOrd="0" parTransId="{577505AB-FAF4-4677-9FE0-986358A12DE7}" sibTransId="{61540505-F98B-4026-B12E-ADBBC346E91F}"/>
    <dgm:cxn modelId="{1D9CE36E-8220-4A65-89C6-FF9E6AF0B19F}" type="presOf" srcId="{0C95B62F-887B-40C8-A3F2-93D0972E8E7D}" destId="{2C4BB8FB-FBEF-40E9-8C97-5564BE4D507E}" srcOrd="0" destOrd="0" presId="urn:microsoft.com/office/officeart/2005/8/layout/pList2"/>
    <dgm:cxn modelId="{55B15496-ED69-4E90-85D0-D74F8C848588}" type="presOf" srcId="{3D25FAA8-D66D-4DC0-A783-E714A06D27F9}" destId="{B5D4FECF-C1A0-426E-B701-54C8F72C2E79}" srcOrd="0" destOrd="0" presId="urn:microsoft.com/office/officeart/2005/8/layout/pList2"/>
    <dgm:cxn modelId="{AE2EB1A1-6254-422A-B36E-F4B7FDDD2251}" srcId="{A1CFBD53-4013-4391-A348-46CBC59C0972}" destId="{C313F98D-448D-44F2-864B-DE5DE6CD575F}" srcOrd="3" destOrd="0" parTransId="{4A9ECDEE-6CB9-4602-A770-D36829699131}" sibTransId="{19F6D52C-48FD-4BD8-8E79-3943739A5851}"/>
    <dgm:cxn modelId="{4F58EF03-139F-472F-8D21-C7A7525A3825}" type="presOf" srcId="{69A10D36-D4F7-43FC-9779-400453405133}" destId="{E5BFD44D-67AE-4810-93BF-A00EE7F88AF3}" srcOrd="0" destOrd="0" presId="urn:microsoft.com/office/officeart/2005/8/layout/pList2"/>
    <dgm:cxn modelId="{FAFC33D6-534E-42AD-90AB-A80CB8819342}" type="presOf" srcId="{F8FB1683-31B5-444E-8E12-871B9ABDC05D}" destId="{8E278E92-0F1F-406A-B3CB-8BDFE547E2C2}" srcOrd="0" destOrd="0" presId="urn:microsoft.com/office/officeart/2005/8/layout/pList2"/>
    <dgm:cxn modelId="{44058700-5D79-4FFC-8C52-3422D4815168}" type="presOf" srcId="{C313F98D-448D-44F2-864B-DE5DE6CD575F}" destId="{A93F8D27-92F4-48CA-951E-0FA4FEFD19CA}" srcOrd="0" destOrd="0" presId="urn:microsoft.com/office/officeart/2005/8/layout/pList2"/>
    <dgm:cxn modelId="{7FC7C11C-515A-4360-BF35-6B77B018970D}" srcId="{A1CFBD53-4013-4391-A348-46CBC59C0972}" destId="{3D25FAA8-D66D-4DC0-A783-E714A06D27F9}" srcOrd="2" destOrd="0" parTransId="{7A90A462-410D-4F20-81DF-0D9C56D87DA9}" sibTransId="{0C95B62F-887B-40C8-A3F2-93D0972E8E7D}"/>
    <dgm:cxn modelId="{D576D0FE-2140-41D0-966D-EFEF8BE3505D}" type="presOf" srcId="{61540505-F98B-4026-B12E-ADBBC346E91F}" destId="{D0C55B6D-E19E-4577-B111-4A6CDB317123}" srcOrd="0" destOrd="0" presId="urn:microsoft.com/office/officeart/2005/8/layout/pList2"/>
    <dgm:cxn modelId="{29A0AAE1-C36A-4BF0-A9BD-8D3A0AF10638}" type="presOf" srcId="{3883DC8B-36E5-4FEF-8B12-C25E038A7FF2}" destId="{C59FDD99-034C-4B00-AAB2-42A44DDB3BB2}" srcOrd="0" destOrd="0" presId="urn:microsoft.com/office/officeart/2005/8/layout/pList2"/>
    <dgm:cxn modelId="{C12FF6FC-268E-46DE-B765-FB6599226EFB}" type="presOf" srcId="{A1CFBD53-4013-4391-A348-46CBC59C0972}" destId="{5478B6A2-DA99-4682-82C9-FAB2303557EA}" srcOrd="0" destOrd="0" presId="urn:microsoft.com/office/officeart/2005/8/layout/pList2"/>
    <dgm:cxn modelId="{013ED8BC-4F35-49EE-AB2B-6D43368003E3}" srcId="{A1CFBD53-4013-4391-A348-46CBC59C0972}" destId="{69A10D36-D4F7-43FC-9779-400453405133}" srcOrd="1" destOrd="0" parTransId="{81A296FE-8EAA-49B6-B629-07A32EC5BAA4}" sibTransId="{3883DC8B-36E5-4FEF-8B12-C25E038A7FF2}"/>
    <dgm:cxn modelId="{AF0403C3-FE7C-4C10-BFC5-025E2159B3DE}" type="presParOf" srcId="{5478B6A2-DA99-4682-82C9-FAB2303557EA}" destId="{AC6EBB2A-3889-4677-9B1B-459CA0264A38}" srcOrd="0" destOrd="0" presId="urn:microsoft.com/office/officeart/2005/8/layout/pList2"/>
    <dgm:cxn modelId="{12D131ED-06B7-4BBC-A7C4-E17BD3B91DB1}" type="presParOf" srcId="{5478B6A2-DA99-4682-82C9-FAB2303557EA}" destId="{CF8740DA-FBA3-40C5-89C0-884E81D3321A}" srcOrd="1" destOrd="0" presId="urn:microsoft.com/office/officeart/2005/8/layout/pList2"/>
    <dgm:cxn modelId="{FDD66274-DB72-4689-B1BC-9ABBB89EC6FD}" type="presParOf" srcId="{CF8740DA-FBA3-40C5-89C0-884E81D3321A}" destId="{E098EE1C-96E8-435D-957B-20AD5CEDD3C1}" srcOrd="0" destOrd="0" presId="urn:microsoft.com/office/officeart/2005/8/layout/pList2"/>
    <dgm:cxn modelId="{6FD0CB6C-5830-43C0-A457-C0D3B50E2941}" type="presParOf" srcId="{E098EE1C-96E8-435D-957B-20AD5CEDD3C1}" destId="{8E278E92-0F1F-406A-B3CB-8BDFE547E2C2}" srcOrd="0" destOrd="0" presId="urn:microsoft.com/office/officeart/2005/8/layout/pList2"/>
    <dgm:cxn modelId="{8A6AAEFE-D6C4-4BC6-BC86-4CC2D2AB81A8}" type="presParOf" srcId="{E098EE1C-96E8-435D-957B-20AD5CEDD3C1}" destId="{84CD7EAB-BF1D-4C50-A978-09246413BC56}" srcOrd="1" destOrd="0" presId="urn:microsoft.com/office/officeart/2005/8/layout/pList2"/>
    <dgm:cxn modelId="{2E6CB669-C844-49F3-8F8E-A241C8A189E6}" type="presParOf" srcId="{E098EE1C-96E8-435D-957B-20AD5CEDD3C1}" destId="{18FD98CB-2F99-488B-AB4C-19875AA02112}" srcOrd="2" destOrd="0" presId="urn:microsoft.com/office/officeart/2005/8/layout/pList2"/>
    <dgm:cxn modelId="{F60FC813-27B7-4D20-9DFD-25AD12C76F21}" type="presParOf" srcId="{CF8740DA-FBA3-40C5-89C0-884E81D3321A}" destId="{D0C55B6D-E19E-4577-B111-4A6CDB317123}" srcOrd="1" destOrd="0" presId="urn:microsoft.com/office/officeart/2005/8/layout/pList2"/>
    <dgm:cxn modelId="{80533045-FBFD-4FA7-9BB6-AA9A114E5A5C}" type="presParOf" srcId="{CF8740DA-FBA3-40C5-89C0-884E81D3321A}" destId="{0C7A7B28-D1AE-4CA0-A768-900ADFEAED4F}" srcOrd="2" destOrd="0" presId="urn:microsoft.com/office/officeart/2005/8/layout/pList2"/>
    <dgm:cxn modelId="{F3E90949-9F49-41CD-B9C8-5AC80BCB6906}" type="presParOf" srcId="{0C7A7B28-D1AE-4CA0-A768-900ADFEAED4F}" destId="{E5BFD44D-67AE-4810-93BF-A00EE7F88AF3}" srcOrd="0" destOrd="0" presId="urn:microsoft.com/office/officeart/2005/8/layout/pList2"/>
    <dgm:cxn modelId="{78A0CDE9-B48D-451F-A090-08885F492C43}" type="presParOf" srcId="{0C7A7B28-D1AE-4CA0-A768-900ADFEAED4F}" destId="{600D0812-FCE4-48A4-ADC1-61004BBDF030}" srcOrd="1" destOrd="0" presId="urn:microsoft.com/office/officeart/2005/8/layout/pList2"/>
    <dgm:cxn modelId="{DDCF876D-EF11-486C-8B25-DB4B29A18857}" type="presParOf" srcId="{0C7A7B28-D1AE-4CA0-A768-900ADFEAED4F}" destId="{719801EA-F283-47D0-B917-186AEEBBF660}" srcOrd="2" destOrd="0" presId="urn:microsoft.com/office/officeart/2005/8/layout/pList2"/>
    <dgm:cxn modelId="{F1310175-EE68-47BF-B9A2-0A6246C2057B}" type="presParOf" srcId="{CF8740DA-FBA3-40C5-89C0-884E81D3321A}" destId="{C59FDD99-034C-4B00-AAB2-42A44DDB3BB2}" srcOrd="3" destOrd="0" presId="urn:microsoft.com/office/officeart/2005/8/layout/pList2"/>
    <dgm:cxn modelId="{B7FA9735-B7EF-4844-8D45-7D48C472031D}" type="presParOf" srcId="{CF8740DA-FBA3-40C5-89C0-884E81D3321A}" destId="{08C8C375-3064-4B49-8330-D9A98AF22C79}" srcOrd="4" destOrd="0" presId="urn:microsoft.com/office/officeart/2005/8/layout/pList2"/>
    <dgm:cxn modelId="{0194C324-E3A0-48DC-A719-1C7652FF1C64}" type="presParOf" srcId="{08C8C375-3064-4B49-8330-D9A98AF22C79}" destId="{B5D4FECF-C1A0-426E-B701-54C8F72C2E79}" srcOrd="0" destOrd="0" presId="urn:microsoft.com/office/officeart/2005/8/layout/pList2"/>
    <dgm:cxn modelId="{E7166343-6343-44FE-B555-08D671DE8C94}" type="presParOf" srcId="{08C8C375-3064-4B49-8330-D9A98AF22C79}" destId="{CAF988CF-AEE8-43C7-8831-A84F7BE826EC}" srcOrd="1" destOrd="0" presId="urn:microsoft.com/office/officeart/2005/8/layout/pList2"/>
    <dgm:cxn modelId="{BC9F3740-41CA-4514-BA56-2F15CC955B8E}" type="presParOf" srcId="{08C8C375-3064-4B49-8330-D9A98AF22C79}" destId="{2313B424-BD00-402F-8657-5696C44794CB}" srcOrd="2" destOrd="0" presId="urn:microsoft.com/office/officeart/2005/8/layout/pList2"/>
    <dgm:cxn modelId="{836910EE-7DA0-4516-B808-DC00304915A6}" type="presParOf" srcId="{CF8740DA-FBA3-40C5-89C0-884E81D3321A}" destId="{2C4BB8FB-FBEF-40E9-8C97-5564BE4D507E}" srcOrd="5" destOrd="0" presId="urn:microsoft.com/office/officeart/2005/8/layout/pList2"/>
    <dgm:cxn modelId="{9C8102BF-4D91-461E-A88F-9A495BDAEC2E}" type="presParOf" srcId="{CF8740DA-FBA3-40C5-89C0-884E81D3321A}" destId="{7296561A-1179-4120-A532-D1102BA44D8B}" srcOrd="6" destOrd="0" presId="urn:microsoft.com/office/officeart/2005/8/layout/pList2"/>
    <dgm:cxn modelId="{FC008B9B-16AA-4FA8-ADCE-9E04DB2500EC}" type="presParOf" srcId="{7296561A-1179-4120-A532-D1102BA44D8B}" destId="{A93F8D27-92F4-48CA-951E-0FA4FEFD19CA}" srcOrd="0" destOrd="0" presId="urn:microsoft.com/office/officeart/2005/8/layout/pList2"/>
    <dgm:cxn modelId="{009BDD87-22C0-4A4D-B18D-30C1152731C9}" type="presParOf" srcId="{7296561A-1179-4120-A532-D1102BA44D8B}" destId="{B9356E58-C353-41F2-BDA9-D7805AF4BB11}" srcOrd="1" destOrd="0" presId="urn:microsoft.com/office/officeart/2005/8/layout/pList2"/>
    <dgm:cxn modelId="{570FCAF5-B983-4EDB-AB9B-EFA7852F68DA}" type="presParOf" srcId="{7296561A-1179-4120-A532-D1102BA44D8B}" destId="{F650FC48-4EB5-4F96-A1C6-9D70B2967E3D}"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CFBD53-4013-4391-A348-46CBC59C0972}" type="doc">
      <dgm:prSet loTypeId="urn:microsoft.com/office/officeart/2005/8/layout/pList2" loCatId="list" qsTypeId="urn:microsoft.com/office/officeart/2005/8/quickstyle/simple1" qsCatId="simple" csTypeId="urn:microsoft.com/office/officeart/2005/8/colors/accent1_2" csCatId="accent1" phldr="1"/>
      <dgm:spPr/>
    </dgm:pt>
    <dgm:pt modelId="{F8FB1683-31B5-444E-8E12-871B9ABDC05D}">
      <dgm:prSet phldrT="[Text]"/>
      <dgm:spPr/>
      <dgm:t>
        <a:bodyPr/>
        <a:lstStyle/>
        <a:p>
          <a:r>
            <a:rPr lang="en-US"/>
            <a:t>Delay &amp; Sum</a:t>
          </a:r>
        </a:p>
      </dgm:t>
    </dgm:pt>
    <dgm:pt modelId="{577505AB-FAF4-4677-9FE0-986358A12DE7}" type="parTrans" cxnId="{0892C052-64A9-4770-9E18-3454938087F4}">
      <dgm:prSet/>
      <dgm:spPr/>
      <dgm:t>
        <a:bodyPr/>
        <a:lstStyle/>
        <a:p>
          <a:endParaRPr lang="en-US"/>
        </a:p>
      </dgm:t>
    </dgm:pt>
    <dgm:pt modelId="{61540505-F98B-4026-B12E-ADBBC346E91F}" type="sibTrans" cxnId="{0892C052-64A9-4770-9E18-3454938087F4}">
      <dgm:prSet/>
      <dgm:spPr/>
      <dgm:t>
        <a:bodyPr/>
        <a:lstStyle/>
        <a:p>
          <a:endParaRPr lang="en-US"/>
        </a:p>
      </dgm:t>
    </dgm:pt>
    <dgm:pt modelId="{69A10D36-D4F7-43FC-9779-400453405133}">
      <dgm:prSet phldrT="[Text]"/>
      <dgm:spPr/>
      <dgm:t>
        <a:bodyPr/>
        <a:lstStyle/>
        <a:p>
          <a:r>
            <a:rPr lang="en-US"/>
            <a:t>Linear Interpolation</a:t>
          </a:r>
        </a:p>
      </dgm:t>
    </dgm:pt>
    <dgm:pt modelId="{81A296FE-8EAA-49B6-B629-07A32EC5BAA4}" type="parTrans" cxnId="{013ED8BC-4F35-49EE-AB2B-6D43368003E3}">
      <dgm:prSet/>
      <dgm:spPr/>
      <dgm:t>
        <a:bodyPr/>
        <a:lstStyle/>
        <a:p>
          <a:endParaRPr lang="en-US"/>
        </a:p>
      </dgm:t>
    </dgm:pt>
    <dgm:pt modelId="{3883DC8B-36E5-4FEF-8B12-C25E038A7FF2}" type="sibTrans" cxnId="{013ED8BC-4F35-49EE-AB2B-6D43368003E3}">
      <dgm:prSet/>
      <dgm:spPr/>
      <dgm:t>
        <a:bodyPr/>
        <a:lstStyle/>
        <a:p>
          <a:endParaRPr lang="en-US"/>
        </a:p>
      </dgm:t>
    </dgm:pt>
    <dgm:pt modelId="{3D25FAA8-D66D-4DC0-A783-E714A06D27F9}">
      <dgm:prSet phldrT="[Text]"/>
      <dgm:spPr/>
      <dgm:t>
        <a:bodyPr/>
        <a:lstStyle/>
        <a:p>
          <a:r>
            <a:rPr lang="en-US"/>
            <a:t>NUFFT</a:t>
          </a:r>
        </a:p>
      </dgm:t>
    </dgm:pt>
    <dgm:pt modelId="{7A90A462-410D-4F20-81DF-0D9C56D87DA9}" type="parTrans" cxnId="{7FC7C11C-515A-4360-BF35-6B77B018970D}">
      <dgm:prSet/>
      <dgm:spPr/>
      <dgm:t>
        <a:bodyPr/>
        <a:lstStyle/>
        <a:p>
          <a:endParaRPr lang="en-US"/>
        </a:p>
      </dgm:t>
    </dgm:pt>
    <dgm:pt modelId="{0C95B62F-887B-40C8-A3F2-93D0972E8E7D}" type="sibTrans" cxnId="{7FC7C11C-515A-4360-BF35-6B77B018970D}">
      <dgm:prSet/>
      <dgm:spPr/>
      <dgm:t>
        <a:bodyPr/>
        <a:lstStyle/>
        <a:p>
          <a:endParaRPr lang="en-US"/>
        </a:p>
      </dgm:t>
    </dgm:pt>
    <dgm:pt modelId="{C313F98D-448D-44F2-864B-DE5DE6CD575F}">
      <dgm:prSet phldrT="[Text]"/>
      <dgm:spPr/>
      <dgm:t>
        <a:bodyPr/>
        <a:lstStyle/>
        <a:p>
          <a:r>
            <a:rPr lang="en-US"/>
            <a:t>SPURS</a:t>
          </a:r>
        </a:p>
      </dgm:t>
    </dgm:pt>
    <dgm:pt modelId="{4A9ECDEE-6CB9-4602-A770-D36829699131}" type="parTrans" cxnId="{AE2EB1A1-6254-422A-B36E-F4B7FDDD2251}">
      <dgm:prSet/>
      <dgm:spPr/>
      <dgm:t>
        <a:bodyPr/>
        <a:lstStyle/>
        <a:p>
          <a:endParaRPr lang="en-US"/>
        </a:p>
      </dgm:t>
    </dgm:pt>
    <dgm:pt modelId="{19F6D52C-48FD-4BD8-8E79-3943739A5851}" type="sibTrans" cxnId="{AE2EB1A1-6254-422A-B36E-F4B7FDDD2251}">
      <dgm:prSet/>
      <dgm:spPr/>
      <dgm:t>
        <a:bodyPr/>
        <a:lstStyle/>
        <a:p>
          <a:endParaRPr lang="en-US"/>
        </a:p>
      </dgm:t>
    </dgm:pt>
    <dgm:pt modelId="{5478B6A2-DA99-4682-82C9-FAB2303557EA}" type="pres">
      <dgm:prSet presAssocID="{A1CFBD53-4013-4391-A348-46CBC59C0972}" presName="Name0" presStyleCnt="0">
        <dgm:presLayoutVars>
          <dgm:dir/>
          <dgm:resizeHandles val="exact"/>
        </dgm:presLayoutVars>
      </dgm:prSet>
      <dgm:spPr/>
    </dgm:pt>
    <dgm:pt modelId="{AC6EBB2A-3889-4677-9B1B-459CA0264A38}" type="pres">
      <dgm:prSet presAssocID="{A1CFBD53-4013-4391-A348-46CBC59C0972}" presName="bkgdShp" presStyleLbl="alignAccFollowNode1" presStyleIdx="0" presStyleCnt="1" custScaleY="185969" custLinFactNeighborY="24811"/>
      <dgm:spPr/>
    </dgm:pt>
    <dgm:pt modelId="{CF8740DA-FBA3-40C5-89C0-884E81D3321A}" type="pres">
      <dgm:prSet presAssocID="{A1CFBD53-4013-4391-A348-46CBC59C0972}" presName="linComp" presStyleCnt="0"/>
      <dgm:spPr/>
    </dgm:pt>
    <dgm:pt modelId="{E098EE1C-96E8-435D-957B-20AD5CEDD3C1}" type="pres">
      <dgm:prSet presAssocID="{F8FB1683-31B5-444E-8E12-871B9ABDC05D}" presName="compNode" presStyleCnt="0"/>
      <dgm:spPr/>
    </dgm:pt>
    <dgm:pt modelId="{8E278E92-0F1F-406A-B3CB-8BDFE547E2C2}" type="pres">
      <dgm:prSet presAssocID="{F8FB1683-31B5-444E-8E12-871B9ABDC05D}" presName="node" presStyleLbl="node1" presStyleIdx="0" presStyleCnt="4" custScaleY="24011" custLinFactNeighborX="-381" custLinFactNeighborY="-12688">
        <dgm:presLayoutVars>
          <dgm:bulletEnabled val="1"/>
        </dgm:presLayoutVars>
      </dgm:prSet>
      <dgm:spPr/>
      <dgm:t>
        <a:bodyPr/>
        <a:lstStyle/>
        <a:p>
          <a:pPr rtl="1"/>
          <a:endParaRPr lang="he-IL"/>
        </a:p>
      </dgm:t>
    </dgm:pt>
    <dgm:pt modelId="{84CD7EAB-BF1D-4C50-A978-09246413BC56}" type="pres">
      <dgm:prSet presAssocID="{F8FB1683-31B5-444E-8E12-871B9ABDC05D}" presName="invisiNode" presStyleLbl="node1" presStyleIdx="0" presStyleCnt="4"/>
      <dgm:spPr/>
    </dgm:pt>
    <dgm:pt modelId="{18FD98CB-2F99-488B-AB4C-19875AA02112}" type="pres">
      <dgm:prSet presAssocID="{F8FB1683-31B5-444E-8E12-871B9ABDC05D}" presName="imagNode" presStyleLbl="fgImgPlace1" presStyleIdx="0" presStyleCnt="4" custScaleY="213299" custLinFactNeighborY="-1449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0" r="-40000"/>
          </a:stretch>
        </a:blipFill>
      </dgm:spPr>
    </dgm:pt>
    <dgm:pt modelId="{D0C55B6D-E19E-4577-B111-4A6CDB317123}" type="pres">
      <dgm:prSet presAssocID="{61540505-F98B-4026-B12E-ADBBC346E91F}" presName="sibTrans" presStyleLbl="sibTrans2D1" presStyleIdx="0" presStyleCnt="0"/>
      <dgm:spPr/>
      <dgm:t>
        <a:bodyPr/>
        <a:lstStyle/>
        <a:p>
          <a:pPr rtl="1"/>
          <a:endParaRPr lang="he-IL"/>
        </a:p>
      </dgm:t>
    </dgm:pt>
    <dgm:pt modelId="{0C7A7B28-D1AE-4CA0-A768-900ADFEAED4F}" type="pres">
      <dgm:prSet presAssocID="{69A10D36-D4F7-43FC-9779-400453405133}" presName="compNode" presStyleCnt="0"/>
      <dgm:spPr/>
    </dgm:pt>
    <dgm:pt modelId="{E5BFD44D-67AE-4810-93BF-A00EE7F88AF3}" type="pres">
      <dgm:prSet presAssocID="{69A10D36-D4F7-43FC-9779-400453405133}" presName="node" presStyleLbl="node1" presStyleIdx="1" presStyleCnt="4" custScaleY="24011" custLinFactNeighborX="-381" custLinFactNeighborY="-12688">
        <dgm:presLayoutVars>
          <dgm:bulletEnabled val="1"/>
        </dgm:presLayoutVars>
      </dgm:prSet>
      <dgm:spPr/>
      <dgm:t>
        <a:bodyPr/>
        <a:lstStyle/>
        <a:p>
          <a:pPr rtl="1"/>
          <a:endParaRPr lang="he-IL"/>
        </a:p>
      </dgm:t>
    </dgm:pt>
    <dgm:pt modelId="{600D0812-FCE4-48A4-ADC1-61004BBDF030}" type="pres">
      <dgm:prSet presAssocID="{69A10D36-D4F7-43FC-9779-400453405133}" presName="invisiNode" presStyleLbl="node1" presStyleIdx="1" presStyleCnt="4"/>
      <dgm:spPr/>
    </dgm:pt>
    <dgm:pt modelId="{719801EA-F283-47D0-B917-186AEEBBF660}" type="pres">
      <dgm:prSet presAssocID="{69A10D36-D4F7-43FC-9779-400453405133}" presName="imagNode" presStyleLbl="fgImgPlace1" presStyleIdx="1" presStyleCnt="4" custScaleY="213299" custLinFactNeighborY="-1449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0000" r="-40000"/>
          </a:stretch>
        </a:blipFill>
      </dgm:spPr>
    </dgm:pt>
    <dgm:pt modelId="{C59FDD99-034C-4B00-AAB2-42A44DDB3BB2}" type="pres">
      <dgm:prSet presAssocID="{3883DC8B-36E5-4FEF-8B12-C25E038A7FF2}" presName="sibTrans" presStyleLbl="sibTrans2D1" presStyleIdx="0" presStyleCnt="0"/>
      <dgm:spPr/>
      <dgm:t>
        <a:bodyPr/>
        <a:lstStyle/>
        <a:p>
          <a:pPr rtl="1"/>
          <a:endParaRPr lang="he-IL"/>
        </a:p>
      </dgm:t>
    </dgm:pt>
    <dgm:pt modelId="{08C8C375-3064-4B49-8330-D9A98AF22C79}" type="pres">
      <dgm:prSet presAssocID="{3D25FAA8-D66D-4DC0-A783-E714A06D27F9}" presName="compNode" presStyleCnt="0"/>
      <dgm:spPr/>
    </dgm:pt>
    <dgm:pt modelId="{B5D4FECF-C1A0-426E-B701-54C8F72C2E79}" type="pres">
      <dgm:prSet presAssocID="{3D25FAA8-D66D-4DC0-A783-E714A06D27F9}" presName="node" presStyleLbl="node1" presStyleIdx="2" presStyleCnt="4" custScaleY="24011" custLinFactNeighborX="-381" custLinFactNeighborY="-12688">
        <dgm:presLayoutVars>
          <dgm:bulletEnabled val="1"/>
        </dgm:presLayoutVars>
      </dgm:prSet>
      <dgm:spPr/>
      <dgm:t>
        <a:bodyPr/>
        <a:lstStyle/>
        <a:p>
          <a:pPr rtl="1"/>
          <a:endParaRPr lang="he-IL"/>
        </a:p>
      </dgm:t>
    </dgm:pt>
    <dgm:pt modelId="{CAF988CF-AEE8-43C7-8831-A84F7BE826EC}" type="pres">
      <dgm:prSet presAssocID="{3D25FAA8-D66D-4DC0-A783-E714A06D27F9}" presName="invisiNode" presStyleLbl="node1" presStyleIdx="2" presStyleCnt="4"/>
      <dgm:spPr/>
    </dgm:pt>
    <dgm:pt modelId="{2313B424-BD00-402F-8657-5696C44794CB}" type="pres">
      <dgm:prSet presAssocID="{3D25FAA8-D66D-4DC0-A783-E714A06D27F9}" presName="imagNode" presStyleLbl="fgImgPlace1" presStyleIdx="2" presStyleCnt="4" custScaleY="213299" custLinFactNeighborY="-1449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40000" r="-40000"/>
          </a:stretch>
        </a:blipFill>
      </dgm:spPr>
    </dgm:pt>
    <dgm:pt modelId="{2C4BB8FB-FBEF-40E9-8C97-5564BE4D507E}" type="pres">
      <dgm:prSet presAssocID="{0C95B62F-887B-40C8-A3F2-93D0972E8E7D}" presName="sibTrans" presStyleLbl="sibTrans2D1" presStyleIdx="0" presStyleCnt="0"/>
      <dgm:spPr/>
      <dgm:t>
        <a:bodyPr/>
        <a:lstStyle/>
        <a:p>
          <a:pPr rtl="1"/>
          <a:endParaRPr lang="he-IL"/>
        </a:p>
      </dgm:t>
    </dgm:pt>
    <dgm:pt modelId="{7296561A-1179-4120-A532-D1102BA44D8B}" type="pres">
      <dgm:prSet presAssocID="{C313F98D-448D-44F2-864B-DE5DE6CD575F}" presName="compNode" presStyleCnt="0"/>
      <dgm:spPr/>
    </dgm:pt>
    <dgm:pt modelId="{A93F8D27-92F4-48CA-951E-0FA4FEFD19CA}" type="pres">
      <dgm:prSet presAssocID="{C313F98D-448D-44F2-864B-DE5DE6CD575F}" presName="node" presStyleLbl="node1" presStyleIdx="3" presStyleCnt="4" custScaleY="24011" custLinFactNeighborX="-381" custLinFactNeighborY="-12688">
        <dgm:presLayoutVars>
          <dgm:bulletEnabled val="1"/>
        </dgm:presLayoutVars>
      </dgm:prSet>
      <dgm:spPr/>
      <dgm:t>
        <a:bodyPr/>
        <a:lstStyle/>
        <a:p>
          <a:pPr rtl="1"/>
          <a:endParaRPr lang="he-IL"/>
        </a:p>
      </dgm:t>
    </dgm:pt>
    <dgm:pt modelId="{B9356E58-C353-41F2-BDA9-D7805AF4BB11}" type="pres">
      <dgm:prSet presAssocID="{C313F98D-448D-44F2-864B-DE5DE6CD575F}" presName="invisiNode" presStyleLbl="node1" presStyleIdx="3" presStyleCnt="4"/>
      <dgm:spPr/>
    </dgm:pt>
    <dgm:pt modelId="{F650FC48-4EB5-4F96-A1C6-9D70B2967E3D}" type="pres">
      <dgm:prSet presAssocID="{C313F98D-448D-44F2-864B-DE5DE6CD575F}" presName="imagNode" presStyleLbl="fgImgPlace1" presStyleIdx="3" presStyleCnt="4" custScaleY="213299" custLinFactNeighborY="-1449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40000" r="-40000"/>
          </a:stretch>
        </a:blipFill>
      </dgm:spPr>
    </dgm:pt>
  </dgm:ptLst>
  <dgm:cxnLst>
    <dgm:cxn modelId="{0892C052-64A9-4770-9E18-3454938087F4}" srcId="{A1CFBD53-4013-4391-A348-46CBC59C0972}" destId="{F8FB1683-31B5-444E-8E12-871B9ABDC05D}" srcOrd="0" destOrd="0" parTransId="{577505AB-FAF4-4677-9FE0-986358A12DE7}" sibTransId="{61540505-F98B-4026-B12E-ADBBC346E91F}"/>
    <dgm:cxn modelId="{012294AC-E9A9-4E81-A1E3-89C72DF530DC}" type="presOf" srcId="{C313F98D-448D-44F2-864B-DE5DE6CD575F}" destId="{A93F8D27-92F4-48CA-951E-0FA4FEFD19CA}" srcOrd="0" destOrd="0" presId="urn:microsoft.com/office/officeart/2005/8/layout/pList2"/>
    <dgm:cxn modelId="{02CECD28-BE69-477E-8C0A-26B04B9CA1B9}" type="presOf" srcId="{F8FB1683-31B5-444E-8E12-871B9ABDC05D}" destId="{8E278E92-0F1F-406A-B3CB-8BDFE547E2C2}" srcOrd="0" destOrd="0" presId="urn:microsoft.com/office/officeart/2005/8/layout/pList2"/>
    <dgm:cxn modelId="{CCE43F82-63D4-494D-9B32-77642190726F}" type="presOf" srcId="{69A10D36-D4F7-43FC-9779-400453405133}" destId="{E5BFD44D-67AE-4810-93BF-A00EE7F88AF3}" srcOrd="0" destOrd="0" presId="urn:microsoft.com/office/officeart/2005/8/layout/pList2"/>
    <dgm:cxn modelId="{AE2EB1A1-6254-422A-B36E-F4B7FDDD2251}" srcId="{A1CFBD53-4013-4391-A348-46CBC59C0972}" destId="{C313F98D-448D-44F2-864B-DE5DE6CD575F}" srcOrd="3" destOrd="0" parTransId="{4A9ECDEE-6CB9-4602-A770-D36829699131}" sibTransId="{19F6D52C-48FD-4BD8-8E79-3943739A5851}"/>
    <dgm:cxn modelId="{0B8951F0-739B-4A84-AEF7-A81DD9FA6928}" type="presOf" srcId="{3D25FAA8-D66D-4DC0-A783-E714A06D27F9}" destId="{B5D4FECF-C1A0-426E-B701-54C8F72C2E79}" srcOrd="0" destOrd="0" presId="urn:microsoft.com/office/officeart/2005/8/layout/pList2"/>
    <dgm:cxn modelId="{7FC7C11C-515A-4360-BF35-6B77B018970D}" srcId="{A1CFBD53-4013-4391-A348-46CBC59C0972}" destId="{3D25FAA8-D66D-4DC0-A783-E714A06D27F9}" srcOrd="2" destOrd="0" parTransId="{7A90A462-410D-4F20-81DF-0D9C56D87DA9}" sibTransId="{0C95B62F-887B-40C8-A3F2-93D0972E8E7D}"/>
    <dgm:cxn modelId="{7882A0E2-0692-4B5C-B720-D02E2969AABD}" type="presOf" srcId="{61540505-F98B-4026-B12E-ADBBC346E91F}" destId="{D0C55B6D-E19E-4577-B111-4A6CDB317123}" srcOrd="0" destOrd="0" presId="urn:microsoft.com/office/officeart/2005/8/layout/pList2"/>
    <dgm:cxn modelId="{AA9D99D2-05F8-49BC-A929-087A7D87E0AF}" type="presOf" srcId="{A1CFBD53-4013-4391-A348-46CBC59C0972}" destId="{5478B6A2-DA99-4682-82C9-FAB2303557EA}" srcOrd="0" destOrd="0" presId="urn:microsoft.com/office/officeart/2005/8/layout/pList2"/>
    <dgm:cxn modelId="{3241A0EC-21DC-4F5A-9054-8357A114CCEF}" type="presOf" srcId="{3883DC8B-36E5-4FEF-8B12-C25E038A7FF2}" destId="{C59FDD99-034C-4B00-AAB2-42A44DDB3BB2}" srcOrd="0" destOrd="0" presId="urn:microsoft.com/office/officeart/2005/8/layout/pList2"/>
    <dgm:cxn modelId="{013ED8BC-4F35-49EE-AB2B-6D43368003E3}" srcId="{A1CFBD53-4013-4391-A348-46CBC59C0972}" destId="{69A10D36-D4F7-43FC-9779-400453405133}" srcOrd="1" destOrd="0" parTransId="{81A296FE-8EAA-49B6-B629-07A32EC5BAA4}" sibTransId="{3883DC8B-36E5-4FEF-8B12-C25E038A7FF2}"/>
    <dgm:cxn modelId="{065A05FD-E01C-4523-874F-A7852A03CDCE}" type="presOf" srcId="{0C95B62F-887B-40C8-A3F2-93D0972E8E7D}" destId="{2C4BB8FB-FBEF-40E9-8C97-5564BE4D507E}" srcOrd="0" destOrd="0" presId="urn:microsoft.com/office/officeart/2005/8/layout/pList2"/>
    <dgm:cxn modelId="{C1F13F3D-62B2-4C6E-AFB2-E2D69B11DA1C}" type="presParOf" srcId="{5478B6A2-DA99-4682-82C9-FAB2303557EA}" destId="{AC6EBB2A-3889-4677-9B1B-459CA0264A38}" srcOrd="0" destOrd="0" presId="urn:microsoft.com/office/officeart/2005/8/layout/pList2"/>
    <dgm:cxn modelId="{F94E28CC-EF14-4007-A973-B62BFFDF1700}" type="presParOf" srcId="{5478B6A2-DA99-4682-82C9-FAB2303557EA}" destId="{CF8740DA-FBA3-40C5-89C0-884E81D3321A}" srcOrd="1" destOrd="0" presId="urn:microsoft.com/office/officeart/2005/8/layout/pList2"/>
    <dgm:cxn modelId="{3380EB06-C461-42F0-A05F-37DCCAFAFC51}" type="presParOf" srcId="{CF8740DA-FBA3-40C5-89C0-884E81D3321A}" destId="{E098EE1C-96E8-435D-957B-20AD5CEDD3C1}" srcOrd="0" destOrd="0" presId="urn:microsoft.com/office/officeart/2005/8/layout/pList2"/>
    <dgm:cxn modelId="{BC0F9ABB-DDE0-462F-A254-6AD78C51E32C}" type="presParOf" srcId="{E098EE1C-96E8-435D-957B-20AD5CEDD3C1}" destId="{8E278E92-0F1F-406A-B3CB-8BDFE547E2C2}" srcOrd="0" destOrd="0" presId="urn:microsoft.com/office/officeart/2005/8/layout/pList2"/>
    <dgm:cxn modelId="{D2B29DF1-50EB-46AB-82AF-2991BA51FD6D}" type="presParOf" srcId="{E098EE1C-96E8-435D-957B-20AD5CEDD3C1}" destId="{84CD7EAB-BF1D-4C50-A978-09246413BC56}" srcOrd="1" destOrd="0" presId="urn:microsoft.com/office/officeart/2005/8/layout/pList2"/>
    <dgm:cxn modelId="{04542317-2790-4B55-B4A6-D18A900E98B9}" type="presParOf" srcId="{E098EE1C-96E8-435D-957B-20AD5CEDD3C1}" destId="{18FD98CB-2F99-488B-AB4C-19875AA02112}" srcOrd="2" destOrd="0" presId="urn:microsoft.com/office/officeart/2005/8/layout/pList2"/>
    <dgm:cxn modelId="{C9AC0DA3-A2AC-462E-89BB-4FD7E8096E06}" type="presParOf" srcId="{CF8740DA-FBA3-40C5-89C0-884E81D3321A}" destId="{D0C55B6D-E19E-4577-B111-4A6CDB317123}" srcOrd="1" destOrd="0" presId="urn:microsoft.com/office/officeart/2005/8/layout/pList2"/>
    <dgm:cxn modelId="{69A24E80-C0B6-4E53-833F-9E6F38089FBB}" type="presParOf" srcId="{CF8740DA-FBA3-40C5-89C0-884E81D3321A}" destId="{0C7A7B28-D1AE-4CA0-A768-900ADFEAED4F}" srcOrd="2" destOrd="0" presId="urn:microsoft.com/office/officeart/2005/8/layout/pList2"/>
    <dgm:cxn modelId="{C4857B91-ED86-4BB8-B974-2F46F0B3DBB1}" type="presParOf" srcId="{0C7A7B28-D1AE-4CA0-A768-900ADFEAED4F}" destId="{E5BFD44D-67AE-4810-93BF-A00EE7F88AF3}" srcOrd="0" destOrd="0" presId="urn:microsoft.com/office/officeart/2005/8/layout/pList2"/>
    <dgm:cxn modelId="{CED0EB05-AE36-4E95-89EB-43EB7AA8C785}" type="presParOf" srcId="{0C7A7B28-D1AE-4CA0-A768-900ADFEAED4F}" destId="{600D0812-FCE4-48A4-ADC1-61004BBDF030}" srcOrd="1" destOrd="0" presId="urn:microsoft.com/office/officeart/2005/8/layout/pList2"/>
    <dgm:cxn modelId="{53B1B5EA-0AAE-47C6-AE6D-E5F6986CCB57}" type="presParOf" srcId="{0C7A7B28-D1AE-4CA0-A768-900ADFEAED4F}" destId="{719801EA-F283-47D0-B917-186AEEBBF660}" srcOrd="2" destOrd="0" presId="urn:microsoft.com/office/officeart/2005/8/layout/pList2"/>
    <dgm:cxn modelId="{8AC8DBF5-456A-4944-83F0-9B3502F79236}" type="presParOf" srcId="{CF8740DA-FBA3-40C5-89C0-884E81D3321A}" destId="{C59FDD99-034C-4B00-AAB2-42A44DDB3BB2}" srcOrd="3" destOrd="0" presId="urn:microsoft.com/office/officeart/2005/8/layout/pList2"/>
    <dgm:cxn modelId="{304630CD-E6B1-49D0-B8B7-B198E87D47F8}" type="presParOf" srcId="{CF8740DA-FBA3-40C5-89C0-884E81D3321A}" destId="{08C8C375-3064-4B49-8330-D9A98AF22C79}" srcOrd="4" destOrd="0" presId="urn:microsoft.com/office/officeart/2005/8/layout/pList2"/>
    <dgm:cxn modelId="{4947598B-15FC-49CE-8C18-67F8B637A014}" type="presParOf" srcId="{08C8C375-3064-4B49-8330-D9A98AF22C79}" destId="{B5D4FECF-C1A0-426E-B701-54C8F72C2E79}" srcOrd="0" destOrd="0" presId="urn:microsoft.com/office/officeart/2005/8/layout/pList2"/>
    <dgm:cxn modelId="{364DF715-33F5-4A9B-9A43-349E3ED7A912}" type="presParOf" srcId="{08C8C375-3064-4B49-8330-D9A98AF22C79}" destId="{CAF988CF-AEE8-43C7-8831-A84F7BE826EC}" srcOrd="1" destOrd="0" presId="urn:microsoft.com/office/officeart/2005/8/layout/pList2"/>
    <dgm:cxn modelId="{69ED20DB-4DA6-40F4-A1BE-F977472E245A}" type="presParOf" srcId="{08C8C375-3064-4B49-8330-D9A98AF22C79}" destId="{2313B424-BD00-402F-8657-5696C44794CB}" srcOrd="2" destOrd="0" presId="urn:microsoft.com/office/officeart/2005/8/layout/pList2"/>
    <dgm:cxn modelId="{54F63A03-70A1-411F-8CF3-1C361957E265}" type="presParOf" srcId="{CF8740DA-FBA3-40C5-89C0-884E81D3321A}" destId="{2C4BB8FB-FBEF-40E9-8C97-5564BE4D507E}" srcOrd="5" destOrd="0" presId="urn:microsoft.com/office/officeart/2005/8/layout/pList2"/>
    <dgm:cxn modelId="{F8B66350-F64C-45B4-91DB-8ED320BF738F}" type="presParOf" srcId="{CF8740DA-FBA3-40C5-89C0-884E81D3321A}" destId="{7296561A-1179-4120-A532-D1102BA44D8B}" srcOrd="6" destOrd="0" presId="urn:microsoft.com/office/officeart/2005/8/layout/pList2"/>
    <dgm:cxn modelId="{42CF75DC-E375-4F89-ADAA-6C38B6E9FB21}" type="presParOf" srcId="{7296561A-1179-4120-A532-D1102BA44D8B}" destId="{A93F8D27-92F4-48CA-951E-0FA4FEFD19CA}" srcOrd="0" destOrd="0" presId="urn:microsoft.com/office/officeart/2005/8/layout/pList2"/>
    <dgm:cxn modelId="{55A695CB-0496-4653-99DF-0CA944FF23CA}" type="presParOf" srcId="{7296561A-1179-4120-A532-D1102BA44D8B}" destId="{B9356E58-C353-41F2-BDA9-D7805AF4BB11}" srcOrd="1" destOrd="0" presId="urn:microsoft.com/office/officeart/2005/8/layout/pList2"/>
    <dgm:cxn modelId="{998D53A0-8273-4FF7-9381-E2A3C1D0A5E6}" type="presParOf" srcId="{7296561A-1179-4120-A532-D1102BA44D8B}" destId="{F650FC48-4EB5-4F96-A1C6-9D70B2967E3D}"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EBB2A-3889-4677-9B1B-459CA0264A38}">
      <dsp:nvSpPr>
        <dsp:cNvPr id="0" name=""/>
        <dsp:cNvSpPr/>
      </dsp:nvSpPr>
      <dsp:spPr>
        <a:xfrm>
          <a:off x="0" y="147765"/>
          <a:ext cx="9991897" cy="3489165"/>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FD98CB-2F99-488B-AB4C-19875AA02112}">
      <dsp:nvSpPr>
        <dsp:cNvPr id="0" name=""/>
        <dsp:cNvSpPr/>
      </dsp:nvSpPr>
      <dsp:spPr>
        <a:xfrm>
          <a:off x="302508" y="460288"/>
          <a:ext cx="2182995" cy="293475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278E92-0F1F-406A-B3CB-8BDFE547E2C2}">
      <dsp:nvSpPr>
        <dsp:cNvPr id="0" name=""/>
        <dsp:cNvSpPr/>
      </dsp:nvSpPr>
      <dsp:spPr>
        <a:xfrm rot="10800000">
          <a:off x="294191" y="3645531"/>
          <a:ext cx="2182995" cy="550606"/>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a:t>Delay &amp; Sum</a:t>
          </a:r>
        </a:p>
      </dsp:txBody>
      <dsp:txXfrm rot="10800000">
        <a:off x="311124" y="3645531"/>
        <a:ext cx="2149129" cy="533673"/>
      </dsp:txXfrm>
    </dsp:sp>
    <dsp:sp modelId="{719801EA-F283-47D0-B917-186AEEBBF660}">
      <dsp:nvSpPr>
        <dsp:cNvPr id="0" name=""/>
        <dsp:cNvSpPr/>
      </dsp:nvSpPr>
      <dsp:spPr>
        <a:xfrm>
          <a:off x="2703803" y="460288"/>
          <a:ext cx="2182995" cy="293475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BFD44D-67AE-4810-93BF-A00EE7F88AF3}">
      <dsp:nvSpPr>
        <dsp:cNvPr id="0" name=""/>
        <dsp:cNvSpPr/>
      </dsp:nvSpPr>
      <dsp:spPr>
        <a:xfrm rot="10800000">
          <a:off x="2695486" y="3645531"/>
          <a:ext cx="2182995" cy="550606"/>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a:t>Linear Interpolation</a:t>
          </a:r>
        </a:p>
      </dsp:txBody>
      <dsp:txXfrm rot="10800000">
        <a:off x="2712419" y="3645531"/>
        <a:ext cx="2149129" cy="533673"/>
      </dsp:txXfrm>
    </dsp:sp>
    <dsp:sp modelId="{2313B424-BD00-402F-8657-5696C44794CB}">
      <dsp:nvSpPr>
        <dsp:cNvPr id="0" name=""/>
        <dsp:cNvSpPr/>
      </dsp:nvSpPr>
      <dsp:spPr>
        <a:xfrm>
          <a:off x="5105098" y="460288"/>
          <a:ext cx="2182995" cy="293475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6000" r="-2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D4FECF-C1A0-426E-B701-54C8F72C2E79}">
      <dsp:nvSpPr>
        <dsp:cNvPr id="0" name=""/>
        <dsp:cNvSpPr/>
      </dsp:nvSpPr>
      <dsp:spPr>
        <a:xfrm rot="10800000">
          <a:off x="5096781" y="3645531"/>
          <a:ext cx="2182995" cy="550606"/>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a:t>NUFFT</a:t>
          </a:r>
        </a:p>
      </dsp:txBody>
      <dsp:txXfrm rot="10800000">
        <a:off x="5113714" y="3645531"/>
        <a:ext cx="2149129" cy="533673"/>
      </dsp:txXfrm>
    </dsp:sp>
    <dsp:sp modelId="{F650FC48-4EB5-4F96-A1C6-9D70B2967E3D}">
      <dsp:nvSpPr>
        <dsp:cNvPr id="0" name=""/>
        <dsp:cNvSpPr/>
      </dsp:nvSpPr>
      <dsp:spPr>
        <a:xfrm>
          <a:off x="7506393" y="460288"/>
          <a:ext cx="2182995" cy="2934751"/>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F8D27-92F4-48CA-951E-0FA4FEFD19CA}">
      <dsp:nvSpPr>
        <dsp:cNvPr id="0" name=""/>
        <dsp:cNvSpPr/>
      </dsp:nvSpPr>
      <dsp:spPr>
        <a:xfrm rot="10800000">
          <a:off x="7498075" y="3645531"/>
          <a:ext cx="2182995" cy="550606"/>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a:t>SPURS</a:t>
          </a:r>
        </a:p>
      </dsp:txBody>
      <dsp:txXfrm rot="10800000">
        <a:off x="7515008" y="3645531"/>
        <a:ext cx="2149129" cy="5336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EBB2A-3889-4677-9B1B-459CA0264A38}">
      <dsp:nvSpPr>
        <dsp:cNvPr id="0" name=""/>
        <dsp:cNvSpPr/>
      </dsp:nvSpPr>
      <dsp:spPr>
        <a:xfrm>
          <a:off x="1852" y="92678"/>
          <a:ext cx="5142036" cy="1755515"/>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FD98CB-2F99-488B-AB4C-19875AA02112}">
      <dsp:nvSpPr>
        <dsp:cNvPr id="0" name=""/>
        <dsp:cNvSpPr/>
      </dsp:nvSpPr>
      <dsp:spPr>
        <a:xfrm>
          <a:off x="155789" y="231586"/>
          <a:ext cx="1124223" cy="147657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278E92-0F1F-406A-B3CB-8BDFE547E2C2}">
      <dsp:nvSpPr>
        <dsp:cNvPr id="0" name=""/>
        <dsp:cNvSpPr/>
      </dsp:nvSpPr>
      <dsp:spPr>
        <a:xfrm rot="10800000">
          <a:off x="151506" y="1834188"/>
          <a:ext cx="1124223" cy="277028"/>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a:t>Delay &amp; Sum</a:t>
          </a:r>
        </a:p>
      </dsp:txBody>
      <dsp:txXfrm rot="10800000">
        <a:off x="160026" y="1834188"/>
        <a:ext cx="1107183" cy="268508"/>
      </dsp:txXfrm>
    </dsp:sp>
    <dsp:sp modelId="{719801EA-F283-47D0-B917-186AEEBBF660}">
      <dsp:nvSpPr>
        <dsp:cNvPr id="0" name=""/>
        <dsp:cNvSpPr/>
      </dsp:nvSpPr>
      <dsp:spPr>
        <a:xfrm>
          <a:off x="1392435" y="231586"/>
          <a:ext cx="1124223" cy="147657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BFD44D-67AE-4810-93BF-A00EE7F88AF3}">
      <dsp:nvSpPr>
        <dsp:cNvPr id="0" name=""/>
        <dsp:cNvSpPr/>
      </dsp:nvSpPr>
      <dsp:spPr>
        <a:xfrm rot="10800000">
          <a:off x="1388152" y="1834188"/>
          <a:ext cx="1124223" cy="277028"/>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a:t>Linear Interpolation</a:t>
          </a:r>
        </a:p>
      </dsp:txBody>
      <dsp:txXfrm rot="10800000">
        <a:off x="1396672" y="1834188"/>
        <a:ext cx="1107183" cy="268508"/>
      </dsp:txXfrm>
    </dsp:sp>
    <dsp:sp modelId="{2313B424-BD00-402F-8657-5696C44794CB}">
      <dsp:nvSpPr>
        <dsp:cNvPr id="0" name=""/>
        <dsp:cNvSpPr/>
      </dsp:nvSpPr>
      <dsp:spPr>
        <a:xfrm>
          <a:off x="2629081" y="231586"/>
          <a:ext cx="1124223" cy="147657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6000" r="-2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D4FECF-C1A0-426E-B701-54C8F72C2E79}">
      <dsp:nvSpPr>
        <dsp:cNvPr id="0" name=""/>
        <dsp:cNvSpPr/>
      </dsp:nvSpPr>
      <dsp:spPr>
        <a:xfrm rot="10800000">
          <a:off x="2624798" y="1834188"/>
          <a:ext cx="1124223" cy="277028"/>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a:t>NUFFT</a:t>
          </a:r>
        </a:p>
      </dsp:txBody>
      <dsp:txXfrm rot="10800000">
        <a:off x="2633318" y="1834188"/>
        <a:ext cx="1107183" cy="268508"/>
      </dsp:txXfrm>
    </dsp:sp>
    <dsp:sp modelId="{F650FC48-4EB5-4F96-A1C6-9D70B2967E3D}">
      <dsp:nvSpPr>
        <dsp:cNvPr id="0" name=""/>
        <dsp:cNvSpPr/>
      </dsp:nvSpPr>
      <dsp:spPr>
        <a:xfrm>
          <a:off x="3865727" y="231586"/>
          <a:ext cx="1124223" cy="1476571"/>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F8D27-92F4-48CA-951E-0FA4FEFD19CA}">
      <dsp:nvSpPr>
        <dsp:cNvPr id="0" name=""/>
        <dsp:cNvSpPr/>
      </dsp:nvSpPr>
      <dsp:spPr>
        <a:xfrm rot="10800000">
          <a:off x="3861444" y="1834188"/>
          <a:ext cx="1124223" cy="277028"/>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a:t>SPURS</a:t>
          </a:r>
        </a:p>
      </dsp:txBody>
      <dsp:txXfrm rot="10800000">
        <a:off x="3869964" y="1834188"/>
        <a:ext cx="1107183" cy="2685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EBB2A-3889-4677-9B1B-459CA0264A38}">
      <dsp:nvSpPr>
        <dsp:cNvPr id="0" name=""/>
        <dsp:cNvSpPr/>
      </dsp:nvSpPr>
      <dsp:spPr>
        <a:xfrm>
          <a:off x="0" y="147765"/>
          <a:ext cx="9991897" cy="3489165"/>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FD98CB-2F99-488B-AB4C-19875AA02112}">
      <dsp:nvSpPr>
        <dsp:cNvPr id="0" name=""/>
        <dsp:cNvSpPr/>
      </dsp:nvSpPr>
      <dsp:spPr>
        <a:xfrm>
          <a:off x="302508" y="460288"/>
          <a:ext cx="2182995" cy="293475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278E92-0F1F-406A-B3CB-8BDFE547E2C2}">
      <dsp:nvSpPr>
        <dsp:cNvPr id="0" name=""/>
        <dsp:cNvSpPr/>
      </dsp:nvSpPr>
      <dsp:spPr>
        <a:xfrm rot="10800000">
          <a:off x="294191" y="3645531"/>
          <a:ext cx="2182995" cy="550606"/>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a:t>Delay &amp; Sum</a:t>
          </a:r>
        </a:p>
      </dsp:txBody>
      <dsp:txXfrm rot="10800000">
        <a:off x="311124" y="3645531"/>
        <a:ext cx="2149129" cy="533673"/>
      </dsp:txXfrm>
    </dsp:sp>
    <dsp:sp modelId="{719801EA-F283-47D0-B917-186AEEBBF660}">
      <dsp:nvSpPr>
        <dsp:cNvPr id="0" name=""/>
        <dsp:cNvSpPr/>
      </dsp:nvSpPr>
      <dsp:spPr>
        <a:xfrm>
          <a:off x="2703803" y="460288"/>
          <a:ext cx="2182995" cy="293475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0" r="-4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BFD44D-67AE-4810-93BF-A00EE7F88AF3}">
      <dsp:nvSpPr>
        <dsp:cNvPr id="0" name=""/>
        <dsp:cNvSpPr/>
      </dsp:nvSpPr>
      <dsp:spPr>
        <a:xfrm rot="10800000">
          <a:off x="2695486" y="3645531"/>
          <a:ext cx="2182995" cy="550606"/>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a:t>Linear Interpolation</a:t>
          </a:r>
        </a:p>
      </dsp:txBody>
      <dsp:txXfrm rot="10800000">
        <a:off x="2712419" y="3645531"/>
        <a:ext cx="2149129" cy="533673"/>
      </dsp:txXfrm>
    </dsp:sp>
    <dsp:sp modelId="{2313B424-BD00-402F-8657-5696C44794CB}">
      <dsp:nvSpPr>
        <dsp:cNvPr id="0" name=""/>
        <dsp:cNvSpPr/>
      </dsp:nvSpPr>
      <dsp:spPr>
        <a:xfrm>
          <a:off x="5105098" y="460288"/>
          <a:ext cx="2182995" cy="293475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0" r="-4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D4FECF-C1A0-426E-B701-54C8F72C2E79}">
      <dsp:nvSpPr>
        <dsp:cNvPr id="0" name=""/>
        <dsp:cNvSpPr/>
      </dsp:nvSpPr>
      <dsp:spPr>
        <a:xfrm rot="10800000">
          <a:off x="5096781" y="3645531"/>
          <a:ext cx="2182995" cy="550606"/>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a:t>NUFFT</a:t>
          </a:r>
        </a:p>
      </dsp:txBody>
      <dsp:txXfrm rot="10800000">
        <a:off x="5113714" y="3645531"/>
        <a:ext cx="2149129" cy="533673"/>
      </dsp:txXfrm>
    </dsp:sp>
    <dsp:sp modelId="{F650FC48-4EB5-4F96-A1C6-9D70B2967E3D}">
      <dsp:nvSpPr>
        <dsp:cNvPr id="0" name=""/>
        <dsp:cNvSpPr/>
      </dsp:nvSpPr>
      <dsp:spPr>
        <a:xfrm>
          <a:off x="7506393" y="460288"/>
          <a:ext cx="2182995" cy="2934751"/>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0000" r="-4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F8D27-92F4-48CA-951E-0FA4FEFD19CA}">
      <dsp:nvSpPr>
        <dsp:cNvPr id="0" name=""/>
        <dsp:cNvSpPr/>
      </dsp:nvSpPr>
      <dsp:spPr>
        <a:xfrm rot="10800000">
          <a:off x="7498075" y="3645531"/>
          <a:ext cx="2182995" cy="550606"/>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a:t>SPURS</a:t>
          </a:r>
        </a:p>
      </dsp:txBody>
      <dsp:txXfrm rot="10800000">
        <a:off x="7515008" y="3645531"/>
        <a:ext cx="2149129" cy="5336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EBB2A-3889-4677-9B1B-459CA0264A38}">
      <dsp:nvSpPr>
        <dsp:cNvPr id="0" name=""/>
        <dsp:cNvSpPr/>
      </dsp:nvSpPr>
      <dsp:spPr>
        <a:xfrm>
          <a:off x="0" y="74383"/>
          <a:ext cx="5144400" cy="1756402"/>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FD98CB-2F99-488B-AB4C-19875AA02112}">
      <dsp:nvSpPr>
        <dsp:cNvPr id="0" name=""/>
        <dsp:cNvSpPr/>
      </dsp:nvSpPr>
      <dsp:spPr>
        <a:xfrm>
          <a:off x="155748" y="231703"/>
          <a:ext cx="1123930" cy="147731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0" r="-4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278E92-0F1F-406A-B3CB-8BDFE547E2C2}">
      <dsp:nvSpPr>
        <dsp:cNvPr id="0" name=""/>
        <dsp:cNvSpPr/>
      </dsp:nvSpPr>
      <dsp:spPr>
        <a:xfrm rot="10800000">
          <a:off x="151466" y="1835115"/>
          <a:ext cx="1123930" cy="277168"/>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a:t>Delay &amp; Sum</a:t>
          </a:r>
        </a:p>
      </dsp:txBody>
      <dsp:txXfrm rot="10800000">
        <a:off x="159990" y="1835115"/>
        <a:ext cx="1106882" cy="268644"/>
      </dsp:txXfrm>
    </dsp:sp>
    <dsp:sp modelId="{719801EA-F283-47D0-B917-186AEEBBF660}">
      <dsp:nvSpPr>
        <dsp:cNvPr id="0" name=""/>
        <dsp:cNvSpPr/>
      </dsp:nvSpPr>
      <dsp:spPr>
        <a:xfrm>
          <a:off x="1392072" y="231703"/>
          <a:ext cx="1123930" cy="1477317"/>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0000" r="-4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BFD44D-67AE-4810-93BF-A00EE7F88AF3}">
      <dsp:nvSpPr>
        <dsp:cNvPr id="0" name=""/>
        <dsp:cNvSpPr/>
      </dsp:nvSpPr>
      <dsp:spPr>
        <a:xfrm rot="10800000">
          <a:off x="1387790" y="1835115"/>
          <a:ext cx="1123930" cy="277168"/>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a:t>Linear Interpolation</a:t>
          </a:r>
        </a:p>
      </dsp:txBody>
      <dsp:txXfrm rot="10800000">
        <a:off x="1396314" y="1835115"/>
        <a:ext cx="1106882" cy="268644"/>
      </dsp:txXfrm>
    </dsp:sp>
    <dsp:sp modelId="{2313B424-BD00-402F-8657-5696C44794CB}">
      <dsp:nvSpPr>
        <dsp:cNvPr id="0" name=""/>
        <dsp:cNvSpPr/>
      </dsp:nvSpPr>
      <dsp:spPr>
        <a:xfrm>
          <a:off x="2628396" y="231703"/>
          <a:ext cx="1123930" cy="1477317"/>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40000" r="-4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D4FECF-C1A0-426E-B701-54C8F72C2E79}">
      <dsp:nvSpPr>
        <dsp:cNvPr id="0" name=""/>
        <dsp:cNvSpPr/>
      </dsp:nvSpPr>
      <dsp:spPr>
        <a:xfrm rot="10800000">
          <a:off x="2624114" y="1835115"/>
          <a:ext cx="1123930" cy="277168"/>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a:t>NUFFT</a:t>
          </a:r>
        </a:p>
      </dsp:txBody>
      <dsp:txXfrm rot="10800000">
        <a:off x="2632638" y="1835115"/>
        <a:ext cx="1106882" cy="268644"/>
      </dsp:txXfrm>
    </dsp:sp>
    <dsp:sp modelId="{F650FC48-4EB5-4F96-A1C6-9D70B2967E3D}">
      <dsp:nvSpPr>
        <dsp:cNvPr id="0" name=""/>
        <dsp:cNvSpPr/>
      </dsp:nvSpPr>
      <dsp:spPr>
        <a:xfrm>
          <a:off x="3864720" y="231703"/>
          <a:ext cx="1123930" cy="1477317"/>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40000" r="-4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F8D27-92F4-48CA-951E-0FA4FEFD19CA}">
      <dsp:nvSpPr>
        <dsp:cNvPr id="0" name=""/>
        <dsp:cNvSpPr/>
      </dsp:nvSpPr>
      <dsp:spPr>
        <a:xfrm rot="10800000">
          <a:off x="3860438" y="1835115"/>
          <a:ext cx="1123930" cy="277168"/>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a:t>SPURS</a:t>
          </a:r>
        </a:p>
      </dsp:txBody>
      <dsp:txXfrm rot="10800000">
        <a:off x="3868962" y="1835115"/>
        <a:ext cx="1106882" cy="2686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EBB2A-3889-4677-9B1B-459CA0264A38}">
      <dsp:nvSpPr>
        <dsp:cNvPr id="0" name=""/>
        <dsp:cNvSpPr/>
      </dsp:nvSpPr>
      <dsp:spPr>
        <a:xfrm>
          <a:off x="0" y="147765"/>
          <a:ext cx="9991897" cy="3489165"/>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FD98CB-2F99-488B-AB4C-19875AA02112}">
      <dsp:nvSpPr>
        <dsp:cNvPr id="0" name=""/>
        <dsp:cNvSpPr/>
      </dsp:nvSpPr>
      <dsp:spPr>
        <a:xfrm>
          <a:off x="302508" y="460288"/>
          <a:ext cx="2182995" cy="293475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278E92-0F1F-406A-B3CB-8BDFE547E2C2}">
      <dsp:nvSpPr>
        <dsp:cNvPr id="0" name=""/>
        <dsp:cNvSpPr/>
      </dsp:nvSpPr>
      <dsp:spPr>
        <a:xfrm rot="10800000">
          <a:off x="294191" y="3645531"/>
          <a:ext cx="2182995" cy="550606"/>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a:t>Delay &amp; Sum</a:t>
          </a:r>
        </a:p>
      </dsp:txBody>
      <dsp:txXfrm rot="10800000">
        <a:off x="311124" y="3645531"/>
        <a:ext cx="2149129" cy="533673"/>
      </dsp:txXfrm>
    </dsp:sp>
    <dsp:sp modelId="{719801EA-F283-47D0-B917-186AEEBBF660}">
      <dsp:nvSpPr>
        <dsp:cNvPr id="0" name=""/>
        <dsp:cNvSpPr/>
      </dsp:nvSpPr>
      <dsp:spPr>
        <a:xfrm>
          <a:off x="2703803" y="460288"/>
          <a:ext cx="2182995" cy="293475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0" r="-4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BFD44D-67AE-4810-93BF-A00EE7F88AF3}">
      <dsp:nvSpPr>
        <dsp:cNvPr id="0" name=""/>
        <dsp:cNvSpPr/>
      </dsp:nvSpPr>
      <dsp:spPr>
        <a:xfrm rot="10800000">
          <a:off x="2695486" y="3645531"/>
          <a:ext cx="2182995" cy="550606"/>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a:t>Linear Interpolation</a:t>
          </a:r>
        </a:p>
      </dsp:txBody>
      <dsp:txXfrm rot="10800000">
        <a:off x="2712419" y="3645531"/>
        <a:ext cx="2149129" cy="533673"/>
      </dsp:txXfrm>
    </dsp:sp>
    <dsp:sp modelId="{2313B424-BD00-402F-8657-5696C44794CB}">
      <dsp:nvSpPr>
        <dsp:cNvPr id="0" name=""/>
        <dsp:cNvSpPr/>
      </dsp:nvSpPr>
      <dsp:spPr>
        <a:xfrm>
          <a:off x="5105098" y="460288"/>
          <a:ext cx="2182995" cy="293475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0" r="-4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D4FECF-C1A0-426E-B701-54C8F72C2E79}">
      <dsp:nvSpPr>
        <dsp:cNvPr id="0" name=""/>
        <dsp:cNvSpPr/>
      </dsp:nvSpPr>
      <dsp:spPr>
        <a:xfrm rot="10800000">
          <a:off x="5096781" y="3645531"/>
          <a:ext cx="2182995" cy="550606"/>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a:t>NUFFT</a:t>
          </a:r>
        </a:p>
      </dsp:txBody>
      <dsp:txXfrm rot="10800000">
        <a:off x="5113714" y="3645531"/>
        <a:ext cx="2149129" cy="533673"/>
      </dsp:txXfrm>
    </dsp:sp>
    <dsp:sp modelId="{F650FC48-4EB5-4F96-A1C6-9D70B2967E3D}">
      <dsp:nvSpPr>
        <dsp:cNvPr id="0" name=""/>
        <dsp:cNvSpPr/>
      </dsp:nvSpPr>
      <dsp:spPr>
        <a:xfrm>
          <a:off x="7506393" y="460288"/>
          <a:ext cx="2182995" cy="2934751"/>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0000" r="-4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F8D27-92F4-48CA-951E-0FA4FEFD19CA}">
      <dsp:nvSpPr>
        <dsp:cNvPr id="0" name=""/>
        <dsp:cNvSpPr/>
      </dsp:nvSpPr>
      <dsp:spPr>
        <a:xfrm rot="10800000">
          <a:off x="7498075" y="3645531"/>
          <a:ext cx="2182995" cy="550606"/>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a:t>SPURS</a:t>
          </a:r>
        </a:p>
      </dsp:txBody>
      <dsp:txXfrm rot="10800000">
        <a:off x="7515008" y="3645531"/>
        <a:ext cx="2149129" cy="5336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EBB2A-3889-4677-9B1B-459CA0264A38}">
      <dsp:nvSpPr>
        <dsp:cNvPr id="0" name=""/>
        <dsp:cNvSpPr/>
      </dsp:nvSpPr>
      <dsp:spPr>
        <a:xfrm>
          <a:off x="0" y="74383"/>
          <a:ext cx="5144400" cy="1756402"/>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FD98CB-2F99-488B-AB4C-19875AA02112}">
      <dsp:nvSpPr>
        <dsp:cNvPr id="0" name=""/>
        <dsp:cNvSpPr/>
      </dsp:nvSpPr>
      <dsp:spPr>
        <a:xfrm>
          <a:off x="155748" y="231703"/>
          <a:ext cx="1123930" cy="147731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0" r="-4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278E92-0F1F-406A-B3CB-8BDFE547E2C2}">
      <dsp:nvSpPr>
        <dsp:cNvPr id="0" name=""/>
        <dsp:cNvSpPr/>
      </dsp:nvSpPr>
      <dsp:spPr>
        <a:xfrm rot="10800000">
          <a:off x="151466" y="1835115"/>
          <a:ext cx="1123930" cy="277168"/>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a:t>Delay &amp; Sum</a:t>
          </a:r>
        </a:p>
      </dsp:txBody>
      <dsp:txXfrm rot="10800000">
        <a:off x="159990" y="1835115"/>
        <a:ext cx="1106882" cy="268644"/>
      </dsp:txXfrm>
    </dsp:sp>
    <dsp:sp modelId="{719801EA-F283-47D0-B917-186AEEBBF660}">
      <dsp:nvSpPr>
        <dsp:cNvPr id="0" name=""/>
        <dsp:cNvSpPr/>
      </dsp:nvSpPr>
      <dsp:spPr>
        <a:xfrm>
          <a:off x="1392072" y="231703"/>
          <a:ext cx="1123930" cy="1477317"/>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0000" r="-4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BFD44D-67AE-4810-93BF-A00EE7F88AF3}">
      <dsp:nvSpPr>
        <dsp:cNvPr id="0" name=""/>
        <dsp:cNvSpPr/>
      </dsp:nvSpPr>
      <dsp:spPr>
        <a:xfrm rot="10800000">
          <a:off x="1387790" y="1835115"/>
          <a:ext cx="1123930" cy="277168"/>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a:t>Linear Interpolation</a:t>
          </a:r>
        </a:p>
      </dsp:txBody>
      <dsp:txXfrm rot="10800000">
        <a:off x="1396314" y="1835115"/>
        <a:ext cx="1106882" cy="268644"/>
      </dsp:txXfrm>
    </dsp:sp>
    <dsp:sp modelId="{2313B424-BD00-402F-8657-5696C44794CB}">
      <dsp:nvSpPr>
        <dsp:cNvPr id="0" name=""/>
        <dsp:cNvSpPr/>
      </dsp:nvSpPr>
      <dsp:spPr>
        <a:xfrm>
          <a:off x="2628396" y="231703"/>
          <a:ext cx="1123930" cy="1477317"/>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40000" r="-4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D4FECF-C1A0-426E-B701-54C8F72C2E79}">
      <dsp:nvSpPr>
        <dsp:cNvPr id="0" name=""/>
        <dsp:cNvSpPr/>
      </dsp:nvSpPr>
      <dsp:spPr>
        <a:xfrm rot="10800000">
          <a:off x="2624114" y="1835115"/>
          <a:ext cx="1123930" cy="277168"/>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a:t>NUFFT</a:t>
          </a:r>
        </a:p>
      </dsp:txBody>
      <dsp:txXfrm rot="10800000">
        <a:off x="2632638" y="1835115"/>
        <a:ext cx="1106882" cy="268644"/>
      </dsp:txXfrm>
    </dsp:sp>
    <dsp:sp modelId="{F650FC48-4EB5-4F96-A1C6-9D70B2967E3D}">
      <dsp:nvSpPr>
        <dsp:cNvPr id="0" name=""/>
        <dsp:cNvSpPr/>
      </dsp:nvSpPr>
      <dsp:spPr>
        <a:xfrm>
          <a:off x="3864720" y="231703"/>
          <a:ext cx="1123930" cy="1477317"/>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40000" r="-4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F8D27-92F4-48CA-951E-0FA4FEFD19CA}">
      <dsp:nvSpPr>
        <dsp:cNvPr id="0" name=""/>
        <dsp:cNvSpPr/>
      </dsp:nvSpPr>
      <dsp:spPr>
        <a:xfrm rot="10800000">
          <a:off x="3860438" y="1835115"/>
          <a:ext cx="1123930" cy="277168"/>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a:t>SPURS</a:t>
          </a:r>
        </a:p>
      </dsp:txBody>
      <dsp:txXfrm rot="10800000">
        <a:off x="3868962" y="1835115"/>
        <a:ext cx="1106882" cy="2686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EBB2A-3889-4677-9B1B-459CA0264A38}">
      <dsp:nvSpPr>
        <dsp:cNvPr id="0" name=""/>
        <dsp:cNvSpPr/>
      </dsp:nvSpPr>
      <dsp:spPr>
        <a:xfrm>
          <a:off x="0" y="147765"/>
          <a:ext cx="9991897" cy="3489165"/>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FD98CB-2F99-488B-AB4C-19875AA02112}">
      <dsp:nvSpPr>
        <dsp:cNvPr id="0" name=""/>
        <dsp:cNvSpPr/>
      </dsp:nvSpPr>
      <dsp:spPr>
        <a:xfrm>
          <a:off x="302508" y="460288"/>
          <a:ext cx="2182995" cy="293475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278E92-0F1F-406A-B3CB-8BDFE547E2C2}">
      <dsp:nvSpPr>
        <dsp:cNvPr id="0" name=""/>
        <dsp:cNvSpPr/>
      </dsp:nvSpPr>
      <dsp:spPr>
        <a:xfrm rot="10800000">
          <a:off x="294191" y="3645531"/>
          <a:ext cx="2182995" cy="550606"/>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a:t>Delay &amp; Sum</a:t>
          </a:r>
        </a:p>
      </dsp:txBody>
      <dsp:txXfrm rot="10800000">
        <a:off x="311124" y="3645531"/>
        <a:ext cx="2149129" cy="533673"/>
      </dsp:txXfrm>
    </dsp:sp>
    <dsp:sp modelId="{719801EA-F283-47D0-B917-186AEEBBF660}">
      <dsp:nvSpPr>
        <dsp:cNvPr id="0" name=""/>
        <dsp:cNvSpPr/>
      </dsp:nvSpPr>
      <dsp:spPr>
        <a:xfrm>
          <a:off x="2703803" y="460288"/>
          <a:ext cx="2182995" cy="293475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0" r="-4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BFD44D-67AE-4810-93BF-A00EE7F88AF3}">
      <dsp:nvSpPr>
        <dsp:cNvPr id="0" name=""/>
        <dsp:cNvSpPr/>
      </dsp:nvSpPr>
      <dsp:spPr>
        <a:xfrm rot="10800000">
          <a:off x="2695486" y="3645531"/>
          <a:ext cx="2182995" cy="550606"/>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a:t>Linear Interpolation</a:t>
          </a:r>
        </a:p>
      </dsp:txBody>
      <dsp:txXfrm rot="10800000">
        <a:off x="2712419" y="3645531"/>
        <a:ext cx="2149129" cy="533673"/>
      </dsp:txXfrm>
    </dsp:sp>
    <dsp:sp modelId="{2313B424-BD00-402F-8657-5696C44794CB}">
      <dsp:nvSpPr>
        <dsp:cNvPr id="0" name=""/>
        <dsp:cNvSpPr/>
      </dsp:nvSpPr>
      <dsp:spPr>
        <a:xfrm>
          <a:off x="5105098" y="460288"/>
          <a:ext cx="2182995" cy="293475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0" r="-4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D4FECF-C1A0-426E-B701-54C8F72C2E79}">
      <dsp:nvSpPr>
        <dsp:cNvPr id="0" name=""/>
        <dsp:cNvSpPr/>
      </dsp:nvSpPr>
      <dsp:spPr>
        <a:xfrm rot="10800000">
          <a:off x="5096781" y="3645531"/>
          <a:ext cx="2182995" cy="550606"/>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a:t>NUFFT</a:t>
          </a:r>
        </a:p>
      </dsp:txBody>
      <dsp:txXfrm rot="10800000">
        <a:off x="5113714" y="3645531"/>
        <a:ext cx="2149129" cy="533673"/>
      </dsp:txXfrm>
    </dsp:sp>
    <dsp:sp modelId="{F650FC48-4EB5-4F96-A1C6-9D70B2967E3D}">
      <dsp:nvSpPr>
        <dsp:cNvPr id="0" name=""/>
        <dsp:cNvSpPr/>
      </dsp:nvSpPr>
      <dsp:spPr>
        <a:xfrm>
          <a:off x="7506393" y="460288"/>
          <a:ext cx="2182995" cy="2934751"/>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0000" r="-4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F8D27-92F4-48CA-951E-0FA4FEFD19CA}">
      <dsp:nvSpPr>
        <dsp:cNvPr id="0" name=""/>
        <dsp:cNvSpPr/>
      </dsp:nvSpPr>
      <dsp:spPr>
        <a:xfrm rot="10800000">
          <a:off x="7498075" y="3645531"/>
          <a:ext cx="2182995" cy="550606"/>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a:t>SPURS</a:t>
          </a:r>
        </a:p>
      </dsp:txBody>
      <dsp:txXfrm rot="10800000">
        <a:off x="7515008" y="3645531"/>
        <a:ext cx="2149129" cy="5336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EBB2A-3889-4677-9B1B-459CA0264A38}">
      <dsp:nvSpPr>
        <dsp:cNvPr id="0" name=""/>
        <dsp:cNvSpPr/>
      </dsp:nvSpPr>
      <dsp:spPr>
        <a:xfrm>
          <a:off x="0" y="74383"/>
          <a:ext cx="5144400" cy="1756402"/>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FD98CB-2F99-488B-AB4C-19875AA02112}">
      <dsp:nvSpPr>
        <dsp:cNvPr id="0" name=""/>
        <dsp:cNvSpPr/>
      </dsp:nvSpPr>
      <dsp:spPr>
        <a:xfrm>
          <a:off x="155748" y="231703"/>
          <a:ext cx="1123930" cy="147731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0" r="-4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278E92-0F1F-406A-B3CB-8BDFE547E2C2}">
      <dsp:nvSpPr>
        <dsp:cNvPr id="0" name=""/>
        <dsp:cNvSpPr/>
      </dsp:nvSpPr>
      <dsp:spPr>
        <a:xfrm rot="10800000">
          <a:off x="151466" y="1835115"/>
          <a:ext cx="1123930" cy="277168"/>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a:t>Delay &amp; Sum</a:t>
          </a:r>
        </a:p>
      </dsp:txBody>
      <dsp:txXfrm rot="10800000">
        <a:off x="159990" y="1835115"/>
        <a:ext cx="1106882" cy="268644"/>
      </dsp:txXfrm>
    </dsp:sp>
    <dsp:sp modelId="{719801EA-F283-47D0-B917-186AEEBBF660}">
      <dsp:nvSpPr>
        <dsp:cNvPr id="0" name=""/>
        <dsp:cNvSpPr/>
      </dsp:nvSpPr>
      <dsp:spPr>
        <a:xfrm>
          <a:off x="1392072" y="231703"/>
          <a:ext cx="1123930" cy="1477317"/>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0000" r="-4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BFD44D-67AE-4810-93BF-A00EE7F88AF3}">
      <dsp:nvSpPr>
        <dsp:cNvPr id="0" name=""/>
        <dsp:cNvSpPr/>
      </dsp:nvSpPr>
      <dsp:spPr>
        <a:xfrm rot="10800000">
          <a:off x="1387790" y="1835115"/>
          <a:ext cx="1123930" cy="277168"/>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a:t>Linear Interpolation</a:t>
          </a:r>
        </a:p>
      </dsp:txBody>
      <dsp:txXfrm rot="10800000">
        <a:off x="1396314" y="1835115"/>
        <a:ext cx="1106882" cy="268644"/>
      </dsp:txXfrm>
    </dsp:sp>
    <dsp:sp modelId="{2313B424-BD00-402F-8657-5696C44794CB}">
      <dsp:nvSpPr>
        <dsp:cNvPr id="0" name=""/>
        <dsp:cNvSpPr/>
      </dsp:nvSpPr>
      <dsp:spPr>
        <a:xfrm>
          <a:off x="2628396" y="231703"/>
          <a:ext cx="1123930" cy="1477317"/>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40000" r="-4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D4FECF-C1A0-426E-B701-54C8F72C2E79}">
      <dsp:nvSpPr>
        <dsp:cNvPr id="0" name=""/>
        <dsp:cNvSpPr/>
      </dsp:nvSpPr>
      <dsp:spPr>
        <a:xfrm rot="10800000">
          <a:off x="2624114" y="1835115"/>
          <a:ext cx="1123930" cy="277168"/>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a:t>NUFFT</a:t>
          </a:r>
        </a:p>
      </dsp:txBody>
      <dsp:txXfrm rot="10800000">
        <a:off x="2632638" y="1835115"/>
        <a:ext cx="1106882" cy="268644"/>
      </dsp:txXfrm>
    </dsp:sp>
    <dsp:sp modelId="{F650FC48-4EB5-4F96-A1C6-9D70B2967E3D}">
      <dsp:nvSpPr>
        <dsp:cNvPr id="0" name=""/>
        <dsp:cNvSpPr/>
      </dsp:nvSpPr>
      <dsp:spPr>
        <a:xfrm>
          <a:off x="3864720" y="231703"/>
          <a:ext cx="1123930" cy="1477317"/>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40000" r="-4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F8D27-92F4-48CA-951E-0FA4FEFD19CA}">
      <dsp:nvSpPr>
        <dsp:cNvPr id="0" name=""/>
        <dsp:cNvSpPr/>
      </dsp:nvSpPr>
      <dsp:spPr>
        <a:xfrm rot="10800000">
          <a:off x="3860438" y="1835115"/>
          <a:ext cx="1123930" cy="277168"/>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a:t>SPURS</a:t>
          </a:r>
        </a:p>
      </dsp:txBody>
      <dsp:txXfrm rot="10800000">
        <a:off x="3868962" y="1835115"/>
        <a:ext cx="1106882" cy="268644"/>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5" Type="http://schemas.openxmlformats.org/officeDocument/2006/relationships/image" Target="../media/image46.wmf"/><Relationship Id="rId4"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12CE4C7A-04F8-430D-AD5F-A64E0E89CCD0}" type="datetimeFigureOut">
              <a:rPr lang="he-IL" smtClean="0"/>
              <a:t>ט"ז/אלול/תשע"ז</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77D5D9BF-6434-4C87-9BA9-D300E94FED0D}" type="slidenum">
              <a:rPr lang="he-IL" smtClean="0"/>
              <a:t>‹#›</a:t>
            </a:fld>
            <a:endParaRPr lang="he-IL"/>
          </a:p>
        </p:txBody>
      </p:sp>
    </p:spTree>
    <p:extLst>
      <p:ext uri="{BB962C8B-B14F-4D97-AF65-F5344CB8AC3E}">
        <p14:creationId xmlns:p14="http://schemas.microsoft.com/office/powerpoint/2010/main" val="954201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a:t>
            </a:r>
            <a:r>
              <a:rPr lang="en-US" baseline="0"/>
              <a:t> my name is </a:t>
            </a:r>
            <a:r>
              <a:rPr lang="en-US" baseline="0" err="1"/>
              <a:t>Aviad</a:t>
            </a:r>
            <a:r>
              <a:rPr lang="en-US" baseline="0"/>
              <a:t> </a:t>
            </a:r>
            <a:r>
              <a:rPr lang="en-US" baseline="0" err="1"/>
              <a:t>Aberdam</a:t>
            </a:r>
            <a:r>
              <a:rPr lang="en-US" baseline="0"/>
              <a:t>.</a:t>
            </a:r>
          </a:p>
          <a:p>
            <a:r>
              <a:rPr lang="en-US" baseline="0"/>
              <a:t>I will present the work on ‘Spatial-Temporal Plane-Wave Image Formation with Sparse Uniform </a:t>
            </a:r>
            <a:r>
              <a:rPr lang="en-US" baseline="0" err="1"/>
              <a:t>ReSampling</a:t>
            </a:r>
            <a:r>
              <a:rPr lang="en-US" baseline="0"/>
              <a:t>‘, that was done at SAPML lab at the Technion.</a:t>
            </a:r>
          </a:p>
        </p:txBody>
      </p:sp>
      <p:sp>
        <p:nvSpPr>
          <p:cNvPr id="4" name="Slide Number Placeholder 3"/>
          <p:cNvSpPr>
            <a:spLocks noGrp="1"/>
          </p:cNvSpPr>
          <p:nvPr>
            <p:ph type="sldNum" sz="quarter" idx="10"/>
          </p:nvPr>
        </p:nvSpPr>
        <p:spPr/>
        <p:txBody>
          <a:bodyPr/>
          <a:lstStyle/>
          <a:p>
            <a:fld id="{77D5D9BF-6434-4C87-9BA9-D300E94FED0D}" type="slidenum">
              <a:rPr lang="he-IL" smtClean="0"/>
              <a:t>1</a:t>
            </a:fld>
            <a:endParaRPr lang="he-IL"/>
          </a:p>
        </p:txBody>
      </p:sp>
    </p:spTree>
    <p:extLst>
      <p:ext uri="{BB962C8B-B14F-4D97-AF65-F5344CB8AC3E}">
        <p14:creationId xmlns:p14="http://schemas.microsoft.com/office/powerpoint/2010/main" val="1161657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To understand the ideas behind SPURS, we consider 1 dimensional signal corresponding to axial image line.</a:t>
            </a:r>
          </a:p>
          <a:p>
            <a:r>
              <a:rPr lang="en-US" baseline="0"/>
              <a:t>Our signal has a finite support in the image space defined by the maximal depth. The spectrum of such a signal is spanned by a set of shifted </a:t>
            </a:r>
            <a:r>
              <a:rPr lang="en-US" baseline="0" err="1"/>
              <a:t>sinc</a:t>
            </a:r>
            <a:r>
              <a:rPr lang="en-US" baseline="0"/>
              <a:t> functions. It can be noticed that the coefficients of </a:t>
            </a:r>
            <a:r>
              <a:rPr lang="en-US" baseline="0" err="1"/>
              <a:t>sincs</a:t>
            </a:r>
            <a:r>
              <a:rPr lang="en-US" baseline="0"/>
              <a:t> correspond to the uniform samples of the signal spectrum.</a:t>
            </a:r>
          </a:p>
        </p:txBody>
      </p:sp>
      <p:sp>
        <p:nvSpPr>
          <p:cNvPr id="4" name="Slide Number Placeholder 3"/>
          <p:cNvSpPr>
            <a:spLocks noGrp="1"/>
          </p:cNvSpPr>
          <p:nvPr>
            <p:ph type="sldNum" sz="quarter" idx="10"/>
          </p:nvPr>
        </p:nvSpPr>
        <p:spPr/>
        <p:txBody>
          <a:bodyPr/>
          <a:lstStyle/>
          <a:p>
            <a:fld id="{77D5D9BF-6434-4C87-9BA9-D300E94FED0D}" type="slidenum">
              <a:rPr lang="he-IL" smtClean="0"/>
              <a:t>10</a:t>
            </a:fld>
            <a:endParaRPr lang="he-IL"/>
          </a:p>
        </p:txBody>
      </p:sp>
    </p:spTree>
    <p:extLst>
      <p:ext uri="{BB962C8B-B14F-4D97-AF65-F5344CB8AC3E}">
        <p14:creationId xmlns:p14="http://schemas.microsoft.com/office/powerpoint/2010/main" val="661621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output of</a:t>
            </a:r>
            <a:r>
              <a:rPr lang="en-US" baseline="0" dirty="0"/>
              <a:t> Spatial Temporal processing we get non uniform samples of the signal spectrum, and we are interested to recover the uniform samples d. </a:t>
            </a:r>
          </a:p>
          <a:p>
            <a:r>
              <a:rPr lang="en-US" baseline="0" dirty="0" smtClean="0"/>
              <a:t>In matrix form, the </a:t>
            </a:r>
            <a:r>
              <a:rPr lang="en-US" baseline="0" dirty="0"/>
              <a:t>vector of </a:t>
            </a:r>
            <a:r>
              <a:rPr lang="en-US" baseline="0" dirty="0" smtClean="0"/>
              <a:t>the uniform </a:t>
            </a:r>
            <a:r>
              <a:rPr lang="en-US" baseline="0" dirty="0"/>
              <a:t>samples d is related to the measurement vector b by a matrix A which contains the values of the </a:t>
            </a:r>
            <a:r>
              <a:rPr lang="en-US" baseline="0" dirty="0" err="1"/>
              <a:t>sinc</a:t>
            </a:r>
            <a:r>
              <a:rPr lang="en-US" baseline="0" dirty="0"/>
              <a:t> function.</a:t>
            </a:r>
          </a:p>
          <a:p>
            <a:r>
              <a:rPr lang="en-US" dirty="0"/>
              <a:t>Thus,</a:t>
            </a:r>
            <a:r>
              <a:rPr lang="en-US" baseline="0" dirty="0"/>
              <a:t> to recover d we need to invert matrix A.</a:t>
            </a:r>
          </a:p>
          <a:p>
            <a:r>
              <a:rPr lang="en-US" dirty="0"/>
              <a:t>But</a:t>
            </a:r>
            <a:r>
              <a:rPr lang="en-US" baseline="0" dirty="0"/>
              <a:t> since a is a </a:t>
            </a:r>
            <a:r>
              <a:rPr lang="en-US" baseline="0" dirty="0" err="1"/>
              <a:t>sinc</a:t>
            </a:r>
            <a:r>
              <a:rPr lang="en-US" baseline="0" dirty="0"/>
              <a:t> function which is not compactly supported, the matrix A is a full matrix of </a:t>
            </a:r>
            <a:r>
              <a:rPr lang="en-US" baseline="0" dirty="0" err="1"/>
              <a:t>sinc</a:t>
            </a:r>
            <a:r>
              <a:rPr lang="en-US" baseline="0" dirty="0"/>
              <a:t> coefficients.</a:t>
            </a:r>
          </a:p>
          <a:p>
            <a:r>
              <a:rPr lang="en-US" dirty="0"/>
              <a:t>The</a:t>
            </a:r>
            <a:r>
              <a:rPr lang="en-US" baseline="0" dirty="0"/>
              <a:t> dimensions of matrix A in typical imaging scenario do not allow to store and invert it.</a:t>
            </a:r>
          </a:p>
          <a:p>
            <a:r>
              <a:rPr lang="en-US" baseline="0" dirty="0"/>
              <a:t>SPURS provides a method to approximate d with high accuracy at low computational cost without a need to use matrix A.</a:t>
            </a:r>
          </a:p>
          <a:p>
            <a:endParaRPr lang="en-US" dirty="0"/>
          </a:p>
        </p:txBody>
      </p:sp>
      <p:sp>
        <p:nvSpPr>
          <p:cNvPr id="4" name="Slide Number Placeholder 3"/>
          <p:cNvSpPr>
            <a:spLocks noGrp="1"/>
          </p:cNvSpPr>
          <p:nvPr>
            <p:ph type="sldNum" sz="quarter" idx="10"/>
          </p:nvPr>
        </p:nvSpPr>
        <p:spPr/>
        <p:txBody>
          <a:bodyPr/>
          <a:lstStyle/>
          <a:p>
            <a:fld id="{77D5D9BF-6434-4C87-9BA9-D300E94FED0D}" type="slidenum">
              <a:rPr lang="he-IL" smtClean="0"/>
              <a:t>11</a:t>
            </a:fld>
            <a:endParaRPr lang="he-IL"/>
          </a:p>
        </p:txBody>
      </p:sp>
    </p:spTree>
    <p:extLst>
      <p:ext uri="{BB962C8B-B14F-4D97-AF65-F5344CB8AC3E}">
        <p14:creationId xmlns:p14="http://schemas.microsoft.com/office/powerpoint/2010/main" val="3146778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approximation of d is computed in two steps.</a:t>
            </a:r>
          </a:p>
          <a:p>
            <a:r>
              <a:rPr lang="en-US"/>
              <a:t>Instead</a:t>
            </a:r>
            <a:r>
              <a:rPr lang="en-US" baseline="0"/>
              <a:t> </a:t>
            </a:r>
            <a:r>
              <a:rPr lang="en-US"/>
              <a:t>recovering vector d directly,</a:t>
            </a:r>
            <a:r>
              <a:rPr lang="en-US" baseline="0"/>
              <a:t> we aim to compute the projection of the signal of interest to a subspace spanned by a compactly supported kernel, for example, B-spline.</a:t>
            </a:r>
          </a:p>
          <a:p>
            <a:r>
              <a:rPr lang="en-US" baseline="0"/>
              <a:t>This can be done by computing the expansion coefficients c, that are related to our non linear measurements b through matrix Q. Due to compact support of kernel q, the matrix Q is sparse. (For example, if we use B-spline of degree 3, there are only 4 non-zero entries at each row of the matrix)</a:t>
            </a:r>
          </a:p>
          <a:p>
            <a:r>
              <a:rPr lang="en-US" baseline="0"/>
              <a:t>To find vector c, we formulate a weighted regularized least squares problems. Exploiting sparsity of matrix Q, we can find c with only p+1 times M multiplications.</a:t>
            </a:r>
          </a:p>
          <a:p>
            <a:r>
              <a:rPr lang="en-US" baseline="0"/>
              <a:t>The second step is to project the resulting approximation to the original subspace spanned by </a:t>
            </a:r>
            <a:r>
              <a:rPr lang="en-US" baseline="0" err="1"/>
              <a:t>sincs</a:t>
            </a:r>
            <a:r>
              <a:rPr lang="en-US" baseline="0"/>
              <a:t> using simple LSI filtering.</a:t>
            </a:r>
          </a:p>
          <a:p>
            <a:r>
              <a:rPr lang="en-US" baseline="0"/>
              <a:t>This second projection yields uniformly spaced samples of the signal spectrum. From which we can move back to the image space by inverse FFT.</a:t>
            </a:r>
          </a:p>
        </p:txBody>
      </p:sp>
      <p:sp>
        <p:nvSpPr>
          <p:cNvPr id="4" name="Slide Number Placeholder 3"/>
          <p:cNvSpPr>
            <a:spLocks noGrp="1"/>
          </p:cNvSpPr>
          <p:nvPr>
            <p:ph type="sldNum" sz="quarter" idx="10"/>
          </p:nvPr>
        </p:nvSpPr>
        <p:spPr/>
        <p:txBody>
          <a:bodyPr/>
          <a:lstStyle/>
          <a:p>
            <a:fld id="{77D5D9BF-6434-4C87-9BA9-D300E94FED0D}" type="slidenum">
              <a:rPr lang="he-IL" smtClean="0"/>
              <a:t>12</a:t>
            </a:fld>
            <a:endParaRPr lang="he-IL"/>
          </a:p>
        </p:txBody>
      </p:sp>
    </p:spTree>
    <p:extLst>
      <p:ext uri="{BB962C8B-B14F-4D97-AF65-F5344CB8AC3E}">
        <p14:creationId xmlns:p14="http://schemas.microsoft.com/office/powerpoint/2010/main" val="422434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a:t>
            </a:r>
            <a:r>
              <a:rPr lang="en-US" baseline="0"/>
              <a:t> weighting matrix W introduced to the least squares problem allows to account for varying spectral noise density, leading to improved contrast as we will see next.  </a:t>
            </a:r>
          </a:p>
        </p:txBody>
      </p:sp>
      <p:sp>
        <p:nvSpPr>
          <p:cNvPr id="4" name="Slide Number Placeholder 3"/>
          <p:cNvSpPr>
            <a:spLocks noGrp="1"/>
          </p:cNvSpPr>
          <p:nvPr>
            <p:ph type="sldNum" sz="quarter" idx="10"/>
          </p:nvPr>
        </p:nvSpPr>
        <p:spPr/>
        <p:txBody>
          <a:bodyPr/>
          <a:lstStyle/>
          <a:p>
            <a:fld id="{77D5D9BF-6434-4C87-9BA9-D300E94FED0D}" type="slidenum">
              <a:rPr lang="he-IL" smtClean="0"/>
              <a:t>13</a:t>
            </a:fld>
            <a:endParaRPr lang="he-IL"/>
          </a:p>
        </p:txBody>
      </p:sp>
    </p:spTree>
    <p:extLst>
      <p:ext uri="{BB962C8B-B14F-4D97-AF65-F5344CB8AC3E}">
        <p14:creationId xmlns:p14="http://schemas.microsoft.com/office/powerpoint/2010/main" val="4138098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a:t>
            </a:r>
            <a:r>
              <a:rPr lang="en-US" baseline="0"/>
              <a:t> now present the results. </a:t>
            </a:r>
          </a:p>
          <a:p>
            <a:r>
              <a:rPr lang="en-US" baseline="0"/>
              <a:t>We start with a simulation of point reflectors and compare SPURS to delay and sum and Spatial Temporal processing with both linear interpolation and Non uniform FFT.</a:t>
            </a:r>
          </a:p>
          <a:p>
            <a:r>
              <a:rPr lang="en-US" baseline="0"/>
              <a:t>Visually, these two images look much cleaner. </a:t>
            </a:r>
          </a:p>
          <a:p>
            <a:r>
              <a:rPr lang="en-US" baseline="0"/>
              <a:t>To see the differences between NUFFT and SPURS let’s zoom in one of the reflectors. Here we can see that the resolution is comparable but the side lobes are much more prominent in the NUFFT , even though it’s hard to see it on the screen.</a:t>
            </a:r>
          </a:p>
          <a:p>
            <a:r>
              <a:rPr lang="en-US"/>
              <a:t>Now, Let’s take a look on lateral and axial scanlines.</a:t>
            </a:r>
          </a:p>
        </p:txBody>
      </p:sp>
      <p:sp>
        <p:nvSpPr>
          <p:cNvPr id="4" name="Slide Number Placeholder 3"/>
          <p:cNvSpPr>
            <a:spLocks noGrp="1"/>
          </p:cNvSpPr>
          <p:nvPr>
            <p:ph type="sldNum" sz="quarter" idx="10"/>
          </p:nvPr>
        </p:nvSpPr>
        <p:spPr/>
        <p:txBody>
          <a:bodyPr/>
          <a:lstStyle/>
          <a:p>
            <a:fld id="{77D5D9BF-6434-4C87-9BA9-D300E94FED0D}" type="slidenum">
              <a:rPr lang="he-IL" smtClean="0"/>
              <a:t>14</a:t>
            </a:fld>
            <a:endParaRPr lang="he-IL"/>
          </a:p>
        </p:txBody>
      </p:sp>
    </p:spTree>
    <p:extLst>
      <p:ext uri="{BB962C8B-B14F-4D97-AF65-F5344CB8AC3E}">
        <p14:creationId xmlns:p14="http://schemas.microsoft.com/office/powerpoint/2010/main" val="44356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a:t>
            </a:r>
            <a:r>
              <a:rPr lang="en-US" baseline="0"/>
              <a:t> can see that in the lateral direction, ST processing gives much better resolution compared to delay and sum. Again we can see that in terms of side lobes SPURS outperforms all the other methods.</a:t>
            </a:r>
          </a:p>
          <a:p>
            <a:r>
              <a:rPr lang="en-US" baseline="0"/>
              <a:t>In particular, the side-lobes of SPURS are from 10 to 20 dB below those of NUFFT.</a:t>
            </a:r>
          </a:p>
          <a:p>
            <a:r>
              <a:rPr lang="en-US" baseline="0"/>
              <a:t>The resolution in axial direction is comparable for all the methods,  again side-lobes of SPURS are lower compared to NUFFT and linear interpolation.</a:t>
            </a:r>
          </a:p>
          <a:p>
            <a:r>
              <a:rPr lang="en-US" baseline="0"/>
              <a:t>Thus, we expect that SPURS will outperform the other methods in terms of contrast.</a:t>
            </a:r>
          </a:p>
        </p:txBody>
      </p:sp>
      <p:sp>
        <p:nvSpPr>
          <p:cNvPr id="4" name="Slide Number Placeholder 3"/>
          <p:cNvSpPr>
            <a:spLocks noGrp="1"/>
          </p:cNvSpPr>
          <p:nvPr>
            <p:ph type="sldNum" sz="quarter" idx="10"/>
          </p:nvPr>
        </p:nvSpPr>
        <p:spPr/>
        <p:txBody>
          <a:bodyPr/>
          <a:lstStyle/>
          <a:p>
            <a:fld id="{77D5D9BF-6434-4C87-9BA9-D300E94FED0D}" type="slidenum">
              <a:rPr lang="he-IL" smtClean="0"/>
              <a:t>15</a:t>
            </a:fld>
            <a:endParaRPr lang="he-IL"/>
          </a:p>
        </p:txBody>
      </p:sp>
    </p:spTree>
    <p:extLst>
      <p:ext uri="{BB962C8B-B14F-4D97-AF65-F5344CB8AC3E}">
        <p14:creationId xmlns:p14="http://schemas.microsoft.com/office/powerpoint/2010/main" val="2568464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 next</a:t>
            </a:r>
            <a:r>
              <a:rPr lang="en-US" baseline="0" dirty="0"/>
              <a:t> take a look at a phantom of anechoic cysts. Again we can see that the performance of linear interpolation degrades with the depth, while both NUFFT and SPURS improve the contrast. </a:t>
            </a:r>
          </a:p>
          <a:p>
            <a:r>
              <a:rPr lang="en-US" baseline="0" dirty="0"/>
              <a:t>Zoom in shows that the cyst is darker in the image obtained with SPURS.</a:t>
            </a:r>
          </a:p>
          <a:p>
            <a:endParaRPr lang="en-US" baseline="0" dirty="0"/>
          </a:p>
        </p:txBody>
      </p:sp>
      <p:sp>
        <p:nvSpPr>
          <p:cNvPr id="4" name="Slide Number Placeholder 3"/>
          <p:cNvSpPr>
            <a:spLocks noGrp="1"/>
          </p:cNvSpPr>
          <p:nvPr>
            <p:ph type="sldNum" sz="quarter" idx="10"/>
          </p:nvPr>
        </p:nvSpPr>
        <p:spPr/>
        <p:txBody>
          <a:bodyPr/>
          <a:lstStyle/>
          <a:p>
            <a:fld id="{77D5D9BF-6434-4C87-9BA9-D300E94FED0D}" type="slidenum">
              <a:rPr lang="he-IL" smtClean="0"/>
              <a:t>16</a:t>
            </a:fld>
            <a:endParaRPr lang="he-IL"/>
          </a:p>
        </p:txBody>
      </p:sp>
    </p:spTree>
    <p:extLst>
      <p:ext uri="{BB962C8B-B14F-4D97-AF65-F5344CB8AC3E}">
        <p14:creationId xmlns:p14="http://schemas.microsoft.com/office/powerpoint/2010/main" val="3585057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also be seen in</a:t>
            </a:r>
            <a:r>
              <a:rPr lang="en-US" baseline="0" dirty="0"/>
              <a:t> a lateral scanline that the side-lobes of SPURS within the cyst a lower for SPURS.</a:t>
            </a:r>
          </a:p>
          <a:p>
            <a:r>
              <a:rPr lang="en-US" baseline="0" dirty="0"/>
              <a:t>To verify it quantitatively we computed the contrast based on all the cysts in the image and it can be seen that SPURS provides additional improvement of contrast.</a:t>
            </a:r>
            <a:endParaRPr lang="he-IL" dirty="0"/>
          </a:p>
        </p:txBody>
      </p:sp>
      <p:sp>
        <p:nvSpPr>
          <p:cNvPr id="4" name="Slide Number Placeholder 3"/>
          <p:cNvSpPr>
            <a:spLocks noGrp="1"/>
          </p:cNvSpPr>
          <p:nvPr>
            <p:ph type="sldNum" sz="quarter" idx="10"/>
          </p:nvPr>
        </p:nvSpPr>
        <p:spPr/>
        <p:txBody>
          <a:bodyPr/>
          <a:lstStyle/>
          <a:p>
            <a:fld id="{77D5D9BF-6434-4C87-9BA9-D300E94FED0D}" type="slidenum">
              <a:rPr lang="he-IL" smtClean="0"/>
              <a:t>17</a:t>
            </a:fld>
            <a:endParaRPr lang="he-IL"/>
          </a:p>
        </p:txBody>
      </p:sp>
    </p:spTree>
    <p:extLst>
      <p:ext uri="{BB962C8B-B14F-4D97-AF65-F5344CB8AC3E}">
        <p14:creationId xmlns:p14="http://schemas.microsoft.com/office/powerpoint/2010/main" val="3596611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next take</a:t>
            </a:r>
            <a:r>
              <a:rPr lang="en-US" baseline="0"/>
              <a:t> a closer look at resolution using experimental data.</a:t>
            </a:r>
          </a:p>
          <a:p>
            <a:endParaRPr lang="en-US"/>
          </a:p>
        </p:txBody>
      </p:sp>
      <p:sp>
        <p:nvSpPr>
          <p:cNvPr id="4" name="Slide Number Placeholder 3"/>
          <p:cNvSpPr>
            <a:spLocks noGrp="1"/>
          </p:cNvSpPr>
          <p:nvPr>
            <p:ph type="sldNum" sz="quarter" idx="10"/>
          </p:nvPr>
        </p:nvSpPr>
        <p:spPr/>
        <p:txBody>
          <a:bodyPr/>
          <a:lstStyle/>
          <a:p>
            <a:fld id="{77D5D9BF-6434-4C87-9BA9-D300E94FED0D}" type="slidenum">
              <a:rPr lang="he-IL" smtClean="0"/>
              <a:t>18</a:t>
            </a:fld>
            <a:endParaRPr lang="he-IL"/>
          </a:p>
        </p:txBody>
      </p:sp>
    </p:spTree>
    <p:extLst>
      <p:ext uri="{BB962C8B-B14F-4D97-AF65-F5344CB8AC3E}">
        <p14:creationId xmlns:p14="http://schemas.microsoft.com/office/powerpoint/2010/main" val="1521008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lateral scanline</a:t>
            </a:r>
            <a:r>
              <a:rPr lang="en-US" baseline="0"/>
              <a:t> corresponding to one of point reflectors we can see that the delay and sum gives much wider mainlobe. </a:t>
            </a:r>
          </a:p>
          <a:p>
            <a:r>
              <a:rPr lang="en-US" baseline="0"/>
              <a:t>Here we can see that the lateral resolution of the ST methods is the same.</a:t>
            </a:r>
          </a:p>
          <a:p>
            <a:r>
              <a:rPr lang="en-US" baseline="0"/>
              <a:t>In axial direction the resolution of both NUFFT and linear interpolation is degraded compared to DAS and SPURS. </a:t>
            </a:r>
            <a:endParaRPr lang="en-US"/>
          </a:p>
        </p:txBody>
      </p:sp>
      <p:sp>
        <p:nvSpPr>
          <p:cNvPr id="4" name="Slide Number Placeholder 3"/>
          <p:cNvSpPr>
            <a:spLocks noGrp="1"/>
          </p:cNvSpPr>
          <p:nvPr>
            <p:ph type="sldNum" sz="quarter" idx="10"/>
          </p:nvPr>
        </p:nvSpPr>
        <p:spPr/>
        <p:txBody>
          <a:bodyPr/>
          <a:lstStyle/>
          <a:p>
            <a:fld id="{77D5D9BF-6434-4C87-9BA9-D300E94FED0D}" type="slidenum">
              <a:rPr lang="he-IL" smtClean="0"/>
              <a:t>19</a:t>
            </a:fld>
            <a:endParaRPr lang="he-IL"/>
          </a:p>
        </p:txBody>
      </p:sp>
    </p:spTree>
    <p:extLst>
      <p:ext uri="{BB962C8B-B14F-4D97-AF65-F5344CB8AC3E}">
        <p14:creationId xmlns:p14="http://schemas.microsoft.com/office/powerpoint/2010/main" val="1764068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transmitting</a:t>
            </a:r>
            <a:r>
              <a:rPr lang="en-US" baseline="0" dirty="0"/>
              <a:t> a plane-wave the received aperture data contains the information on the entire image.</a:t>
            </a:r>
            <a:endParaRPr lang="en-US" dirty="0"/>
          </a:p>
          <a:p>
            <a:r>
              <a:rPr lang="en-US" dirty="0"/>
              <a:t>In standard processing</a:t>
            </a:r>
            <a:r>
              <a:rPr lang="en-US" baseline="0" dirty="0"/>
              <a:t> these received signals are dynamically delayed and summed to obtain </a:t>
            </a:r>
            <a:r>
              <a:rPr lang="en-US" sz="1200" b="0" i="0" kern="1200" dirty="0" smtClean="0">
                <a:solidFill>
                  <a:schemeClr val="tx1"/>
                </a:solidFill>
                <a:effectLst/>
                <a:latin typeface="+mn-lt"/>
                <a:ea typeface="+mn-ea"/>
                <a:cs typeface="+mn-cs"/>
              </a:rPr>
              <a:t>to obtain one image line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7D5D9BF-6434-4C87-9BA9-D300E94FED0D}" type="slidenum">
              <a:rPr lang="he-IL" smtClean="0"/>
              <a:t>2</a:t>
            </a:fld>
            <a:endParaRPr lang="he-IL"/>
          </a:p>
        </p:txBody>
      </p:sp>
    </p:spTree>
    <p:extLst>
      <p:ext uri="{BB962C8B-B14F-4D97-AF65-F5344CB8AC3E}">
        <p14:creationId xmlns:p14="http://schemas.microsoft.com/office/powerpoint/2010/main" val="376598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can see that the</a:t>
            </a:r>
            <a:r>
              <a:rPr lang="en-US" baseline="0"/>
              <a:t> above results hold for an experimental scan as well</a:t>
            </a:r>
            <a:endParaRPr lang="en-US"/>
          </a:p>
        </p:txBody>
      </p:sp>
      <p:sp>
        <p:nvSpPr>
          <p:cNvPr id="4" name="Slide Number Placeholder 3"/>
          <p:cNvSpPr>
            <a:spLocks noGrp="1"/>
          </p:cNvSpPr>
          <p:nvPr>
            <p:ph type="sldNum" sz="quarter" idx="10"/>
          </p:nvPr>
        </p:nvSpPr>
        <p:spPr/>
        <p:txBody>
          <a:bodyPr/>
          <a:lstStyle/>
          <a:p>
            <a:fld id="{77D5D9BF-6434-4C87-9BA9-D300E94FED0D}" type="slidenum">
              <a:rPr lang="he-IL" smtClean="0"/>
              <a:t>20</a:t>
            </a:fld>
            <a:endParaRPr lang="he-IL"/>
          </a:p>
        </p:txBody>
      </p:sp>
    </p:spTree>
    <p:extLst>
      <p:ext uri="{BB962C8B-B14F-4D97-AF65-F5344CB8AC3E}">
        <p14:creationId xmlns:p14="http://schemas.microsoft.com/office/powerpoint/2010/main" val="389589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the contrast is improved by</a:t>
            </a:r>
            <a:r>
              <a:rPr lang="en-US" baseline="0"/>
              <a:t> SPURS</a:t>
            </a:r>
            <a:endParaRPr lang="en-US"/>
          </a:p>
        </p:txBody>
      </p:sp>
      <p:sp>
        <p:nvSpPr>
          <p:cNvPr id="4" name="Slide Number Placeholder 3"/>
          <p:cNvSpPr>
            <a:spLocks noGrp="1"/>
          </p:cNvSpPr>
          <p:nvPr>
            <p:ph type="sldNum" sz="quarter" idx="10"/>
          </p:nvPr>
        </p:nvSpPr>
        <p:spPr/>
        <p:txBody>
          <a:bodyPr/>
          <a:lstStyle/>
          <a:p>
            <a:fld id="{77D5D9BF-6434-4C87-9BA9-D300E94FED0D}" type="slidenum">
              <a:rPr lang="he-IL" smtClean="0"/>
              <a:t>21</a:t>
            </a:fld>
            <a:endParaRPr lang="he-IL"/>
          </a:p>
        </p:txBody>
      </p:sp>
    </p:spTree>
    <p:extLst>
      <p:ext uri="{BB962C8B-B14F-4D97-AF65-F5344CB8AC3E}">
        <p14:creationId xmlns:p14="http://schemas.microsoft.com/office/powerpoint/2010/main" val="24351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 sum up, we presented</a:t>
            </a:r>
            <a:r>
              <a:rPr lang="en-US" baseline="0"/>
              <a:t> a method for implementation of frequency remapping step of ST processing which allows to improve the contrast, while retaining reduced computational cost.</a:t>
            </a:r>
          </a:p>
          <a:p>
            <a:endParaRPr lang="en-US"/>
          </a:p>
        </p:txBody>
      </p:sp>
      <p:sp>
        <p:nvSpPr>
          <p:cNvPr id="4" name="Slide Number Placeholder 3"/>
          <p:cNvSpPr>
            <a:spLocks noGrp="1"/>
          </p:cNvSpPr>
          <p:nvPr>
            <p:ph type="sldNum" sz="quarter" idx="10"/>
          </p:nvPr>
        </p:nvSpPr>
        <p:spPr/>
        <p:txBody>
          <a:bodyPr/>
          <a:lstStyle/>
          <a:p>
            <a:fld id="{77D5D9BF-6434-4C87-9BA9-D300E94FED0D}" type="slidenum">
              <a:rPr lang="he-IL" smtClean="0"/>
              <a:t>22</a:t>
            </a:fld>
            <a:endParaRPr lang="he-IL"/>
          </a:p>
        </p:txBody>
      </p:sp>
    </p:spTree>
    <p:extLst>
      <p:ext uri="{BB962C8B-B14F-4D97-AF65-F5344CB8AC3E}">
        <p14:creationId xmlns:p14="http://schemas.microsoft.com/office/powerpoint/2010/main" val="1362174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 process is repeated to form all the</a:t>
            </a:r>
            <a:r>
              <a:rPr lang="en-US" sz="1200" b="0" i="0" kern="1200" baseline="0" dirty="0" smtClean="0">
                <a:solidFill>
                  <a:schemeClr val="tx1"/>
                </a:solidFill>
                <a:effectLst/>
                <a:latin typeface="+mn-lt"/>
                <a:ea typeface="+mn-ea"/>
                <a:cs typeface="+mn-cs"/>
              </a:rPr>
              <a:t> image lines.</a:t>
            </a:r>
            <a:endParaRPr lang="en-US" baseline="0" dirty="0" smtClean="0"/>
          </a:p>
          <a:p>
            <a:r>
              <a:rPr lang="en-US" baseline="0" dirty="0" smtClean="0"/>
              <a:t>Thus</a:t>
            </a:r>
            <a:r>
              <a:rPr lang="en-US" baseline="0" dirty="0"/>
              <a:t>, the number of multiplications per image is on the order of number of elements times the number of samples in axial direction times the number of image lines. </a:t>
            </a:r>
            <a:r>
              <a:rPr lang="en-US" dirty="0"/>
              <a:t>The resulting computational load is often prohibitive for real time implementation. </a:t>
            </a:r>
            <a:endParaRPr lang="en-US" baseline="0" dirty="0"/>
          </a:p>
          <a:p>
            <a:r>
              <a:rPr lang="en-US" baseline="0" dirty="0"/>
              <a:t>An alternative approach</a:t>
            </a:r>
            <a:r>
              <a:rPr lang="en-US" dirty="0"/>
              <a:t> that reduces the amount</a:t>
            </a:r>
            <a:r>
              <a:rPr lang="en-US" baseline="0" dirty="0"/>
              <a:t> of </a:t>
            </a:r>
            <a:r>
              <a:rPr lang="en-US" dirty="0"/>
              <a:t>computations, </a:t>
            </a:r>
            <a:r>
              <a:rPr lang="en-US" baseline="0" dirty="0"/>
              <a:t>is to obtain the image in the frequency domain. </a:t>
            </a:r>
            <a:endParaRPr lang="en-US" dirty="0"/>
          </a:p>
        </p:txBody>
      </p:sp>
      <p:sp>
        <p:nvSpPr>
          <p:cNvPr id="4" name="Slide Number Placeholder 3"/>
          <p:cNvSpPr>
            <a:spLocks noGrp="1"/>
          </p:cNvSpPr>
          <p:nvPr>
            <p:ph type="sldNum" sz="quarter" idx="10"/>
          </p:nvPr>
        </p:nvSpPr>
        <p:spPr/>
        <p:txBody>
          <a:bodyPr/>
          <a:lstStyle/>
          <a:p>
            <a:fld id="{77D5D9BF-6434-4C87-9BA9-D300E94FED0D}" type="slidenum">
              <a:rPr lang="he-IL" smtClean="0"/>
              <a:t>3</a:t>
            </a:fld>
            <a:endParaRPr lang="he-IL"/>
          </a:p>
        </p:txBody>
      </p:sp>
    </p:spTree>
    <p:extLst>
      <p:ext uri="{BB962C8B-B14F-4D97-AF65-F5344CB8AC3E}">
        <p14:creationId xmlns:p14="http://schemas.microsoft.com/office/powerpoint/2010/main" val="3458147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 nutshell, in this approach, 2D Fourier transform of the non-delayed  aperture data yields the non-uniform samples of the 2D image spectrum. </a:t>
            </a:r>
          </a:p>
          <a:p>
            <a:r>
              <a:rPr lang="en-US" baseline="0"/>
              <a:t>After appropriate remapping, we get the uniformly sampled image spectrum and can use inverse 2D Fourier transform to recover the entire image.</a:t>
            </a:r>
          </a:p>
          <a:p>
            <a:r>
              <a:rPr lang="en-US" baseline="0"/>
              <a:t>The computational complexity in this case is proportional to the order of the remapping method, J (</a:t>
            </a:r>
            <a:r>
              <a:rPr lang="en-US" i="1" baseline="0"/>
              <a:t>optional: </a:t>
            </a:r>
            <a:r>
              <a:rPr lang="en-US" baseline="0"/>
              <a:t>namely, the number of non-uniform samples used by remapping algorithm).</a:t>
            </a:r>
          </a:p>
          <a:p>
            <a:r>
              <a:rPr lang="en-US" baseline="0"/>
              <a:t>In this work we propose to perform the remapping using SPURS - Sparse Uniform </a:t>
            </a:r>
            <a:r>
              <a:rPr lang="en-US" baseline="0" err="1"/>
              <a:t>ReSampling</a:t>
            </a:r>
            <a:r>
              <a:rPr lang="en-US" baseline="0"/>
              <a:t> – algorithm to obtain a better image quality at the same reduced computational cost.</a:t>
            </a:r>
          </a:p>
          <a:p>
            <a:endParaRPr lang="en-US" baseline="0"/>
          </a:p>
        </p:txBody>
      </p:sp>
      <p:sp>
        <p:nvSpPr>
          <p:cNvPr id="4" name="Slide Number Placeholder 3"/>
          <p:cNvSpPr>
            <a:spLocks noGrp="1"/>
          </p:cNvSpPr>
          <p:nvPr>
            <p:ph type="sldNum" sz="quarter" idx="10"/>
          </p:nvPr>
        </p:nvSpPr>
        <p:spPr/>
        <p:txBody>
          <a:bodyPr/>
          <a:lstStyle/>
          <a:p>
            <a:fld id="{77D5D9BF-6434-4C87-9BA9-D300E94FED0D}" type="slidenum">
              <a:rPr lang="he-IL" smtClean="0"/>
              <a:t>4</a:t>
            </a:fld>
            <a:endParaRPr lang="he-IL"/>
          </a:p>
        </p:txBody>
      </p:sp>
    </p:spTree>
    <p:extLst>
      <p:ext uri="{BB962C8B-B14F-4D97-AF65-F5344CB8AC3E}">
        <p14:creationId xmlns:p14="http://schemas.microsoft.com/office/powerpoint/2010/main" val="3254083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We next take a closer look at ST processing</a:t>
            </a:r>
            <a:r>
              <a:rPr lang="en-US"/>
              <a:t>, and at its core step - spectral </a:t>
            </a:r>
            <a:r>
              <a:rPr lang="en-US" baseline="0"/>
              <a:t>remapping. </a:t>
            </a:r>
          </a:p>
          <a:p>
            <a:r>
              <a:rPr lang="en-US" baseline="0"/>
              <a:t>Then, we introduce SPURS. And finally</a:t>
            </a:r>
            <a:r>
              <a:rPr lang="en-US"/>
              <a:t> we </a:t>
            </a:r>
            <a:r>
              <a:rPr lang="en-US" baseline="0"/>
              <a:t>present the results obtained by applying our method on PICMUS dataset.</a:t>
            </a:r>
          </a:p>
        </p:txBody>
      </p:sp>
      <p:sp>
        <p:nvSpPr>
          <p:cNvPr id="4" name="Slide Number Placeholder 3"/>
          <p:cNvSpPr>
            <a:spLocks noGrp="1"/>
          </p:cNvSpPr>
          <p:nvPr>
            <p:ph type="sldNum" sz="quarter" idx="10"/>
          </p:nvPr>
        </p:nvSpPr>
        <p:spPr/>
        <p:txBody>
          <a:bodyPr/>
          <a:lstStyle/>
          <a:p>
            <a:fld id="{77D5D9BF-6434-4C87-9BA9-D300E94FED0D}" type="slidenum">
              <a:rPr lang="he-IL" smtClean="0"/>
              <a:t>5</a:t>
            </a:fld>
            <a:endParaRPr lang="he-IL"/>
          </a:p>
        </p:txBody>
      </p:sp>
    </p:spTree>
    <p:extLst>
      <p:ext uri="{BB962C8B-B14F-4D97-AF65-F5344CB8AC3E}">
        <p14:creationId xmlns:p14="http://schemas.microsoft.com/office/powerpoint/2010/main" val="3631557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a:t>
            </a:r>
            <a:r>
              <a:rPr lang="en-US" baseline="0"/>
              <a:t> main drawback of standard delay and sum processing is high computational complexity.</a:t>
            </a:r>
          </a:p>
          <a:p>
            <a:r>
              <a:rPr lang="en-US" baseline="0"/>
              <a:t>Spatial Temporal processing developed recently by several groups, significantly reduces the amount of computations that is required to obtain an image. </a:t>
            </a:r>
          </a:p>
          <a:p>
            <a:r>
              <a:rPr lang="en-US" baseline="0"/>
              <a:t>In this work we propose to preform spatial temporal processing using SPURS which allows to improve image quality both in resolution and contrast, while retaining the above reduction in computational cost.</a:t>
            </a:r>
          </a:p>
        </p:txBody>
      </p:sp>
      <p:sp>
        <p:nvSpPr>
          <p:cNvPr id="4" name="Slide Number Placeholder 3"/>
          <p:cNvSpPr>
            <a:spLocks noGrp="1"/>
          </p:cNvSpPr>
          <p:nvPr>
            <p:ph type="sldNum" sz="quarter" idx="10"/>
          </p:nvPr>
        </p:nvSpPr>
        <p:spPr/>
        <p:txBody>
          <a:bodyPr/>
          <a:lstStyle/>
          <a:p>
            <a:fld id="{77D5D9BF-6434-4C87-9BA9-D300E94FED0D}" type="slidenum">
              <a:rPr lang="he-IL" smtClean="0"/>
              <a:t>6</a:t>
            </a:fld>
            <a:endParaRPr lang="he-IL"/>
          </a:p>
        </p:txBody>
      </p:sp>
    </p:spTree>
    <p:extLst>
      <p:ext uri="{BB962C8B-B14F-4D97-AF65-F5344CB8AC3E}">
        <p14:creationId xmlns:p14="http://schemas.microsoft.com/office/powerpoint/2010/main" val="88541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now take a</a:t>
            </a:r>
            <a:r>
              <a:rPr lang="en-US" baseline="0"/>
              <a:t> closer look at ST method.</a:t>
            </a:r>
            <a:endParaRPr lang="en-US"/>
          </a:p>
          <a:p>
            <a:r>
              <a:rPr lang="en-US"/>
              <a:t>In this approach,</a:t>
            </a:r>
            <a:r>
              <a:rPr lang="en-US" baseline="0"/>
              <a:t> we compute 2D Fourier transform of the aperture data. </a:t>
            </a:r>
          </a:p>
          <a:p>
            <a:r>
              <a:rPr lang="en-US" baseline="0"/>
              <a:t>The resulting aperture spectrum is related to the image spectrum by a nonlinear transformation of the coordinates. </a:t>
            </a:r>
          </a:p>
          <a:p>
            <a:r>
              <a:rPr lang="en-US" baseline="0"/>
              <a:t>Therefore, if the spectrum of the data is computed on the uniform grid,</a:t>
            </a:r>
            <a:r>
              <a:rPr lang="en-US"/>
              <a:t> which is the case when we use Fast-Fourier-Transform</a:t>
            </a:r>
            <a:r>
              <a:rPr lang="en-US" baseline="0"/>
              <a:t>, we get non uniform samples of the image spectrum.</a:t>
            </a:r>
          </a:p>
          <a:p>
            <a:r>
              <a:rPr lang="en-US" baseline="0"/>
              <a:t>The question is how to recover the image from these non uniform samples in frequency.</a:t>
            </a:r>
            <a:endParaRPr lang="en-US"/>
          </a:p>
        </p:txBody>
      </p:sp>
      <p:sp>
        <p:nvSpPr>
          <p:cNvPr id="4" name="Slide Number Placeholder 3"/>
          <p:cNvSpPr>
            <a:spLocks noGrp="1"/>
          </p:cNvSpPr>
          <p:nvPr>
            <p:ph type="sldNum" sz="quarter" idx="10"/>
          </p:nvPr>
        </p:nvSpPr>
        <p:spPr/>
        <p:txBody>
          <a:bodyPr/>
          <a:lstStyle/>
          <a:p>
            <a:fld id="{77D5D9BF-6434-4C87-9BA9-D300E94FED0D}" type="slidenum">
              <a:rPr lang="he-IL" smtClean="0"/>
              <a:t>7</a:t>
            </a:fld>
            <a:endParaRPr lang="he-IL"/>
          </a:p>
        </p:txBody>
      </p:sp>
    </p:spTree>
    <p:extLst>
      <p:ext uri="{BB962C8B-B14F-4D97-AF65-F5344CB8AC3E}">
        <p14:creationId xmlns:p14="http://schemas.microsoft.com/office/powerpoint/2010/main" val="565753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straightforward</a:t>
            </a:r>
            <a:r>
              <a:rPr lang="en-US" baseline="0"/>
              <a:t> way is to perform spectral remapping using linear interpolation. Only 2M multiplications are needed to compute M uniform frequency samples. However, the image quality is reduced compared to delay and sum, especially at high image depth. </a:t>
            </a:r>
          </a:p>
          <a:p>
            <a:r>
              <a:rPr lang="en-US" baseline="0"/>
              <a:t>Another approach is to use Non-Uniform-FFT to compute the non-uniform samples of the aperture spectrum. The above correspond to uniform samples of the image spectrum. </a:t>
            </a:r>
          </a:p>
          <a:p>
            <a:r>
              <a:rPr lang="en-US" baseline="0"/>
              <a:t>The computational load is slightly increased and is proportional to J, which is the number of neighbors being used to compute each non-uniform sample. </a:t>
            </a:r>
          </a:p>
          <a:p>
            <a:r>
              <a:rPr lang="en-US" baseline="0"/>
              <a:t>This method allows not only to avoid image degradation but to improve it compared to delay and sum.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n w="0"/>
                <a:solidFill>
                  <a:schemeClr val="tx1"/>
                </a:solidFill>
                <a:effectLst>
                  <a:outerShdw blurRad="38100" dist="19050" dir="2700000" algn="tl" rotWithShape="0">
                    <a:schemeClr val="dk1">
                      <a:alpha val="40000"/>
                    </a:schemeClr>
                  </a:outerShdw>
                </a:effectLst>
              </a:rPr>
              <a:t>I</a:t>
            </a:r>
            <a:r>
              <a:rPr lang="en-US" sz="1200" baseline="0">
                <a:ln w="0"/>
                <a:solidFill>
                  <a:schemeClr val="tx1"/>
                </a:solidFill>
                <a:effectLst>
                  <a:outerShdw blurRad="38100" dist="19050" dir="2700000" algn="tl" rotWithShape="0">
                    <a:schemeClr val="dk1">
                      <a:alpha val="40000"/>
                    </a:schemeClr>
                  </a:outerShdw>
                </a:effectLst>
              </a:rPr>
              <a:t>n our work, we propose to perform the remapping using</a:t>
            </a:r>
            <a:r>
              <a:rPr lang="en-US" sz="1200">
                <a:ln w="0"/>
                <a:solidFill>
                  <a:schemeClr val="tx1"/>
                </a:solidFill>
                <a:effectLst>
                  <a:outerShdw blurRad="38100" dist="19050" dir="2700000" algn="tl" rotWithShape="0">
                    <a:schemeClr val="dk1">
                      <a:alpha val="40000"/>
                    </a:schemeClr>
                  </a:outerShdw>
                </a:effectLst>
              </a:rPr>
              <a:t> SPURS</a:t>
            </a:r>
            <a:r>
              <a:rPr lang="en-US" sz="1200" baseline="0">
                <a:ln w="0"/>
                <a:solidFill>
                  <a:schemeClr val="tx1"/>
                </a:solidFill>
                <a:effectLst>
                  <a:outerShdw blurRad="38100" dist="19050" dir="2700000" algn="tl" rotWithShape="0">
                    <a:schemeClr val="dk1">
                      <a:alpha val="40000"/>
                    </a:schemeClr>
                  </a:outerShdw>
                </a:effectLst>
              </a:rPr>
              <a:t> which obtains better image quality with the computational cost of Non Uniform FFT.</a:t>
            </a:r>
            <a:endParaRPr lang="he-IL" sz="1200">
              <a:ln w="0"/>
              <a:solidFill>
                <a:schemeClr val="tx1"/>
              </a:solidFill>
              <a:effectLst>
                <a:outerShdw blurRad="38100" dist="19050" dir="2700000" algn="tl" rotWithShape="0">
                  <a:schemeClr val="dk1">
                    <a:alpha val="40000"/>
                  </a:schemeClr>
                </a:outerShdw>
              </a:effectLst>
            </a:endParaRPr>
          </a:p>
        </p:txBody>
      </p:sp>
      <p:sp>
        <p:nvSpPr>
          <p:cNvPr id="4" name="Slide Number Placeholder 3"/>
          <p:cNvSpPr>
            <a:spLocks noGrp="1"/>
          </p:cNvSpPr>
          <p:nvPr>
            <p:ph type="sldNum" sz="quarter" idx="10"/>
          </p:nvPr>
        </p:nvSpPr>
        <p:spPr/>
        <p:txBody>
          <a:bodyPr/>
          <a:lstStyle/>
          <a:p>
            <a:fld id="{77D5D9BF-6434-4C87-9BA9-D300E94FED0D}" type="slidenum">
              <a:rPr lang="he-IL" smtClean="0"/>
              <a:t>8</a:t>
            </a:fld>
            <a:endParaRPr lang="he-IL"/>
          </a:p>
        </p:txBody>
      </p:sp>
    </p:spTree>
    <p:extLst>
      <p:ext uri="{BB962C8B-B14F-4D97-AF65-F5344CB8AC3E}">
        <p14:creationId xmlns:p14="http://schemas.microsoft.com/office/powerpoint/2010/main" val="1353637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Spurs </a:t>
            </a:r>
            <a:r>
              <a:rPr lang="en-US" dirty="0"/>
              <a:t>is</a:t>
            </a:r>
            <a:r>
              <a:rPr lang="en-US" baseline="0" dirty="0"/>
              <a:t> an algorithm for resampling a function from its values on an non-uniform (non-Cartesian) grid to a Cartesian grid developed recently at SAMPL.</a:t>
            </a:r>
          </a:p>
          <a:p>
            <a:r>
              <a:rPr lang="en-US" baseline="0" dirty="0"/>
              <a:t>It is based on the ideas of generalized sampling theory and sparse solvers and was shown to improve the performance of MRI image reconstruction.</a:t>
            </a:r>
            <a:endParaRPr lang="he-IL" dirty="0"/>
          </a:p>
        </p:txBody>
      </p:sp>
      <p:sp>
        <p:nvSpPr>
          <p:cNvPr id="4" name="Slide Number Placeholder 3"/>
          <p:cNvSpPr>
            <a:spLocks noGrp="1"/>
          </p:cNvSpPr>
          <p:nvPr>
            <p:ph type="sldNum" sz="quarter" idx="10"/>
          </p:nvPr>
        </p:nvSpPr>
        <p:spPr/>
        <p:txBody>
          <a:bodyPr/>
          <a:lstStyle/>
          <a:p>
            <a:fld id="{77D5D9BF-6434-4C87-9BA9-D300E94FED0D}" type="slidenum">
              <a:rPr lang="he-IL" smtClean="0"/>
              <a:t>9</a:t>
            </a:fld>
            <a:endParaRPr lang="he-IL"/>
          </a:p>
        </p:txBody>
      </p:sp>
    </p:spTree>
    <p:extLst>
      <p:ext uri="{BB962C8B-B14F-4D97-AF65-F5344CB8AC3E}">
        <p14:creationId xmlns:p14="http://schemas.microsoft.com/office/powerpoint/2010/main" val="3719415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E5673314-6E0D-466B-A5B6-11272C22E591}"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4B08A-9C56-4F94-AC05-B001AD1FD80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487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673314-6E0D-466B-A5B6-11272C22E591}"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4B08A-9C56-4F94-AC05-B001AD1FD801}" type="slidenum">
              <a:rPr lang="en-US" smtClean="0"/>
              <a:t>‹#›</a:t>
            </a:fld>
            <a:endParaRPr lang="en-US"/>
          </a:p>
        </p:txBody>
      </p:sp>
    </p:spTree>
    <p:extLst>
      <p:ext uri="{BB962C8B-B14F-4D97-AF65-F5344CB8AC3E}">
        <p14:creationId xmlns:p14="http://schemas.microsoft.com/office/powerpoint/2010/main" val="427356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673314-6E0D-466B-A5B6-11272C22E591}"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4B08A-9C56-4F94-AC05-B001AD1FD801}" type="slidenum">
              <a:rPr lang="en-US" smtClean="0"/>
              <a:t>‹#›</a:t>
            </a:fld>
            <a:endParaRPr lang="en-US"/>
          </a:p>
        </p:txBody>
      </p:sp>
    </p:spTree>
    <p:extLst>
      <p:ext uri="{BB962C8B-B14F-4D97-AF65-F5344CB8AC3E}">
        <p14:creationId xmlns:p14="http://schemas.microsoft.com/office/powerpoint/2010/main" val="2473042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673314-6E0D-466B-A5B6-11272C22E591}"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4B08A-9C56-4F94-AC05-B001AD1FD801}" type="slidenum">
              <a:rPr lang="en-US" smtClean="0"/>
              <a:t>‹#›</a:t>
            </a:fld>
            <a:endParaRPr lang="en-US"/>
          </a:p>
        </p:txBody>
      </p:sp>
    </p:spTree>
    <p:extLst>
      <p:ext uri="{BB962C8B-B14F-4D97-AF65-F5344CB8AC3E}">
        <p14:creationId xmlns:p14="http://schemas.microsoft.com/office/powerpoint/2010/main" val="1423324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673314-6E0D-466B-A5B6-11272C22E591}"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4B08A-9C56-4F94-AC05-B001AD1FD80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753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2537718"/>
            <a:ext cx="2192769" cy="1928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673314-6E0D-466B-A5B6-11272C22E591}" type="datetimeFigureOut">
              <a:rPr lang="en-US" smtClean="0"/>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4B08A-9C56-4F94-AC05-B001AD1FD801}" type="slidenum">
              <a:rPr lang="en-US" smtClean="0"/>
              <a:t>‹#›</a:t>
            </a:fld>
            <a:endParaRPr lang="en-US"/>
          </a:p>
        </p:txBody>
      </p:sp>
      <p:sp>
        <p:nvSpPr>
          <p:cNvPr id="14" name="Text Placeholder 13"/>
          <p:cNvSpPr>
            <a:spLocks noGrp="1"/>
          </p:cNvSpPr>
          <p:nvPr>
            <p:ph type="body" sz="quarter" idx="16"/>
          </p:nvPr>
        </p:nvSpPr>
        <p:spPr>
          <a:xfrm>
            <a:off x="1097278" y="2222731"/>
            <a:ext cx="2192770" cy="3127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sz="half" idx="17"/>
          </p:nvPr>
        </p:nvSpPr>
        <p:spPr>
          <a:xfrm>
            <a:off x="3719156" y="2537718"/>
            <a:ext cx="2192769" cy="1928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3"/>
          <p:cNvSpPr>
            <a:spLocks noGrp="1"/>
          </p:cNvSpPr>
          <p:nvPr>
            <p:ph type="body" sz="quarter" idx="18"/>
          </p:nvPr>
        </p:nvSpPr>
        <p:spPr>
          <a:xfrm>
            <a:off x="3719155" y="2222731"/>
            <a:ext cx="2192770" cy="3127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half" idx="19"/>
          </p:nvPr>
        </p:nvSpPr>
        <p:spPr>
          <a:xfrm>
            <a:off x="6341034" y="2537718"/>
            <a:ext cx="2192769" cy="1928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3"/>
          <p:cNvSpPr>
            <a:spLocks noGrp="1"/>
          </p:cNvSpPr>
          <p:nvPr>
            <p:ph type="body" sz="quarter" idx="20"/>
          </p:nvPr>
        </p:nvSpPr>
        <p:spPr>
          <a:xfrm>
            <a:off x="6341034" y="2222731"/>
            <a:ext cx="2192770" cy="3127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p:cNvSpPr>
            <a:spLocks noGrp="1"/>
          </p:cNvSpPr>
          <p:nvPr>
            <p:ph sz="half" idx="21"/>
          </p:nvPr>
        </p:nvSpPr>
        <p:spPr>
          <a:xfrm>
            <a:off x="8962911" y="2537718"/>
            <a:ext cx="2192769" cy="1928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3"/>
          <p:cNvSpPr>
            <a:spLocks noGrp="1"/>
          </p:cNvSpPr>
          <p:nvPr>
            <p:ph type="body" sz="quarter" idx="22"/>
          </p:nvPr>
        </p:nvSpPr>
        <p:spPr>
          <a:xfrm>
            <a:off x="8962911" y="2222731"/>
            <a:ext cx="2192770" cy="3127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470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673314-6E0D-466B-A5B6-11272C22E591}" type="datetimeFigureOut">
              <a:rPr lang="en-US" smtClean="0"/>
              <a:t>9/7/2017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44B08A-9C56-4F94-AC05-B001AD1FD801}" type="slidenum">
              <a:rPr lang="en-US" smtClean="0"/>
              <a:t>‹#›</a:t>
            </a:fld>
            <a:endParaRPr lang="en-US"/>
          </a:p>
        </p:txBody>
      </p:sp>
    </p:spTree>
    <p:extLst>
      <p:ext uri="{BB962C8B-B14F-4D97-AF65-F5344CB8AC3E}">
        <p14:creationId xmlns:p14="http://schemas.microsoft.com/office/powerpoint/2010/main" val="2779022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673314-6E0D-466B-A5B6-11272C22E591}" type="datetimeFigureOut">
              <a:rPr lang="en-US" smtClean="0"/>
              <a:t>9/7/2017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44B08A-9C56-4F94-AC05-B001AD1FD801}" type="slidenum">
              <a:rPr lang="en-US" smtClean="0"/>
              <a:t>‹#›</a:t>
            </a:fld>
            <a:endParaRPr lang="en-US"/>
          </a:p>
        </p:txBody>
      </p:sp>
    </p:spTree>
    <p:extLst>
      <p:ext uri="{BB962C8B-B14F-4D97-AF65-F5344CB8AC3E}">
        <p14:creationId xmlns:p14="http://schemas.microsoft.com/office/powerpoint/2010/main" val="218378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5673314-6E0D-466B-A5B6-11272C22E591}" type="datetimeFigureOut">
              <a:rPr lang="en-US" smtClean="0"/>
              <a:t>9/7/2017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244B08A-9C56-4F94-AC05-B001AD1FD801}" type="slidenum">
              <a:rPr lang="en-US" smtClean="0"/>
              <a:t>‹#›</a:t>
            </a:fld>
            <a:endParaRPr lang="en-US"/>
          </a:p>
        </p:txBody>
      </p:sp>
    </p:spTree>
    <p:extLst>
      <p:ext uri="{BB962C8B-B14F-4D97-AF65-F5344CB8AC3E}">
        <p14:creationId xmlns:p14="http://schemas.microsoft.com/office/powerpoint/2010/main" val="2422332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5673314-6E0D-466B-A5B6-11272C22E591}" type="datetimeFigureOut">
              <a:rPr lang="en-US" smtClean="0"/>
              <a:t>9/7/2017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244B08A-9C56-4F94-AC05-B001AD1FD801}" type="slidenum">
              <a:rPr lang="en-US" smtClean="0"/>
              <a:t>‹#›</a:t>
            </a:fld>
            <a:endParaRPr lang="en-US"/>
          </a:p>
        </p:txBody>
      </p:sp>
    </p:spTree>
    <p:extLst>
      <p:ext uri="{BB962C8B-B14F-4D97-AF65-F5344CB8AC3E}">
        <p14:creationId xmlns:p14="http://schemas.microsoft.com/office/powerpoint/2010/main" val="396869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5673314-6E0D-466B-A5B6-11272C22E591}" type="datetimeFigureOut">
              <a:rPr lang="en-US" smtClean="0"/>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4B08A-9C56-4F94-AC05-B001AD1FD801}" type="slidenum">
              <a:rPr lang="en-US" smtClean="0"/>
              <a:t>‹#›</a:t>
            </a:fld>
            <a:endParaRPr lang="en-US"/>
          </a:p>
        </p:txBody>
      </p:sp>
    </p:spTree>
    <p:extLst>
      <p:ext uri="{BB962C8B-B14F-4D97-AF65-F5344CB8AC3E}">
        <p14:creationId xmlns:p14="http://schemas.microsoft.com/office/powerpoint/2010/main" val="3198184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5673314-6E0D-466B-A5B6-11272C22E591}" type="datetimeFigureOut">
              <a:rPr lang="en-US" smtClean="0"/>
              <a:t>9/7/2017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244B08A-9C56-4F94-AC05-B001AD1FD80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9127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image" Target="../media/image34.emf"/><Relationship Id="rId3" Type="http://schemas.openxmlformats.org/officeDocument/2006/relationships/slideLayout" Target="../slideLayouts/slideLayout2.xml"/><Relationship Id="rId7" Type="http://schemas.openxmlformats.org/officeDocument/2006/relationships/image" Target="../media/image46.png"/><Relationship Id="rId12" Type="http://schemas.openxmlformats.org/officeDocument/2006/relationships/image" Target="../media/image33.emf"/><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28.wmf"/><Relationship Id="rId11" Type="http://schemas.openxmlformats.org/officeDocument/2006/relationships/image" Target="../media/image32.emf"/><Relationship Id="rId5" Type="http://schemas.openxmlformats.org/officeDocument/2006/relationships/oleObject" Target="../embeddings/oleObject6.bin"/><Relationship Id="rId15" Type="http://schemas.openxmlformats.org/officeDocument/2006/relationships/image" Target="../media/image35.emf"/><Relationship Id="rId10" Type="http://schemas.openxmlformats.org/officeDocument/2006/relationships/image" Target="../media/image31.emf"/><Relationship Id="rId4" Type="http://schemas.openxmlformats.org/officeDocument/2006/relationships/notesSlide" Target="../notesSlides/notesSlide10.xml"/><Relationship Id="rId9" Type="http://schemas.openxmlformats.org/officeDocument/2006/relationships/image" Target="../media/image30.emf"/><Relationship Id="rId14" Type="http://schemas.openxmlformats.org/officeDocument/2006/relationships/image" Target="../media/image53.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39.wmf"/><Relationship Id="rId3" Type="http://schemas.openxmlformats.org/officeDocument/2006/relationships/slideLayout" Target="../slideLayouts/slideLayout2.xml"/><Relationship Id="rId7" Type="http://schemas.openxmlformats.org/officeDocument/2006/relationships/image" Target="../media/image40.emf"/><Relationship Id="rId12" Type="http://schemas.openxmlformats.org/officeDocument/2006/relationships/oleObject" Target="../embeddings/oleObject10.bin"/><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36.wmf"/><Relationship Id="rId11" Type="http://schemas.openxmlformats.org/officeDocument/2006/relationships/image" Target="../media/image38.wmf"/><Relationship Id="rId5" Type="http://schemas.openxmlformats.org/officeDocument/2006/relationships/oleObject" Target="../embeddings/oleObject7.bin"/><Relationship Id="rId10" Type="http://schemas.openxmlformats.org/officeDocument/2006/relationships/oleObject" Target="../embeddings/oleObject9.bin"/><Relationship Id="rId4" Type="http://schemas.openxmlformats.org/officeDocument/2006/relationships/notesSlide" Target="../notesSlides/notesSlide11.xml"/><Relationship Id="rId9" Type="http://schemas.openxmlformats.org/officeDocument/2006/relationships/image" Target="../media/image37.wmf"/><Relationship Id="rId14" Type="http://schemas.openxmlformats.org/officeDocument/2006/relationships/image" Target="../media/image60.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48.emf"/><Relationship Id="rId18" Type="http://schemas.openxmlformats.org/officeDocument/2006/relationships/image" Target="../media/image45.wmf"/><Relationship Id="rId3" Type="http://schemas.openxmlformats.org/officeDocument/2006/relationships/slideLayout" Target="../slideLayouts/slideLayout2.xml"/><Relationship Id="rId7" Type="http://schemas.openxmlformats.org/officeDocument/2006/relationships/image" Target="../media/image41.wmf"/><Relationship Id="rId12" Type="http://schemas.openxmlformats.org/officeDocument/2006/relationships/image" Target="../media/image47.emf"/><Relationship Id="rId17" Type="http://schemas.openxmlformats.org/officeDocument/2006/relationships/oleObject" Target="../embeddings/oleObject15.bin"/><Relationship Id="rId2" Type="http://schemas.openxmlformats.org/officeDocument/2006/relationships/tags" Target="../tags/tag7.xml"/><Relationship Id="rId16" Type="http://schemas.openxmlformats.org/officeDocument/2006/relationships/image" Target="../media/image70.png"/><Relationship Id="rId20" Type="http://schemas.openxmlformats.org/officeDocument/2006/relationships/image" Target="../media/image46.wmf"/><Relationship Id="rId1" Type="http://schemas.openxmlformats.org/officeDocument/2006/relationships/vmlDrawing" Target="../drawings/vmlDrawing6.vml"/><Relationship Id="rId6" Type="http://schemas.openxmlformats.org/officeDocument/2006/relationships/oleObject" Target="../embeddings/oleObject11.bin"/><Relationship Id="rId11" Type="http://schemas.openxmlformats.org/officeDocument/2006/relationships/image" Target="../media/image43.wmf"/><Relationship Id="rId5" Type="http://schemas.openxmlformats.org/officeDocument/2006/relationships/image" Target="../media/image67.png"/><Relationship Id="rId15" Type="http://schemas.openxmlformats.org/officeDocument/2006/relationships/image" Target="../media/image44.wmf"/><Relationship Id="rId10" Type="http://schemas.openxmlformats.org/officeDocument/2006/relationships/oleObject" Target="../embeddings/oleObject13.bin"/><Relationship Id="rId19" Type="http://schemas.openxmlformats.org/officeDocument/2006/relationships/oleObject" Target="../embeddings/oleObject16.bin"/><Relationship Id="rId4" Type="http://schemas.openxmlformats.org/officeDocument/2006/relationships/notesSlide" Target="../notesSlides/notesSlide12.xml"/><Relationship Id="rId9" Type="http://schemas.openxmlformats.org/officeDocument/2006/relationships/image" Target="../media/image42.wmf"/><Relationship Id="rId14"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8" Type="http://schemas.openxmlformats.org/officeDocument/2006/relationships/image" Target="../media/image47.emf"/><Relationship Id="rId13" Type="http://schemas.openxmlformats.org/officeDocument/2006/relationships/oleObject" Target="../embeddings/oleObject20.bin"/><Relationship Id="rId3" Type="http://schemas.openxmlformats.org/officeDocument/2006/relationships/notesSlide" Target="../notesSlides/notesSlide13.xml"/><Relationship Id="rId7" Type="http://schemas.openxmlformats.org/officeDocument/2006/relationships/image" Target="../media/image43.wmf"/><Relationship Id="rId12" Type="http://schemas.openxmlformats.org/officeDocument/2006/relationships/image" Target="../media/image70.png"/><Relationship Id="rId17" Type="http://schemas.openxmlformats.org/officeDocument/2006/relationships/image" Target="../media/image71.png"/><Relationship Id="rId2" Type="http://schemas.openxmlformats.org/officeDocument/2006/relationships/slideLayout" Target="../slideLayouts/slideLayout2.xml"/><Relationship Id="rId16" Type="http://schemas.openxmlformats.org/officeDocument/2006/relationships/image" Target="../media/image46.wmf"/><Relationship Id="rId1" Type="http://schemas.openxmlformats.org/officeDocument/2006/relationships/vmlDrawing" Target="../drawings/vmlDrawing7.vml"/><Relationship Id="rId6" Type="http://schemas.openxmlformats.org/officeDocument/2006/relationships/oleObject" Target="../embeddings/oleObject18.bin"/><Relationship Id="rId11" Type="http://schemas.openxmlformats.org/officeDocument/2006/relationships/image" Target="../media/image44.wmf"/><Relationship Id="rId5" Type="http://schemas.openxmlformats.org/officeDocument/2006/relationships/image" Target="../media/image42.wmf"/><Relationship Id="rId15" Type="http://schemas.openxmlformats.org/officeDocument/2006/relationships/oleObject" Target="../embeddings/oleObject21.bin"/><Relationship Id="rId10" Type="http://schemas.openxmlformats.org/officeDocument/2006/relationships/oleObject" Target="../embeddings/oleObject19.bin"/><Relationship Id="rId4" Type="http://schemas.openxmlformats.org/officeDocument/2006/relationships/oleObject" Target="../embeddings/oleObject17.bin"/><Relationship Id="rId9" Type="http://schemas.openxmlformats.org/officeDocument/2006/relationships/image" Target="../media/image48.emf"/><Relationship Id="rId14" Type="http://schemas.openxmlformats.org/officeDocument/2006/relationships/image" Target="../media/image45.wmf"/></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52.jpg"/><Relationship Id="rId4" Type="http://schemas.openxmlformats.org/officeDocument/2006/relationships/diagramData" Target="../diagrams/data1.xml"/><Relationship Id="rId9" Type="http://schemas.openxmlformats.org/officeDocument/2006/relationships/image" Target="../media/image51.jpg"/></Relationships>
</file>

<file path=ppt/slides/_rels/slide15.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56.png"/><Relationship Id="rId5" Type="http://schemas.openxmlformats.org/officeDocument/2006/relationships/diagramQuickStyle" Target="../diagrams/quickStyle2.xml"/><Relationship Id="rId10" Type="http://schemas.openxmlformats.org/officeDocument/2006/relationships/image" Target="../media/image55.jpg"/><Relationship Id="rId4" Type="http://schemas.openxmlformats.org/officeDocument/2006/relationships/diagramLayout" Target="../diagrams/layout2.xml"/><Relationship Id="rId9" Type="http://schemas.openxmlformats.org/officeDocument/2006/relationships/image" Target="../media/image54.jpeg"/></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6.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3.xml"/><Relationship Id="rId11" Type="http://schemas.openxmlformats.org/officeDocument/2006/relationships/image" Target="../media/image63.jpeg"/><Relationship Id="rId5" Type="http://schemas.openxmlformats.org/officeDocument/2006/relationships/diagramLayout" Target="../diagrams/layout3.xml"/><Relationship Id="rId10" Type="http://schemas.openxmlformats.org/officeDocument/2006/relationships/image" Target="../media/image62.jpeg"/><Relationship Id="rId4" Type="http://schemas.openxmlformats.org/officeDocument/2006/relationships/diagramData" Target="../diagrams/data3.xml"/><Relationship Id="rId9" Type="http://schemas.openxmlformats.org/officeDocument/2006/relationships/image" Target="../media/image61.jpeg"/></Relationships>
</file>

<file path=ppt/slides/_rels/slide17.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chart" Target="../charts/chart1.xml"/><Relationship Id="rId4" Type="http://schemas.openxmlformats.org/officeDocument/2006/relationships/diagramLayout" Target="../diagrams/layout4.xml"/><Relationship Id="rId9"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chart" Target="../charts/chart3.xml"/><Relationship Id="rId4" Type="http://schemas.openxmlformats.org/officeDocument/2006/relationships/diagramLayout" Target="../diagrams/layout6.xml"/><Relationship Id="rId9" Type="http://schemas.openxmlformats.org/officeDocument/2006/relationships/chart" Target="../charts/char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image" Target="../media/image9.emf"/><Relationship Id="rId5" Type="http://schemas.openxmlformats.org/officeDocument/2006/relationships/oleObject" Target="../embeddings/oleObject1.bin"/><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5.wmf"/></Relationships>
</file>

<file path=ppt/slides/_rels/slide2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20.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1.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87.jpeg"/><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12.png"/><Relationship Id="rId12" Type="http://schemas.openxmlformats.org/officeDocument/2006/relationships/image" Target="../media/image5.wmf"/><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image" Target="../media/image11.png"/><Relationship Id="rId11" Type="http://schemas.openxmlformats.org/officeDocument/2006/relationships/oleObject" Target="../embeddings/oleObject3.bin"/><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notesSlide" Target="../notesSlides/notesSlide3.xml"/><Relationship Id="rId9" Type="http://schemas.openxmlformats.org/officeDocument/2006/relationships/image" Target="../media/image14.png"/><Relationship Id="rId14" Type="http://schemas.openxmlformats.org/officeDocument/2006/relationships/image" Target="../media/image9.emf"/></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4.xml"/><Relationship Id="rId7" Type="http://schemas.openxmlformats.org/officeDocument/2006/relationships/image" Target="../media/image17.jpg"/><Relationship Id="rId12"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19.jpeg"/><Relationship Id="rId4" Type="http://schemas.openxmlformats.org/officeDocument/2006/relationships/image" Target="../media/image15.pn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26.png"/><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oleObject" Target="../embeddings/oleObject5.bin"/><Relationship Id="rId3" Type="http://schemas.openxmlformats.org/officeDocument/2006/relationships/slideLayout" Target="../slideLayouts/slideLayout2.xml"/><Relationship Id="rId7" Type="http://schemas.openxmlformats.org/officeDocument/2006/relationships/image" Target="../media/image30.png"/><Relationship Id="rId12" Type="http://schemas.openxmlformats.org/officeDocument/2006/relationships/image" Target="../media/image21.wmf"/><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7.png"/><Relationship Id="rId11" Type="http://schemas.openxmlformats.org/officeDocument/2006/relationships/oleObject" Target="../embeddings/oleObject4.bin"/><Relationship Id="rId5" Type="http://schemas.openxmlformats.org/officeDocument/2006/relationships/image" Target="../media/image29.png"/><Relationship Id="rId15" Type="http://schemas.openxmlformats.org/officeDocument/2006/relationships/image" Target="../media/image24.emf"/><Relationship Id="rId10" Type="http://schemas.openxmlformats.org/officeDocument/2006/relationships/image" Target="../media/image17.jpg"/><Relationship Id="rId4" Type="http://schemas.openxmlformats.org/officeDocument/2006/relationships/notesSlide" Target="../notesSlides/notesSlide7.xml"/><Relationship Id="rId9" Type="http://schemas.openxmlformats.org/officeDocument/2006/relationships/image" Target="../media/image32.png"/><Relationship Id="rId14" Type="http://schemas.openxmlformats.org/officeDocument/2006/relationships/image" Target="../media/image22.wmf"/></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notesSlide" Target="../notesSlides/notesSlide8.xml"/><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5.jpe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26.jpeg"/><Relationship Id="rId4" Type="http://schemas.openxmlformats.org/officeDocument/2006/relationships/image" Target="../media/image34.png"/><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a:t>Spatial-Temporal Plane-Wave Image Formation with Sparse Uniform </a:t>
            </a:r>
            <a:r>
              <a:rPr lang="en-US" sz="4800" b="1" err="1"/>
              <a:t>ReSampling</a:t>
            </a:r>
            <a:r>
              <a:rPr lang="en-US" sz="4800" b="1"/>
              <a:t> (SPURS) </a:t>
            </a:r>
            <a:endParaRPr lang="en-US" sz="4800"/>
          </a:p>
        </p:txBody>
      </p:sp>
      <p:sp>
        <p:nvSpPr>
          <p:cNvPr id="3" name="Subtitle 2"/>
          <p:cNvSpPr>
            <a:spLocks noGrp="1"/>
          </p:cNvSpPr>
          <p:nvPr>
            <p:ph type="subTitle" idx="1"/>
          </p:nvPr>
        </p:nvSpPr>
        <p:spPr>
          <a:xfrm>
            <a:off x="1097280" y="4345901"/>
            <a:ext cx="10058400" cy="719876"/>
          </a:xfrm>
        </p:spPr>
        <p:txBody>
          <a:bodyPr>
            <a:normAutofit/>
          </a:bodyPr>
          <a:lstStyle/>
          <a:p>
            <a:r>
              <a:rPr lang="en-US"/>
              <a:t>T. Chernyakova, </a:t>
            </a:r>
            <a:r>
              <a:rPr lang="en-US" b="1"/>
              <a:t>A. </a:t>
            </a:r>
            <a:r>
              <a:rPr lang="en-US" b="1" err="1"/>
              <a:t>Aberdam</a:t>
            </a:r>
            <a:r>
              <a:rPr lang="en-US"/>
              <a:t>, E. Bar-</a:t>
            </a:r>
            <a:r>
              <a:rPr lang="en-US" err="1"/>
              <a:t>Ilan</a:t>
            </a:r>
            <a:r>
              <a:rPr lang="en-US"/>
              <a:t>, Y. C. </a:t>
            </a:r>
            <a:r>
              <a:rPr lang="en-US" err="1"/>
              <a:t>Eldar</a:t>
            </a:r>
            <a:endParaRPr lang="en-US"/>
          </a:p>
        </p:txBody>
      </p:sp>
      <p:pic>
        <p:nvPicPr>
          <p:cNvPr id="4" name="Picture 3">
            <a:extLst>
              <a:ext uri="{FF2B5EF4-FFF2-40B4-BE49-F238E27FC236}">
                <a16:creationId xmlns="" xmlns:a16="http://schemas.microsoft.com/office/drawing/2014/main" id="{ED02A0F8-84B9-4711-9FB8-74795E893B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7021"/>
          <a:stretch/>
        </p:blipFill>
        <p:spPr>
          <a:xfrm>
            <a:off x="383339" y="131334"/>
            <a:ext cx="1321436" cy="1298227"/>
          </a:xfrm>
          <a:prstGeom prst="rect">
            <a:avLst/>
          </a:prstGeom>
        </p:spPr>
      </p:pic>
      <p:pic>
        <p:nvPicPr>
          <p:cNvPr id="5" name="Picture 4">
            <a:extLst>
              <a:ext uri="{FF2B5EF4-FFF2-40B4-BE49-F238E27FC236}">
                <a16:creationId xmlns="" xmlns:a16="http://schemas.microsoft.com/office/drawing/2014/main" id="{7BC05E1B-0E16-474C-94A2-41EB7D654AA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10964" y="283338"/>
            <a:ext cx="2354832" cy="994217"/>
          </a:xfrm>
          <a:prstGeom prst="rect">
            <a:avLst/>
          </a:prstGeom>
        </p:spPr>
      </p:pic>
      <p:pic>
        <p:nvPicPr>
          <p:cNvPr id="6" name="Picture 5">
            <a:extLst>
              <a:ext uri="{FF2B5EF4-FFF2-40B4-BE49-F238E27FC236}">
                <a16:creationId xmlns="" xmlns:a16="http://schemas.microsoft.com/office/drawing/2014/main" id="{F924947F-AD36-4634-9009-CB1843DC569D}"/>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29144" y="283337"/>
            <a:ext cx="2547285" cy="994217"/>
          </a:xfrm>
          <a:prstGeom prst="rect">
            <a:avLst/>
          </a:prstGeom>
        </p:spPr>
      </p:pic>
      <p:sp>
        <p:nvSpPr>
          <p:cNvPr id="8" name="TextBox 7"/>
          <p:cNvSpPr txBox="1"/>
          <p:nvPr/>
        </p:nvSpPr>
        <p:spPr>
          <a:xfrm>
            <a:off x="1097280" y="4768064"/>
            <a:ext cx="7022592" cy="369332"/>
          </a:xfrm>
          <a:prstGeom prst="rect">
            <a:avLst/>
          </a:prstGeom>
          <a:noFill/>
        </p:spPr>
        <p:txBody>
          <a:bodyPr wrap="square" rtlCol="1">
            <a:spAutoFit/>
          </a:bodyPr>
          <a:lstStyle/>
          <a:p>
            <a:r>
              <a:rPr lang="en-US">
                <a:solidFill>
                  <a:schemeClr val="tx2"/>
                </a:solidFill>
                <a:latin typeface="Calibri Light" panose="020F0302020204030204" pitchFamily="34" charset="0"/>
              </a:rPr>
              <a:t>Electrical Engineering Department, Technion, Israel</a:t>
            </a:r>
            <a:endParaRPr lang="he-IL">
              <a:solidFill>
                <a:schemeClr val="tx2"/>
              </a:solidFill>
              <a:latin typeface="Calibri Light" panose="020F0302020204030204" pitchFamily="34" charset="0"/>
            </a:endParaRPr>
          </a:p>
        </p:txBody>
      </p:sp>
    </p:spTree>
    <p:extLst>
      <p:ext uri="{BB962C8B-B14F-4D97-AF65-F5344CB8AC3E}">
        <p14:creationId xmlns:p14="http://schemas.microsoft.com/office/powerpoint/2010/main" val="19457549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382521" y="4577303"/>
            <a:ext cx="424399" cy="424399"/>
          </a:xfrm>
          <a:prstGeom prst="ellipse">
            <a:avLst/>
          </a:prstGeom>
          <a:solidFill>
            <a:srgbClr val="FF9900">
              <a:alpha val="50000"/>
            </a:srgbClr>
          </a:solidFill>
          <a:ln w="28575">
            <a:solidFill>
              <a:srgbClr val="FF99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SPURS – Motivation</a:t>
            </a:r>
          </a:p>
        </p:txBody>
      </p:sp>
      <p:graphicFrame>
        <p:nvGraphicFramePr>
          <p:cNvPr id="23" name="Object 22"/>
          <p:cNvGraphicFramePr>
            <a:graphicFrameLocks noChangeAspect="1"/>
          </p:cNvGraphicFramePr>
          <p:nvPr>
            <p:extLst>
              <p:ext uri="{D42A27DB-BD31-4B8C-83A1-F6EECF244321}">
                <p14:modId xmlns:p14="http://schemas.microsoft.com/office/powerpoint/2010/main" val="1071931731"/>
              </p:ext>
            </p:extLst>
          </p:nvPr>
        </p:nvGraphicFramePr>
        <p:xfrm>
          <a:off x="5468998" y="4620020"/>
          <a:ext cx="2425700" cy="1101725"/>
        </p:xfrm>
        <a:graphic>
          <a:graphicData uri="http://schemas.openxmlformats.org/presentationml/2006/ole">
            <mc:AlternateContent xmlns:mc="http://schemas.openxmlformats.org/markup-compatibility/2006">
              <mc:Choice xmlns:v="urn:schemas-microsoft-com:vml" Requires="v">
                <p:oleObj spid="_x0000_s32783" name="Equation" r:id="rId5" imgW="1790640" imgH="812520" progId="Equation.DSMT4">
                  <p:embed/>
                </p:oleObj>
              </mc:Choice>
              <mc:Fallback>
                <p:oleObj name="Equation" r:id="rId5" imgW="1790640" imgH="812520" progId="Equation.DSMT4">
                  <p:embed/>
                  <p:pic>
                    <p:nvPicPr>
                      <p:cNvPr id="4" name="Object 3"/>
                      <p:cNvPicPr/>
                      <p:nvPr/>
                    </p:nvPicPr>
                    <p:blipFill>
                      <a:blip r:embed="rId6"/>
                      <a:stretch>
                        <a:fillRect/>
                      </a:stretch>
                    </p:blipFill>
                    <p:spPr>
                      <a:xfrm>
                        <a:off x="5468998" y="4620020"/>
                        <a:ext cx="2425700" cy="1101725"/>
                      </a:xfrm>
                      <a:prstGeom prst="rect">
                        <a:avLst/>
                      </a:prstGeom>
                    </p:spPr>
                  </p:pic>
                </p:oleObj>
              </mc:Fallback>
            </mc:AlternateContent>
          </a:graphicData>
        </a:graphic>
      </p:graphicFrame>
      <p:sp>
        <p:nvSpPr>
          <p:cNvPr id="4" name="Rounded Rectangle 3"/>
          <p:cNvSpPr/>
          <p:nvPr/>
        </p:nvSpPr>
        <p:spPr>
          <a:xfrm>
            <a:off x="1541128" y="1798361"/>
            <a:ext cx="2386443" cy="303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Finite support signal</a:t>
            </a:r>
          </a:p>
        </p:txBody>
      </p:sp>
      <p:sp>
        <p:nvSpPr>
          <p:cNvPr id="25" name="Rounded Rectangle 24"/>
          <p:cNvSpPr/>
          <p:nvPr/>
        </p:nvSpPr>
        <p:spPr>
          <a:xfrm>
            <a:off x="5376093" y="1792778"/>
            <a:ext cx="2789498" cy="303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Spectrum spanned by </a:t>
            </a:r>
            <a:r>
              <a:rPr lang="en-US" err="1"/>
              <a:t>sincs</a:t>
            </a:r>
            <a:endParaRPr lang="en-US"/>
          </a:p>
        </p:txBody>
      </p:sp>
      <p:grpSp>
        <p:nvGrpSpPr>
          <p:cNvPr id="12" name="Group 11"/>
          <p:cNvGrpSpPr/>
          <p:nvPr/>
        </p:nvGrpSpPr>
        <p:grpSpPr>
          <a:xfrm>
            <a:off x="4209852" y="2605592"/>
            <a:ext cx="598940" cy="369332"/>
            <a:chOff x="4525613" y="2759571"/>
            <a:chExt cx="598940" cy="369332"/>
          </a:xfrm>
        </p:grpSpPr>
        <p:cxnSp>
          <p:nvCxnSpPr>
            <p:cNvPr id="10" name="Straight Arrow Connector 9"/>
            <p:cNvCxnSpPr/>
            <p:nvPr/>
          </p:nvCxnSpPr>
          <p:spPr>
            <a:xfrm>
              <a:off x="4525613" y="3110621"/>
              <a:ext cx="5989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4577517" y="2759571"/>
                  <a:ext cx="50277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ℱ</m:t>
                        </m:r>
                      </m:oMath>
                    </m:oMathPara>
                  </a14:m>
                  <a:endParaRPr lang="en-US"/>
                </a:p>
              </p:txBody>
            </p:sp>
          </mc:Choice>
          <mc:Fallback xmlns="">
            <p:sp>
              <p:nvSpPr>
                <p:cNvPr id="11" name="TextBox 10"/>
                <p:cNvSpPr txBox="1">
                  <a:spLocks noRot="1" noChangeAspect="1" noMove="1" noResize="1" noEditPoints="1" noAdjustHandles="1" noChangeArrowheads="1" noChangeShapeType="1" noTextEdit="1"/>
                </p:cNvSpPr>
                <p:nvPr/>
              </p:nvSpPr>
              <p:spPr>
                <a:xfrm>
                  <a:off x="4577517" y="2759571"/>
                  <a:ext cx="502770" cy="369332"/>
                </a:xfrm>
                <a:prstGeom prst="rect">
                  <a:avLst/>
                </a:prstGeom>
                <a:blipFill>
                  <a:blip r:embed="rId7"/>
                  <a:stretch>
                    <a:fillRect/>
                  </a:stretch>
                </a:blipFill>
              </p:spPr>
              <p:txBody>
                <a:bodyPr/>
                <a:lstStyle/>
                <a:p>
                  <a:r>
                    <a:rPr lang="en-US">
                      <a:noFill/>
                    </a:rPr>
                    <a:t> </a:t>
                  </a:r>
                </a:p>
              </p:txBody>
            </p:sp>
          </mc:Fallback>
        </mc:AlternateContent>
      </p:grpSp>
      <p:pic>
        <p:nvPicPr>
          <p:cNvPr id="31" name="Picture 30"/>
          <p:cNvPicPr>
            <a:picLocks noChangeAspect="1"/>
          </p:cNvPicPr>
          <p:nvPr/>
        </p:nvPicPr>
        <p:blipFill>
          <a:blip r:embed="rId8"/>
          <a:stretch>
            <a:fillRect/>
          </a:stretch>
        </p:blipFill>
        <p:spPr>
          <a:xfrm>
            <a:off x="8928736" y="802095"/>
            <a:ext cx="1692917" cy="1271016"/>
          </a:xfrm>
          <a:prstGeom prst="rect">
            <a:avLst/>
          </a:prstGeom>
        </p:spPr>
      </p:pic>
      <p:pic>
        <p:nvPicPr>
          <p:cNvPr id="32" name="Picture 31"/>
          <p:cNvPicPr>
            <a:picLocks noChangeAspect="1"/>
          </p:cNvPicPr>
          <p:nvPr/>
        </p:nvPicPr>
        <p:blipFill>
          <a:blip r:embed="rId9"/>
          <a:stretch>
            <a:fillRect/>
          </a:stretch>
        </p:blipFill>
        <p:spPr>
          <a:xfrm>
            <a:off x="8963546" y="2151758"/>
            <a:ext cx="1692917" cy="1271016"/>
          </a:xfrm>
          <a:prstGeom prst="rect">
            <a:avLst/>
          </a:prstGeom>
        </p:spPr>
      </p:pic>
      <p:pic>
        <p:nvPicPr>
          <p:cNvPr id="33" name="Picture 32"/>
          <p:cNvPicPr>
            <a:picLocks noChangeAspect="1"/>
          </p:cNvPicPr>
          <p:nvPr/>
        </p:nvPicPr>
        <p:blipFill>
          <a:blip r:embed="rId10"/>
          <a:stretch>
            <a:fillRect/>
          </a:stretch>
        </p:blipFill>
        <p:spPr>
          <a:xfrm>
            <a:off x="8956970" y="3547063"/>
            <a:ext cx="1692917" cy="1271016"/>
          </a:xfrm>
          <a:prstGeom prst="rect">
            <a:avLst/>
          </a:prstGeom>
        </p:spPr>
      </p:pic>
      <p:sp>
        <p:nvSpPr>
          <p:cNvPr id="35" name="Left Brace 34"/>
          <p:cNvSpPr/>
          <p:nvPr/>
        </p:nvSpPr>
        <p:spPr>
          <a:xfrm>
            <a:off x="8520303" y="955894"/>
            <a:ext cx="436667" cy="3973203"/>
          </a:xfrm>
          <a:prstGeom prst="leftBrace">
            <a:avLst>
              <a:gd name="adj1" fmla="val 133016"/>
              <a:gd name="adj2" fmla="val 5439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p:cNvSpPr txBox="1"/>
          <p:nvPr/>
        </p:nvSpPr>
        <p:spPr>
          <a:xfrm>
            <a:off x="9589062" y="1799403"/>
            <a:ext cx="623454" cy="523220"/>
          </a:xfrm>
          <a:prstGeom prst="rect">
            <a:avLst/>
          </a:prstGeom>
          <a:noFill/>
        </p:spPr>
        <p:txBody>
          <a:bodyPr wrap="square" rtlCol="0">
            <a:spAutoFit/>
          </a:bodyPr>
          <a:lstStyle/>
          <a:p>
            <a:r>
              <a:rPr lang="en-US" sz="2800">
                <a:ln w="0"/>
                <a:solidFill>
                  <a:schemeClr val="accent1"/>
                </a:solidFill>
                <a:effectLst>
                  <a:outerShdw blurRad="38100" dist="25400" dir="5400000" algn="ctr" rotWithShape="0">
                    <a:srgbClr val="6E747A">
                      <a:alpha val="43000"/>
                    </a:srgbClr>
                  </a:outerShdw>
                </a:effectLst>
              </a:rPr>
              <a:t>+</a:t>
            </a:r>
          </a:p>
        </p:txBody>
      </p:sp>
      <p:sp>
        <p:nvSpPr>
          <p:cNvPr id="37" name="TextBox 36"/>
          <p:cNvSpPr txBox="1"/>
          <p:nvPr/>
        </p:nvSpPr>
        <p:spPr>
          <a:xfrm>
            <a:off x="9589062" y="3179239"/>
            <a:ext cx="623454" cy="523220"/>
          </a:xfrm>
          <a:prstGeom prst="rect">
            <a:avLst/>
          </a:prstGeom>
          <a:noFill/>
        </p:spPr>
        <p:txBody>
          <a:bodyPr wrap="square" rtlCol="0">
            <a:spAutoFit/>
          </a:bodyPr>
          <a:lstStyle/>
          <a:p>
            <a:r>
              <a:rPr lang="en-US" sz="2800">
                <a:ln w="0"/>
                <a:solidFill>
                  <a:schemeClr val="accent1"/>
                </a:solidFill>
                <a:effectLst>
                  <a:outerShdw blurRad="38100" dist="25400" dir="5400000" algn="ctr" rotWithShape="0">
                    <a:srgbClr val="6E747A">
                      <a:alpha val="43000"/>
                    </a:srgbClr>
                  </a:outerShdw>
                </a:effectLst>
              </a:rPr>
              <a:t>+</a:t>
            </a:r>
          </a:p>
        </p:txBody>
      </p:sp>
      <p:sp>
        <p:nvSpPr>
          <p:cNvPr id="38" name="TextBox 37"/>
          <p:cNvSpPr txBox="1"/>
          <p:nvPr/>
        </p:nvSpPr>
        <p:spPr>
          <a:xfrm>
            <a:off x="8082932" y="2830295"/>
            <a:ext cx="623454" cy="523220"/>
          </a:xfrm>
          <a:prstGeom prst="rect">
            <a:avLst/>
          </a:prstGeom>
          <a:noFill/>
        </p:spPr>
        <p:txBody>
          <a:bodyPr wrap="square" rtlCol="0">
            <a:spAutoFit/>
          </a:bodyPr>
          <a:lstStyle/>
          <a:p>
            <a:r>
              <a:rPr lang="en-US" sz="2800">
                <a:ln w="0"/>
                <a:solidFill>
                  <a:schemeClr val="accent1"/>
                </a:solidFill>
                <a:effectLst>
                  <a:outerShdw blurRad="38100" dist="25400" dir="5400000" algn="ctr" rotWithShape="0">
                    <a:srgbClr val="6E747A">
                      <a:alpha val="43000"/>
                    </a:srgbClr>
                  </a:outerShdw>
                </a:effectLst>
              </a:rPr>
              <a:t>=</a:t>
            </a:r>
          </a:p>
        </p:txBody>
      </p:sp>
      <p:pic>
        <p:nvPicPr>
          <p:cNvPr id="42" name="Picture 41"/>
          <p:cNvPicPr>
            <a:picLocks noChangeAspect="1"/>
          </p:cNvPicPr>
          <p:nvPr/>
        </p:nvPicPr>
        <p:blipFill>
          <a:blip r:embed="rId11"/>
          <a:stretch>
            <a:fillRect/>
          </a:stretch>
        </p:blipFill>
        <p:spPr>
          <a:xfrm>
            <a:off x="5018380" y="2104250"/>
            <a:ext cx="3154428" cy="2368296"/>
          </a:xfrm>
          <a:prstGeom prst="rect">
            <a:avLst/>
          </a:prstGeom>
        </p:spPr>
      </p:pic>
      <p:pic>
        <p:nvPicPr>
          <p:cNvPr id="43" name="Picture 42"/>
          <p:cNvPicPr>
            <a:picLocks noChangeAspect="1"/>
          </p:cNvPicPr>
          <p:nvPr/>
        </p:nvPicPr>
        <p:blipFill>
          <a:blip r:embed="rId12"/>
          <a:stretch>
            <a:fillRect/>
          </a:stretch>
        </p:blipFill>
        <p:spPr>
          <a:xfrm>
            <a:off x="5032555" y="2111905"/>
            <a:ext cx="3154428" cy="2368296"/>
          </a:xfrm>
          <a:prstGeom prst="rect">
            <a:avLst/>
          </a:prstGeom>
        </p:spPr>
      </p:pic>
      <p:pic>
        <p:nvPicPr>
          <p:cNvPr id="45" name="Picture 44"/>
          <p:cNvPicPr>
            <a:picLocks noChangeAspect="1"/>
          </p:cNvPicPr>
          <p:nvPr/>
        </p:nvPicPr>
        <p:blipFill>
          <a:blip r:embed="rId13"/>
          <a:stretch>
            <a:fillRect/>
          </a:stretch>
        </p:blipFill>
        <p:spPr>
          <a:xfrm>
            <a:off x="1466788" y="2266597"/>
            <a:ext cx="2551962" cy="1915974"/>
          </a:xfrm>
          <a:prstGeom prst="rect">
            <a:avLst/>
          </a:prstGeom>
        </p:spPr>
      </p:pic>
      <p:cxnSp>
        <p:nvCxnSpPr>
          <p:cNvPr id="47" name="Straight Arrow Connector 46"/>
          <p:cNvCxnSpPr/>
          <p:nvPr/>
        </p:nvCxnSpPr>
        <p:spPr>
          <a:xfrm>
            <a:off x="1965501" y="3852536"/>
            <a:ext cx="160435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8" name="TextBox 47"/>
              <p:cNvSpPr txBox="1"/>
              <p:nvPr/>
            </p:nvSpPr>
            <p:spPr>
              <a:xfrm>
                <a:off x="2485074" y="3557145"/>
                <a:ext cx="52370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n w="0"/>
                              <a:effectLst>
                                <a:outerShdw blurRad="38100" dist="19050" dir="2700000" algn="tl" rotWithShape="0">
                                  <a:schemeClr val="dk1">
                                    <a:alpha val="40000"/>
                                  </a:schemeClr>
                                </a:outerShdw>
                              </a:effectLst>
                              <a:latin typeface="Cambria Math" panose="02040503050406030204" pitchFamily="18" charset="0"/>
                            </a:rPr>
                          </m:ctrlPr>
                        </m:sSubPr>
                        <m:e>
                          <m:r>
                            <a:rPr lang="en-US" sz="1400" i="1" smtClean="0">
                              <a:ln w="0"/>
                              <a:effectLst>
                                <a:outerShdw blurRad="38100" dist="19050" dir="2700000" algn="tl" rotWithShape="0">
                                  <a:schemeClr val="dk1">
                                    <a:alpha val="40000"/>
                                  </a:schemeClr>
                                </a:outerShdw>
                              </a:effectLst>
                              <a:latin typeface="Cambria Math" panose="02040503050406030204" pitchFamily="18" charset="0"/>
                            </a:rPr>
                            <m:t>𝑧</m:t>
                          </m:r>
                        </m:e>
                        <m:sub>
                          <m:r>
                            <a:rPr lang="en-US" sz="1400" i="1" smtClean="0">
                              <a:ln w="0"/>
                              <a:effectLst>
                                <a:outerShdw blurRad="38100" dist="19050" dir="2700000" algn="tl" rotWithShape="0">
                                  <a:schemeClr val="dk1">
                                    <a:alpha val="40000"/>
                                  </a:schemeClr>
                                </a:outerShdw>
                              </a:effectLst>
                              <a:latin typeface="Cambria Math" panose="02040503050406030204" pitchFamily="18" charset="0"/>
                            </a:rPr>
                            <m:t>𝑚𝑎𝑥</m:t>
                          </m:r>
                        </m:sub>
                      </m:sSub>
                    </m:oMath>
                  </m:oMathPara>
                </a14:m>
                <a:endParaRPr lang="en-US" sz="1400">
                  <a:ln w="0"/>
                  <a:effectLst>
                    <a:outerShdw blurRad="38100" dist="19050" dir="2700000" algn="tl" rotWithShape="0">
                      <a:schemeClr val="dk1">
                        <a:alpha val="40000"/>
                      </a:schemeClr>
                    </a:outerShdw>
                  </a:effectLst>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2485074" y="3557145"/>
                <a:ext cx="523702" cy="307777"/>
              </a:xfrm>
              <a:prstGeom prst="rect">
                <a:avLst/>
              </a:prstGeom>
              <a:blipFill>
                <a:blip r:embed="rId14"/>
                <a:stretch>
                  <a:fillRect/>
                </a:stretch>
              </a:blipFill>
            </p:spPr>
            <p:txBody>
              <a:bodyPr/>
              <a:lstStyle/>
              <a:p>
                <a:r>
                  <a:rPr lang="en-US">
                    <a:noFill/>
                  </a:rPr>
                  <a:t> </a:t>
                </a:r>
              </a:p>
            </p:txBody>
          </p:sp>
        </mc:Fallback>
      </mc:AlternateContent>
      <p:pic>
        <p:nvPicPr>
          <p:cNvPr id="3" name="Picture 2"/>
          <p:cNvPicPr>
            <a:picLocks noChangeAspect="1"/>
          </p:cNvPicPr>
          <p:nvPr/>
        </p:nvPicPr>
        <p:blipFill>
          <a:blip r:embed="rId15"/>
          <a:stretch>
            <a:fillRect/>
          </a:stretch>
        </p:blipFill>
        <p:spPr>
          <a:xfrm>
            <a:off x="5016634" y="2111905"/>
            <a:ext cx="3156174" cy="2368296"/>
          </a:xfrm>
          <a:prstGeom prst="rect">
            <a:avLst/>
          </a:prstGeom>
        </p:spPr>
      </p:pic>
    </p:spTree>
    <p:custDataLst>
      <p:tags r:id="rId2"/>
    </p:custDataLst>
    <p:extLst>
      <p:ext uri="{BB962C8B-B14F-4D97-AF65-F5344CB8AC3E}">
        <p14:creationId xmlns:p14="http://schemas.microsoft.com/office/powerpoint/2010/main" val="22765375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0"/>
                            </p:stCondLst>
                            <p:childTnLst>
                              <p:par>
                                <p:cTn id="14" presetID="22" presetClass="entr" presetSubtype="1"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up)">
                                      <p:cBhvr>
                                        <p:cTn id="16" dur="500"/>
                                        <p:tgtEl>
                                          <p:spTgt spid="31"/>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up)">
                                      <p:cBhvr>
                                        <p:cTn id="20" dur="500"/>
                                        <p:tgtEl>
                                          <p:spTgt spid="36"/>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up)">
                                      <p:cBhvr>
                                        <p:cTn id="28" dur="500"/>
                                        <p:tgtEl>
                                          <p:spTgt spid="37"/>
                                        </p:tgtEl>
                                      </p:cBhvr>
                                    </p:animEffect>
                                  </p:childTnLst>
                                </p:cTn>
                              </p:par>
                            </p:childTnLst>
                          </p:cTn>
                        </p:par>
                        <p:par>
                          <p:cTn id="29" fill="hold">
                            <p:stCondLst>
                              <p:cond delay="2000"/>
                            </p:stCondLst>
                            <p:childTnLst>
                              <p:par>
                                <p:cTn id="30" presetID="22" presetClass="entr" presetSubtype="1"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1"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childTnLst>
                                </p:cTn>
                              </p:par>
                            </p:childTnLst>
                          </p:cTn>
                        </p:par>
                        <p:par>
                          <p:cTn id="36" fill="hold">
                            <p:stCondLst>
                              <p:cond delay="2500"/>
                            </p:stCondLst>
                            <p:childTnLst>
                              <p:par>
                                <p:cTn id="37" presetID="1"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42"/>
                                        </p:tgtEl>
                                        <p:attrNameLst>
                                          <p:attrName>style.visibility</p:attrName>
                                        </p:attrNameLst>
                                      </p:cBhvr>
                                      <p:to>
                                        <p:strVal val="hidden"/>
                                      </p:to>
                                    </p:set>
                                  </p:childTnLst>
                                </p:cTn>
                              </p:par>
                            </p:childTnLst>
                          </p:cTn>
                        </p:par>
                        <p:par>
                          <p:cTn id="41" fill="hold">
                            <p:stCondLst>
                              <p:cond delay="2500"/>
                            </p:stCondLst>
                            <p:childTnLst>
                              <p:par>
                                <p:cTn id="42" presetID="1" presetClass="entr" presetSubtype="0" fill="hold" nodeType="afterEffect">
                                  <p:stCondLst>
                                    <p:cond delay="0"/>
                                  </p:stCondLst>
                                  <p:childTnLst>
                                    <p:set>
                                      <p:cBhvr>
                                        <p:cTn id="43" dur="1" fill="hold">
                                          <p:stCondLst>
                                            <p:cond delay="0"/>
                                          </p:stCondLst>
                                        </p:cTn>
                                        <p:tgtEl>
                                          <p:spTgt spid="43"/>
                                        </p:tgtEl>
                                        <p:attrNameLst>
                                          <p:attrName>style.visibility</p:attrName>
                                        </p:attrNameLst>
                                      </p:cBhvr>
                                      <p:to>
                                        <p:strVal val="visible"/>
                                      </p:to>
                                    </p:set>
                                  </p:childTnLst>
                                </p:cTn>
                              </p:par>
                            </p:childTnLst>
                          </p:cTn>
                        </p:par>
                        <p:par>
                          <p:cTn id="44" fill="hold">
                            <p:stCondLst>
                              <p:cond delay="2500"/>
                            </p:stCondLst>
                            <p:childTnLst>
                              <p:par>
                                <p:cTn id="45" presetID="42" presetClass="entr" presetSubtype="0"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anim calcmode="lin" valueType="num">
                                      <p:cBhvr>
                                        <p:cTn id="48" dur="500" fill="hold"/>
                                        <p:tgtEl>
                                          <p:spTgt spid="23"/>
                                        </p:tgtEl>
                                        <p:attrNameLst>
                                          <p:attrName>ppt_x</p:attrName>
                                        </p:attrNameLst>
                                      </p:cBhvr>
                                      <p:tavLst>
                                        <p:tav tm="0">
                                          <p:val>
                                            <p:strVal val="#ppt_x"/>
                                          </p:val>
                                        </p:tav>
                                        <p:tav tm="100000">
                                          <p:val>
                                            <p:strVal val="#ppt_x"/>
                                          </p:val>
                                        </p:tav>
                                      </p:tavLst>
                                    </p:anim>
                                    <p:anim calcmode="lin" valueType="num">
                                      <p:cBhvr>
                                        <p:cTn id="4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0"/>
                                          </p:stCondLst>
                                        </p:cTn>
                                        <p:tgtEl>
                                          <p:spTgt spid="43"/>
                                        </p:tgtEl>
                                        <p:attrNameLst>
                                          <p:attrName>style.visibility</p:attrName>
                                        </p:attrNameLst>
                                      </p:cBhvr>
                                      <p:to>
                                        <p:strVal val="hidden"/>
                                      </p:to>
                                    </p:set>
                                  </p:childTnLst>
                                </p:cTn>
                              </p:par>
                            </p:childTnLst>
                          </p:cTn>
                        </p:par>
                        <p:par>
                          <p:cTn id="54" fill="hold">
                            <p:stCondLst>
                              <p:cond delay="0"/>
                            </p:stCondLst>
                            <p:childTnLst>
                              <p:par>
                                <p:cTn id="55" presetID="1" presetClass="entr" presetSubtype="0"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animBg="1"/>
      <p:bldP spid="35"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3741979" y="1651837"/>
            <a:ext cx="537882" cy="914024"/>
            <a:chOff x="3741979" y="1651837"/>
            <a:chExt cx="537882" cy="914024"/>
          </a:xfrm>
        </p:grpSpPr>
        <p:sp>
          <p:nvSpPr>
            <p:cNvPr id="11" name="Oval 10"/>
            <p:cNvSpPr/>
            <p:nvPr/>
          </p:nvSpPr>
          <p:spPr>
            <a:xfrm>
              <a:off x="3741979" y="2027979"/>
              <a:ext cx="537882" cy="537882"/>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TextBox 11"/>
            <p:cNvSpPr txBox="1"/>
            <p:nvPr/>
          </p:nvSpPr>
          <p:spPr>
            <a:xfrm>
              <a:off x="3741979" y="1651837"/>
              <a:ext cx="510989" cy="461665"/>
            </a:xfrm>
            <a:prstGeom prst="rect">
              <a:avLst/>
            </a:prstGeom>
            <a:noFill/>
          </p:spPr>
          <p:txBody>
            <a:bodyPr wrap="square" rtlCol="0">
              <a:spAutoFit/>
            </a:bodyPr>
            <a:lstStyle/>
            <a:p>
              <a:pPr algn="ctr"/>
              <a:r>
                <a:rPr lang="en-US" sz="2400" b="1">
                  <a:ln w="0"/>
                  <a:solidFill>
                    <a:schemeClr val="accent1"/>
                  </a:solidFill>
                  <a:effectLst>
                    <a:outerShdw blurRad="38100" dist="25400" dir="5400000" algn="ctr" rotWithShape="0">
                      <a:srgbClr val="6E747A">
                        <a:alpha val="43000"/>
                      </a:srgbClr>
                    </a:outerShdw>
                  </a:effectLst>
                </a:rPr>
                <a:t>?</a:t>
              </a:r>
            </a:p>
          </p:txBody>
        </p:sp>
      </p:grpSp>
      <p:sp>
        <p:nvSpPr>
          <p:cNvPr id="2" name="Title 1"/>
          <p:cNvSpPr>
            <a:spLocks noGrp="1"/>
          </p:cNvSpPr>
          <p:nvPr>
            <p:ph type="title"/>
          </p:nvPr>
        </p:nvSpPr>
        <p:spPr/>
        <p:txBody>
          <a:bodyPr/>
          <a:lstStyle/>
          <a:p>
            <a:r>
              <a:rPr lang="en-US"/>
              <a:t>SPURS – Motivation (cont.)</a:t>
            </a:r>
          </a:p>
        </p:txBody>
      </p:sp>
      <p:graphicFrame>
        <p:nvGraphicFramePr>
          <p:cNvPr id="6" name="Object 5"/>
          <p:cNvGraphicFramePr>
            <a:graphicFrameLocks noChangeAspect="1"/>
          </p:cNvGraphicFramePr>
          <p:nvPr>
            <p:extLst>
              <p:ext uri="{D42A27DB-BD31-4B8C-83A1-F6EECF244321}">
                <p14:modId xmlns:p14="http://schemas.microsoft.com/office/powerpoint/2010/main" val="1754837936"/>
              </p:ext>
            </p:extLst>
          </p:nvPr>
        </p:nvGraphicFramePr>
        <p:xfrm>
          <a:off x="1579665" y="2547445"/>
          <a:ext cx="3132138" cy="461963"/>
        </p:xfrm>
        <a:graphic>
          <a:graphicData uri="http://schemas.openxmlformats.org/presentationml/2006/ole">
            <mc:AlternateContent xmlns:mc="http://schemas.openxmlformats.org/markup-compatibility/2006">
              <mc:Choice xmlns:v="urn:schemas-microsoft-com:vml" Requires="v">
                <p:oleObj spid="_x0000_s34873" name="Equation" r:id="rId5" imgW="1726920" imgH="253800" progId="Equation.DSMT4">
                  <p:embed/>
                </p:oleObj>
              </mc:Choice>
              <mc:Fallback>
                <p:oleObj name="Equation" r:id="rId5" imgW="1726920" imgH="253800" progId="Equation.DSMT4">
                  <p:embed/>
                  <p:pic>
                    <p:nvPicPr>
                      <p:cNvPr id="6" name="Object 5"/>
                      <p:cNvPicPr/>
                      <p:nvPr/>
                    </p:nvPicPr>
                    <p:blipFill>
                      <a:blip r:embed="rId6"/>
                      <a:stretch>
                        <a:fillRect/>
                      </a:stretch>
                    </p:blipFill>
                    <p:spPr>
                      <a:xfrm>
                        <a:off x="1579665" y="2547445"/>
                        <a:ext cx="3132138" cy="461963"/>
                      </a:xfrm>
                      <a:prstGeom prst="rect">
                        <a:avLst/>
                      </a:prstGeom>
                    </p:spPr>
                  </p:pic>
                </p:oleObj>
              </mc:Fallback>
            </mc:AlternateContent>
          </a:graphicData>
        </a:graphic>
      </p:graphicFrame>
      <p:pic>
        <p:nvPicPr>
          <p:cNvPr id="8" name="Picture 7"/>
          <p:cNvPicPr>
            <a:picLocks noChangeAspect="1"/>
          </p:cNvPicPr>
          <p:nvPr/>
        </p:nvPicPr>
        <p:blipFill>
          <a:blip r:embed="rId7"/>
          <a:stretch>
            <a:fillRect/>
          </a:stretch>
        </p:blipFill>
        <p:spPr>
          <a:xfrm>
            <a:off x="1557375" y="2909606"/>
            <a:ext cx="3154428" cy="2368296"/>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1955423459"/>
              </p:ext>
            </p:extLst>
          </p:nvPr>
        </p:nvGraphicFramePr>
        <p:xfrm>
          <a:off x="1156367" y="2063176"/>
          <a:ext cx="4353294" cy="602487"/>
        </p:xfrm>
        <a:graphic>
          <a:graphicData uri="http://schemas.openxmlformats.org/presentationml/2006/ole">
            <mc:AlternateContent xmlns:mc="http://schemas.openxmlformats.org/markup-compatibility/2006">
              <mc:Choice xmlns:v="urn:schemas-microsoft-com:vml" Requires="v">
                <p:oleObj spid="_x0000_s34874" name="Equation" r:id="rId8" imgW="2400120" imgH="342720" progId="Equation.DSMT4">
                  <p:embed/>
                </p:oleObj>
              </mc:Choice>
              <mc:Fallback>
                <p:oleObj name="Equation" r:id="rId8" imgW="2400120" imgH="342720" progId="Equation.DSMT4">
                  <p:embed/>
                  <p:pic>
                    <p:nvPicPr>
                      <p:cNvPr id="5" name="Object 4"/>
                      <p:cNvPicPr/>
                      <p:nvPr/>
                    </p:nvPicPr>
                    <p:blipFill>
                      <a:blip r:embed="rId9"/>
                      <a:stretch>
                        <a:fillRect/>
                      </a:stretch>
                    </p:blipFill>
                    <p:spPr>
                      <a:xfrm>
                        <a:off x="1156367" y="2063176"/>
                        <a:ext cx="4353294" cy="602487"/>
                      </a:xfrm>
                      <a:prstGeom prst="rect">
                        <a:avLst/>
                      </a:prstGeom>
                    </p:spPr>
                  </p:pic>
                </p:oleObj>
              </mc:Fallback>
            </mc:AlternateContent>
          </a:graphicData>
        </a:graphic>
      </p:graphicFrame>
      <p:cxnSp>
        <p:nvCxnSpPr>
          <p:cNvPr id="14" name="Straight Arrow Connector 13"/>
          <p:cNvCxnSpPr/>
          <p:nvPr/>
        </p:nvCxnSpPr>
        <p:spPr>
          <a:xfrm>
            <a:off x="4453462" y="3747244"/>
            <a:ext cx="3585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427252" y="3737137"/>
            <a:ext cx="3585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4835581" y="3463393"/>
            <a:ext cx="632921" cy="567701"/>
            <a:chOff x="4835581" y="3463393"/>
            <a:chExt cx="632921" cy="567701"/>
          </a:xfrm>
        </p:grpSpPr>
        <p:sp>
          <p:nvSpPr>
            <p:cNvPr id="15" name="Rounded Rectangle 14"/>
            <p:cNvSpPr/>
            <p:nvPr/>
          </p:nvSpPr>
          <p:spPr>
            <a:xfrm>
              <a:off x="4835581" y="3463393"/>
              <a:ext cx="591671" cy="5677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2205290439"/>
                </p:ext>
              </p:extLst>
            </p:nvPr>
          </p:nvGraphicFramePr>
          <p:xfrm>
            <a:off x="4916052" y="3540074"/>
            <a:ext cx="552450" cy="414337"/>
          </p:xfrm>
          <a:graphic>
            <a:graphicData uri="http://schemas.openxmlformats.org/presentationml/2006/ole">
              <mc:AlternateContent xmlns:mc="http://schemas.openxmlformats.org/markup-compatibility/2006">
                <mc:Choice xmlns:v="urn:schemas-microsoft-com:vml" Requires="v">
                  <p:oleObj spid="_x0000_s34875" name="Equation" r:id="rId10" imgW="304560" imgH="228600" progId="Equation.DSMT4">
                    <p:embed/>
                  </p:oleObj>
                </mc:Choice>
                <mc:Fallback>
                  <p:oleObj name="Equation" r:id="rId10" imgW="304560" imgH="228600" progId="Equation.DSMT4">
                    <p:embed/>
                    <p:pic>
                      <p:nvPicPr>
                        <p:cNvPr id="7" name="Object 6"/>
                        <p:cNvPicPr/>
                        <p:nvPr/>
                      </p:nvPicPr>
                      <p:blipFill>
                        <a:blip r:embed="rId11"/>
                        <a:stretch>
                          <a:fillRect/>
                        </a:stretch>
                      </p:blipFill>
                      <p:spPr>
                        <a:xfrm>
                          <a:off x="4916052" y="3540074"/>
                          <a:ext cx="552450" cy="414337"/>
                        </a:xfrm>
                        <a:prstGeom prst="rect">
                          <a:avLst/>
                        </a:prstGeom>
                      </p:spPr>
                    </p:pic>
                  </p:oleObj>
                </mc:Fallback>
              </mc:AlternateContent>
            </a:graphicData>
          </a:graphic>
        </p:graphicFrame>
      </p:grpSp>
      <p:graphicFrame>
        <p:nvGraphicFramePr>
          <p:cNvPr id="20" name="Object 19"/>
          <p:cNvGraphicFramePr>
            <a:graphicFrameLocks noChangeAspect="1"/>
          </p:cNvGraphicFramePr>
          <p:nvPr>
            <p:extLst>
              <p:ext uri="{D42A27DB-BD31-4B8C-83A1-F6EECF244321}">
                <p14:modId xmlns:p14="http://schemas.microsoft.com/office/powerpoint/2010/main" val="3529467876"/>
              </p:ext>
            </p:extLst>
          </p:nvPr>
        </p:nvGraphicFramePr>
        <p:xfrm>
          <a:off x="5823358" y="3540074"/>
          <a:ext cx="230188" cy="322263"/>
        </p:xfrm>
        <a:graphic>
          <a:graphicData uri="http://schemas.openxmlformats.org/presentationml/2006/ole">
            <mc:AlternateContent xmlns:mc="http://schemas.openxmlformats.org/markup-compatibility/2006">
              <mc:Choice xmlns:v="urn:schemas-microsoft-com:vml" Requires="v">
                <p:oleObj spid="_x0000_s34876" name="Equation" r:id="rId12" imgW="126720" imgH="177480" progId="Equation.DSMT4">
                  <p:embed/>
                </p:oleObj>
              </mc:Choice>
              <mc:Fallback>
                <p:oleObj name="Equation" r:id="rId12" imgW="126720" imgH="177480" progId="Equation.DSMT4">
                  <p:embed/>
                  <p:pic>
                    <p:nvPicPr>
                      <p:cNvPr id="7" name="Object 6"/>
                      <p:cNvPicPr/>
                      <p:nvPr/>
                    </p:nvPicPr>
                    <p:blipFill>
                      <a:blip r:embed="rId13"/>
                      <a:stretch>
                        <a:fillRect/>
                      </a:stretch>
                    </p:blipFill>
                    <p:spPr>
                      <a:xfrm>
                        <a:off x="5823358" y="3540074"/>
                        <a:ext cx="230188" cy="322263"/>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1" name="Content Placeholder 2"/>
              <p:cNvSpPr>
                <a:spLocks noGrp="1"/>
              </p:cNvSpPr>
              <p:nvPr>
                <p:ph idx="1"/>
              </p:nvPr>
            </p:nvSpPr>
            <p:spPr>
              <a:xfrm>
                <a:off x="6408402" y="2886931"/>
                <a:ext cx="4362227" cy="1306286"/>
              </a:xfrm>
            </p:spPr>
            <p:txBody>
              <a:bodyPr>
                <a:normAutofit/>
              </a:bodyPr>
              <a:lstStyle/>
              <a:p>
                <a:pPr indent="-274320">
                  <a:buFont typeface="Wingdings" panose="05000000000000000000" pitchFamily="2" charset="2"/>
                  <a:buChar char="§"/>
                </a:pPr>
                <a14:m>
                  <m:oMath xmlns:m="http://schemas.openxmlformats.org/officeDocument/2006/math">
                    <m:r>
                      <a:rPr lang="he-IL">
                        <a:latin typeface="Cambria Math" panose="02040503050406030204" pitchFamily="18" charset="0"/>
                      </a:rPr>
                      <m:t>𝑎</m:t>
                    </m:r>
                  </m:oMath>
                </a14:m>
                <a:r>
                  <a:rPr lang="en-US"/>
                  <a:t> is not compactly supported </a:t>
                </a:r>
              </a:p>
              <a:p>
                <a:pPr indent="-274320">
                  <a:buFont typeface="Wingdings" panose="05000000000000000000" pitchFamily="2" charset="2"/>
                  <a:buChar char="§"/>
                </a:pPr>
                <a14:m>
                  <m:oMath xmlns:m="http://schemas.openxmlformats.org/officeDocument/2006/math">
                    <m:r>
                      <a:rPr lang="he-IL">
                        <a:latin typeface="Cambria Math" panose="02040503050406030204" pitchFamily="18" charset="0"/>
                      </a:rPr>
                      <m:t>𝐀</m:t>
                    </m:r>
                  </m:oMath>
                </a14:m>
                <a:r>
                  <a:rPr lang="en-US"/>
                  <a:t> is a full matrix of </a:t>
                </a:r>
                <a:r>
                  <a:rPr lang="en-US" err="1"/>
                  <a:t>sinc</a:t>
                </a:r>
                <a:r>
                  <a:rPr lang="en-US"/>
                  <a:t> coefficients </a:t>
                </a:r>
                <a:endParaRPr lang="he-IL"/>
              </a:p>
              <a:p>
                <a:pPr indent="-274320">
                  <a:buFont typeface="Wingdings" panose="05000000000000000000" pitchFamily="2" charset="2"/>
                  <a:buChar char="§"/>
                </a:pPr>
                <a:r>
                  <a:rPr lang="en-US"/>
                  <a:t>Storing and inverting </a:t>
                </a:r>
                <a14:m>
                  <m:oMath xmlns:m="http://schemas.openxmlformats.org/officeDocument/2006/math">
                    <m:r>
                      <a:rPr lang="he-IL">
                        <a:latin typeface="Cambria Math" panose="02040503050406030204" pitchFamily="18" charset="0"/>
                      </a:rPr>
                      <m:t>𝐀</m:t>
                    </m:r>
                  </m:oMath>
                </a14:m>
                <a:r>
                  <a:rPr lang="en-US"/>
                  <a:t> is intractable</a:t>
                </a:r>
              </a:p>
            </p:txBody>
          </p:sp>
        </mc:Choice>
        <mc:Fallback xmlns="">
          <p:sp>
            <p:nvSpPr>
              <p:cNvPr id="21" name="Content Placeholder 2"/>
              <p:cNvSpPr>
                <a:spLocks noGrp="1" noRot="1" noChangeAspect="1" noMove="1" noResize="1" noEditPoints="1" noAdjustHandles="1" noChangeArrowheads="1" noChangeShapeType="1" noTextEdit="1"/>
              </p:cNvSpPr>
              <p:nvPr>
                <p:ph idx="1"/>
              </p:nvPr>
            </p:nvSpPr>
            <p:spPr>
              <a:xfrm>
                <a:off x="6408402" y="2886931"/>
                <a:ext cx="4362227" cy="1306286"/>
              </a:xfrm>
              <a:blipFill>
                <a:blip r:embed="rId14"/>
                <a:stretch>
                  <a:fillRect l="-3352" t="-5140" b="-5607"/>
                </a:stretch>
              </a:blipFill>
            </p:spPr>
            <p:txBody>
              <a:bodyPr/>
              <a:lstStyle/>
              <a:p>
                <a:r>
                  <a:rPr lang="en-US">
                    <a:noFill/>
                  </a:rPr>
                  <a:t> </a:t>
                </a:r>
              </a:p>
            </p:txBody>
          </p:sp>
        </mc:Fallback>
      </mc:AlternateContent>
      <p:sp>
        <p:nvSpPr>
          <p:cNvPr id="27" name="TextBox 26"/>
          <p:cNvSpPr txBox="1"/>
          <p:nvPr/>
        </p:nvSpPr>
        <p:spPr>
          <a:xfrm>
            <a:off x="2595416" y="5342788"/>
            <a:ext cx="6686072" cy="919401"/>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lt1"/>
          </a:fontRef>
        </p:style>
        <p:txBody>
          <a:bodyPr wrap="square" rtlCol="1">
            <a:spAutoFit/>
          </a:bodyPr>
          <a:lstStyle/>
          <a:p>
            <a:pPr algn="ctr"/>
            <a:r>
              <a:rPr lang="en-US" sz="2400">
                <a:solidFill>
                  <a:sysClr val="windowText" lastClr="000000"/>
                </a:solidFill>
              </a:rPr>
              <a:t>SPURS provides an accurate approximation of </a:t>
            </a:r>
            <a:r>
              <a:rPr lang="en-US" sz="2400" b="1">
                <a:solidFill>
                  <a:sysClr val="windowText" lastClr="000000"/>
                </a:solidFill>
              </a:rPr>
              <a:t>d </a:t>
            </a:r>
          </a:p>
          <a:p>
            <a:pPr algn="ctr"/>
            <a:r>
              <a:rPr lang="en-US" sz="2400">
                <a:solidFill>
                  <a:sysClr val="windowText" lastClr="000000"/>
                </a:solidFill>
              </a:rPr>
              <a:t>at low computational cost</a:t>
            </a:r>
          </a:p>
        </p:txBody>
      </p:sp>
      <p:sp>
        <p:nvSpPr>
          <p:cNvPr id="13" name="Multiply 12"/>
          <p:cNvSpPr/>
          <p:nvPr/>
        </p:nvSpPr>
        <p:spPr>
          <a:xfrm>
            <a:off x="4558312" y="3196363"/>
            <a:ext cx="1146207" cy="1144163"/>
          </a:xfrm>
          <a:prstGeom prst="mathMultiply">
            <a:avLst>
              <a:gd name="adj1" fmla="val 4644"/>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19319898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250"/>
                                        <p:tgtEl>
                                          <p:spTgt spid="14"/>
                                        </p:tgtEl>
                                      </p:cBhvr>
                                    </p:animEffect>
                                  </p:childTnLst>
                                </p:cTn>
                              </p:par>
                            </p:childTnLst>
                          </p:cTn>
                        </p:par>
                        <p:par>
                          <p:cTn id="17" fill="hold">
                            <p:stCondLst>
                              <p:cond delay="250"/>
                            </p:stCondLst>
                            <p:childTnLst>
                              <p:par>
                                <p:cTn id="18" presetID="22" presetClass="entr" presetSubtype="8"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250"/>
                                        <p:tgtEl>
                                          <p:spTgt spid="26"/>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250"/>
                                        <p:tgtEl>
                                          <p:spTgt spid="17"/>
                                        </p:tgtEl>
                                      </p:cBhvr>
                                    </p:animEffect>
                                  </p:childTnLst>
                                </p:cTn>
                              </p:par>
                            </p:childTnLst>
                          </p:cTn>
                        </p:par>
                        <p:par>
                          <p:cTn id="25" fill="hold">
                            <p:stCondLst>
                              <p:cond delay="750"/>
                            </p:stCondLst>
                            <p:childTnLst>
                              <p:par>
                                <p:cTn id="26" presetID="22" presetClass="entr" presetSubtype="8"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25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1">
                                            <p:txEl>
                                              <p:pRg st="0" end="0"/>
                                            </p:txEl>
                                          </p:spTgt>
                                        </p:tgtEl>
                                        <p:attrNameLst>
                                          <p:attrName>style.visibility</p:attrName>
                                        </p:attrNameLst>
                                      </p:cBhvr>
                                      <p:to>
                                        <p:strVal val="visible"/>
                                      </p:to>
                                    </p:set>
                                    <p:animEffect transition="in" filter="wipe(left)">
                                      <p:cBhvr>
                                        <p:cTn id="33" dur="250"/>
                                        <p:tgtEl>
                                          <p:spTgt spid="21">
                                            <p:txEl>
                                              <p:pRg st="0" end="0"/>
                                            </p:txEl>
                                          </p:spTgt>
                                        </p:tgtEl>
                                      </p:cBhvr>
                                    </p:animEffect>
                                  </p:childTnLst>
                                </p:cTn>
                              </p:par>
                            </p:childTnLst>
                          </p:cTn>
                        </p:par>
                        <p:par>
                          <p:cTn id="34" fill="hold">
                            <p:stCondLst>
                              <p:cond delay="250"/>
                            </p:stCondLst>
                            <p:childTnLst>
                              <p:par>
                                <p:cTn id="35" presetID="22" presetClass="entr" presetSubtype="8" fill="hold" grpId="0" nodeType="afterEffect">
                                  <p:stCondLst>
                                    <p:cond delay="0"/>
                                  </p:stCondLst>
                                  <p:childTnLst>
                                    <p:set>
                                      <p:cBhvr>
                                        <p:cTn id="36" dur="1" fill="hold">
                                          <p:stCondLst>
                                            <p:cond delay="0"/>
                                          </p:stCondLst>
                                        </p:cTn>
                                        <p:tgtEl>
                                          <p:spTgt spid="21">
                                            <p:txEl>
                                              <p:pRg st="1" end="1"/>
                                            </p:txEl>
                                          </p:spTgt>
                                        </p:tgtEl>
                                        <p:attrNameLst>
                                          <p:attrName>style.visibility</p:attrName>
                                        </p:attrNameLst>
                                      </p:cBhvr>
                                      <p:to>
                                        <p:strVal val="visible"/>
                                      </p:to>
                                    </p:set>
                                    <p:animEffect transition="in" filter="wipe(left)">
                                      <p:cBhvr>
                                        <p:cTn id="37" dur="250"/>
                                        <p:tgtEl>
                                          <p:spTgt spid="21">
                                            <p:txEl>
                                              <p:pRg st="1" end="1"/>
                                            </p:txEl>
                                          </p:spTgt>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1">
                                            <p:txEl>
                                              <p:pRg st="2" end="2"/>
                                            </p:txEl>
                                          </p:spTgt>
                                        </p:tgtEl>
                                        <p:attrNameLst>
                                          <p:attrName>style.visibility</p:attrName>
                                        </p:attrNameLst>
                                      </p:cBhvr>
                                      <p:to>
                                        <p:strVal val="visible"/>
                                      </p:to>
                                    </p:set>
                                    <p:animEffect transition="in" filter="wipe(left)">
                                      <p:cBhvr>
                                        <p:cTn id="41" dur="250"/>
                                        <p:tgtEl>
                                          <p:spTgt spid="21">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par>
                          <p:cTn id="47" fill="hold">
                            <p:stCondLst>
                              <p:cond delay="500"/>
                            </p:stCondLst>
                            <p:childTnLst>
                              <p:par>
                                <p:cTn id="48" presetID="6" presetClass="entr" presetSubtype="32"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circle(out)">
                                      <p:cBhvr>
                                        <p:cTn id="50"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allAtOnce"/>
      <p:bldP spid="27"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9779651" y="1311122"/>
            <a:ext cx="537882" cy="914024"/>
            <a:chOff x="3741979" y="1651837"/>
            <a:chExt cx="537882" cy="914024"/>
          </a:xfrm>
        </p:grpSpPr>
        <p:sp>
          <p:nvSpPr>
            <p:cNvPr id="28" name="Oval 27"/>
            <p:cNvSpPr/>
            <p:nvPr/>
          </p:nvSpPr>
          <p:spPr>
            <a:xfrm>
              <a:off x="3741979" y="2027979"/>
              <a:ext cx="537882" cy="537882"/>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9" name="TextBox 28"/>
            <p:cNvSpPr txBox="1"/>
            <p:nvPr/>
          </p:nvSpPr>
          <p:spPr>
            <a:xfrm>
              <a:off x="3741979" y="1651837"/>
              <a:ext cx="510989" cy="461665"/>
            </a:xfrm>
            <a:prstGeom prst="rect">
              <a:avLst/>
            </a:prstGeom>
            <a:noFill/>
          </p:spPr>
          <p:txBody>
            <a:bodyPr wrap="square" rtlCol="0">
              <a:spAutoFit/>
            </a:bodyPr>
            <a:lstStyle/>
            <a:p>
              <a:pPr algn="ctr"/>
              <a:r>
                <a:rPr lang="en-US" sz="2400" b="1">
                  <a:ln w="0"/>
                  <a:solidFill>
                    <a:schemeClr val="accent1"/>
                  </a:solidFill>
                  <a:effectLst>
                    <a:outerShdw blurRad="38100" dist="25400" dir="5400000" algn="ctr" rotWithShape="0">
                      <a:srgbClr val="6E747A">
                        <a:alpha val="43000"/>
                      </a:srgbClr>
                    </a:outerShdw>
                  </a:effectLst>
                </a:rPr>
                <a:t>?</a:t>
              </a:r>
            </a:p>
          </p:txBody>
        </p:sp>
      </p:grpSp>
      <p:sp>
        <p:nvSpPr>
          <p:cNvPr id="2" name="Title 1"/>
          <p:cNvSpPr>
            <a:spLocks noGrp="1"/>
          </p:cNvSpPr>
          <p:nvPr>
            <p:ph type="title"/>
          </p:nvPr>
        </p:nvSpPr>
        <p:spPr/>
        <p:txBody>
          <a:bodyPr>
            <a:normAutofit/>
          </a:bodyPr>
          <a:lstStyle/>
          <a:p>
            <a:r>
              <a:rPr lang="en-US"/>
              <a:t>SPURS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845734"/>
                <a:ext cx="5181464" cy="4707466"/>
              </a:xfrm>
            </p:spPr>
            <p:txBody>
              <a:bodyPr>
                <a:noAutofit/>
              </a:bodyPr>
              <a:lstStyle/>
              <a:p>
                <a:pPr marL="0" lvl="1" indent="0">
                  <a:buNone/>
                </a:pPr>
                <a:r>
                  <a:rPr lang="en-US" sz="2000" b="1"/>
                  <a:t>Step 1 </a:t>
                </a:r>
                <a:r>
                  <a:rPr lang="en-US" sz="2000"/>
                  <a:t>– Projection onto spline subspace</a:t>
                </a:r>
              </a:p>
              <a:p>
                <a:pPr marL="342900" lvl="1" indent="-342900">
                  <a:buFont typeface="Wingdings" panose="05000000000000000000" pitchFamily="2" charset="2"/>
                  <a:buChar char="§"/>
                </a:pPr>
                <a14:m>
                  <m:oMath xmlns:m="http://schemas.openxmlformats.org/officeDocument/2006/math">
                    <m:r>
                      <a:rPr lang="en-US" sz="2000" i="1">
                        <a:latin typeface="Cambria Math" panose="02040503050406030204" pitchFamily="18" charset="0"/>
                      </a:rPr>
                      <m:t>𝑞</m:t>
                    </m:r>
                  </m:oMath>
                </a14:m>
                <a:r>
                  <a:rPr lang="en-US" sz="2000"/>
                  <a:t> is compactly supported  kernel </a:t>
                </a:r>
                <a:br>
                  <a:rPr lang="en-US" sz="2000"/>
                </a:br>
                <a:r>
                  <a:rPr lang="en-US" sz="2000"/>
                  <a:t>(e.g. B-spline of degree </a:t>
                </a:r>
                <a14:m>
                  <m:oMath xmlns:m="http://schemas.openxmlformats.org/officeDocument/2006/math">
                    <m:r>
                      <a:rPr lang="en-US" sz="2000" i="1">
                        <a:latin typeface="Cambria Math" panose="02040503050406030204" pitchFamily="18" charset="0"/>
                      </a:rPr>
                      <m:t>𝑝</m:t>
                    </m:r>
                  </m:oMath>
                </a14:m>
                <a:r>
                  <a:rPr lang="en-US" sz="2000"/>
                  <a:t>)</a:t>
                </a:r>
              </a:p>
              <a:p>
                <a:pPr marL="0" lvl="1" indent="0">
                  <a:buNone/>
                </a:pPr>
                <a:endParaRPr lang="en-US" sz="2000"/>
              </a:p>
              <a:p>
                <a:pPr marL="342900" lvl="1" indent="-342900">
                  <a:buFont typeface="Wingdings" panose="05000000000000000000" pitchFamily="2" charset="2"/>
                  <a:buChar char="§"/>
                </a:pPr>
                <a14:m>
                  <m:oMath xmlns:m="http://schemas.openxmlformats.org/officeDocument/2006/math">
                    <m:r>
                      <a:rPr lang="en-US" sz="2000" b="1">
                        <a:latin typeface="Cambria Math" panose="02040503050406030204" pitchFamily="18" charset="0"/>
                      </a:rPr>
                      <m:t>𝐐</m:t>
                    </m:r>
                  </m:oMath>
                </a14:m>
                <a:r>
                  <a:rPr lang="en-US" sz="2000"/>
                  <a:t> is a sparse matrix (only </a:t>
                </a:r>
                <a14:m>
                  <m:oMath xmlns:m="http://schemas.openxmlformats.org/officeDocument/2006/math">
                    <m:r>
                      <a:rPr lang="en-US" sz="2000" i="1">
                        <a:latin typeface="Cambria Math" panose="02040503050406030204" pitchFamily="18" charset="0"/>
                      </a:rPr>
                      <m:t>𝑝</m:t>
                    </m:r>
                    <m:r>
                      <a:rPr lang="en-US" sz="2000" i="1">
                        <a:latin typeface="Cambria Math" panose="02040503050406030204" pitchFamily="18" charset="0"/>
                      </a:rPr>
                      <m:t>+</m:t>
                    </m:r>
                    <m:r>
                      <a:rPr lang="en-US" sz="2000" i="1">
                        <a:latin typeface="Cambria Math" panose="02040503050406030204" pitchFamily="18" charset="0"/>
                      </a:rPr>
                      <m:t>1</m:t>
                    </m:r>
                  </m:oMath>
                </a14:m>
                <a:r>
                  <a:rPr lang="en-US" sz="2000"/>
                  <a:t> non-zero entries at each row)</a:t>
                </a:r>
              </a:p>
              <a:p>
                <a:pPr marL="342900" lvl="1" indent="-342900">
                  <a:buFont typeface="Wingdings" panose="05000000000000000000" pitchFamily="2" charset="2"/>
                  <a:buChar char="§"/>
                </a:pPr>
                <a:endParaRPr lang="en-US" sz="2000"/>
              </a:p>
              <a:p>
                <a:pPr marL="342900" lvl="1" indent="-342900">
                  <a:buFont typeface="Wingdings" panose="05000000000000000000" pitchFamily="2" charset="2"/>
                  <a:buChar char="§"/>
                </a:pPr>
                <a:r>
                  <a:rPr lang="en-US" sz="2000"/>
                  <a:t>To find </a:t>
                </a:r>
                <a14:m>
                  <m:oMath xmlns:m="http://schemas.openxmlformats.org/officeDocument/2006/math">
                    <m:r>
                      <a:rPr lang="en-US" sz="2000">
                        <a:latin typeface="Cambria Math" panose="02040503050406030204" pitchFamily="18" charset="0"/>
                      </a:rPr>
                      <m:t>𝐜</m:t>
                    </m:r>
                  </m:oMath>
                </a14:m>
                <a:r>
                  <a:rPr lang="en-US" sz="2000"/>
                  <a:t> only </a:t>
                </a:r>
                <a14:m>
                  <m:oMath xmlns:m="http://schemas.openxmlformats.org/officeDocument/2006/math">
                    <m:r>
                      <a:rPr lang="en-US" sz="2000">
                        <a:latin typeface="Cambria Math" panose="02040503050406030204" pitchFamily="18" charset="0"/>
                      </a:rPr>
                      <m:t>𝑂</m:t>
                    </m:r>
                    <m:r>
                      <a:rPr lang="en-US" sz="2000">
                        <a:latin typeface="Cambria Math" panose="02040503050406030204" pitchFamily="18" charset="0"/>
                      </a:rPr>
                      <m:t>((</m:t>
                    </m:r>
                    <m:r>
                      <a:rPr lang="en-US" sz="2000">
                        <a:latin typeface="Cambria Math" panose="02040503050406030204" pitchFamily="18" charset="0"/>
                      </a:rPr>
                      <m:t>𝑝</m:t>
                    </m:r>
                    <m:r>
                      <a:rPr lang="en-US" sz="2000">
                        <a:latin typeface="Cambria Math" panose="02040503050406030204" pitchFamily="18" charset="0"/>
                      </a:rPr>
                      <m:t>+</m:t>
                    </m:r>
                    <m:r>
                      <a:rPr lang="en-US" sz="2000">
                        <a:latin typeface="Cambria Math" panose="02040503050406030204" pitchFamily="18" charset="0"/>
                      </a:rPr>
                      <m:t>1</m:t>
                    </m:r>
                    <m:r>
                      <a:rPr lang="en-US" sz="2000">
                        <a:latin typeface="Cambria Math" panose="02040503050406030204" pitchFamily="18" charset="0"/>
                      </a:rPr>
                      <m:t>)</m:t>
                    </m:r>
                    <m:r>
                      <a:rPr lang="en-US" sz="2000">
                        <a:latin typeface="Cambria Math" panose="02040503050406030204" pitchFamily="18" charset="0"/>
                      </a:rPr>
                      <m:t>𝑀</m:t>
                    </m:r>
                    <m:r>
                      <a:rPr lang="en-US" sz="2000">
                        <a:latin typeface="Cambria Math" panose="02040503050406030204" pitchFamily="18" charset="0"/>
                      </a:rPr>
                      <m:t>)</m:t>
                    </m:r>
                  </m:oMath>
                </a14:m>
                <a:r>
                  <a:rPr lang="en-US" sz="2000"/>
                  <a:t> multiplications are required </a:t>
                </a:r>
              </a:p>
              <a:p>
                <a:pPr marL="0" lvl="1" indent="0">
                  <a:buNone/>
                </a:pPr>
                <a:endParaRPr lang="en-US" sz="2000"/>
              </a:p>
              <a:p>
                <a:pPr marL="0" lvl="1" indent="0">
                  <a:buNone/>
                </a:pPr>
                <a:r>
                  <a:rPr lang="en-US" sz="2000" b="1"/>
                  <a:t>Step 2 </a:t>
                </a:r>
                <a:r>
                  <a:rPr lang="en-US" sz="2000"/>
                  <a:t>– Projection onto </a:t>
                </a:r>
                <a:r>
                  <a:rPr lang="en-US" sz="2000" err="1"/>
                  <a:t>sinc</a:t>
                </a:r>
                <a:r>
                  <a:rPr lang="en-US" sz="2000"/>
                  <a:t> subspace</a:t>
                </a:r>
              </a:p>
              <a:p>
                <a:pPr marL="0" lvl="1" indent="0">
                  <a:buNone/>
                </a:pPr>
                <a:r>
                  <a:rPr lang="en-US" sz="2000"/>
                  <a:t>Orthogonal projection by LSI (Linear Space Invariant) filtering in </a:t>
                </a:r>
                <a:r>
                  <a:rPr lang="en-US" sz="2000" i="1"/>
                  <a:t>k</a:t>
                </a:r>
                <a:r>
                  <a:rPr lang="en-US" sz="2000"/>
                  <a:t>-space </a:t>
                </a:r>
              </a:p>
              <a:p>
                <a:pPr marL="0" lvl="1" indent="0">
                  <a:buNone/>
                </a:pPr>
                <a:endParaRPr lang="en-US" sz="2000" b="1"/>
              </a:p>
              <a:p>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845734"/>
                <a:ext cx="5181464" cy="4707466"/>
              </a:xfrm>
              <a:blipFill>
                <a:blip r:embed="rId5"/>
                <a:stretch>
                  <a:fillRect l="-2941" t="-1425" r="-3529"/>
                </a:stretch>
              </a:blipFill>
            </p:spPr>
            <p:txBody>
              <a:bodyPr/>
              <a:lstStyle/>
              <a:p>
                <a:r>
                  <a:rPr lang="en-US">
                    <a:noFill/>
                  </a:rPr>
                  <a:t> </a:t>
                </a:r>
              </a:p>
            </p:txBody>
          </p:sp>
        </mc:Fallback>
      </mc:AlternateContent>
      <p:graphicFrame>
        <p:nvGraphicFramePr>
          <p:cNvPr id="14" name="Object 13"/>
          <p:cNvGraphicFramePr>
            <a:graphicFrameLocks noChangeAspect="1"/>
          </p:cNvGraphicFramePr>
          <p:nvPr>
            <p:extLst>
              <p:ext uri="{D42A27DB-BD31-4B8C-83A1-F6EECF244321}">
                <p14:modId xmlns:p14="http://schemas.microsoft.com/office/powerpoint/2010/main" val="2781069933"/>
              </p:ext>
            </p:extLst>
          </p:nvPr>
        </p:nvGraphicFramePr>
        <p:xfrm>
          <a:off x="8191950" y="5242017"/>
          <a:ext cx="2317750" cy="557212"/>
        </p:xfrm>
        <a:graphic>
          <a:graphicData uri="http://schemas.openxmlformats.org/presentationml/2006/ole">
            <mc:AlternateContent xmlns:mc="http://schemas.openxmlformats.org/markup-compatibility/2006">
              <mc:Choice xmlns:v="urn:schemas-microsoft-com:vml" Requires="v">
                <p:oleObj spid="_x0000_s36949" name="Equation" r:id="rId6" imgW="1485720" imgH="355320" progId="Equation.DSMT4">
                  <p:embed/>
                </p:oleObj>
              </mc:Choice>
              <mc:Fallback>
                <p:oleObj name="Equation" r:id="rId6" imgW="1485720" imgH="355320" progId="Equation.DSMT4">
                  <p:embed/>
                  <p:pic>
                    <p:nvPicPr>
                      <p:cNvPr id="9" name="Object 8"/>
                      <p:cNvPicPr/>
                      <p:nvPr/>
                    </p:nvPicPr>
                    <p:blipFill>
                      <a:blip r:embed="rId7"/>
                      <a:stretch>
                        <a:fillRect/>
                      </a:stretch>
                    </p:blipFill>
                    <p:spPr>
                      <a:xfrm>
                        <a:off x="8191950" y="5242017"/>
                        <a:ext cx="2317750" cy="557212"/>
                      </a:xfrm>
                      <a:prstGeom prst="rect">
                        <a:avLst/>
                      </a:prstGeom>
                    </p:spPr>
                  </p:pic>
                </p:oleObj>
              </mc:Fallback>
            </mc:AlternateContent>
          </a:graphicData>
        </a:graphic>
      </p:graphicFrame>
      <p:grpSp>
        <p:nvGrpSpPr>
          <p:cNvPr id="40" name="Group 39"/>
          <p:cNvGrpSpPr/>
          <p:nvPr/>
        </p:nvGrpSpPr>
        <p:grpSpPr>
          <a:xfrm>
            <a:off x="8050268" y="4346819"/>
            <a:ext cx="3780821" cy="594360"/>
            <a:chOff x="8007236" y="4346819"/>
            <a:chExt cx="3780821" cy="594360"/>
          </a:xfrm>
        </p:grpSpPr>
        <p:sp>
          <p:nvSpPr>
            <p:cNvPr id="36" name="Rounded Rectangle 35"/>
            <p:cNvSpPr/>
            <p:nvPr/>
          </p:nvSpPr>
          <p:spPr>
            <a:xfrm>
              <a:off x="8007236" y="4354555"/>
              <a:ext cx="3780821" cy="58662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2682491369"/>
                </p:ext>
              </p:extLst>
            </p:nvPr>
          </p:nvGraphicFramePr>
          <p:xfrm>
            <a:off x="8148918" y="4346819"/>
            <a:ext cx="3497459" cy="551231"/>
          </p:xfrm>
          <a:graphic>
            <a:graphicData uri="http://schemas.openxmlformats.org/presentationml/2006/ole">
              <mc:AlternateContent xmlns:mc="http://schemas.openxmlformats.org/markup-compatibility/2006">
                <mc:Choice xmlns:v="urn:schemas-microsoft-com:vml" Requires="v">
                  <p:oleObj spid="_x0000_s36950" name="Equation" r:id="rId8" imgW="2095200" imgH="330120" progId="Equation.DSMT4">
                    <p:embed/>
                  </p:oleObj>
                </mc:Choice>
                <mc:Fallback>
                  <p:oleObj name="Equation" r:id="rId8" imgW="2095200" imgH="330120" progId="Equation.DSMT4">
                    <p:embed/>
                    <p:pic>
                      <p:nvPicPr>
                        <p:cNvPr id="17" name="Object 16"/>
                        <p:cNvPicPr/>
                        <p:nvPr/>
                      </p:nvPicPr>
                      <p:blipFill>
                        <a:blip r:embed="rId9"/>
                        <a:stretch>
                          <a:fillRect/>
                        </a:stretch>
                      </p:blipFill>
                      <p:spPr>
                        <a:xfrm>
                          <a:off x="8148918" y="4346819"/>
                          <a:ext cx="3497459" cy="551231"/>
                        </a:xfrm>
                        <a:prstGeom prst="rect">
                          <a:avLst/>
                        </a:prstGeom>
                      </p:spPr>
                    </p:pic>
                  </p:oleObj>
                </mc:Fallback>
              </mc:AlternateContent>
            </a:graphicData>
          </a:graphic>
        </p:graphicFrame>
      </p:grpSp>
      <p:grpSp>
        <p:nvGrpSpPr>
          <p:cNvPr id="38" name="Group 37"/>
          <p:cNvGrpSpPr/>
          <p:nvPr/>
        </p:nvGrpSpPr>
        <p:grpSpPr>
          <a:xfrm>
            <a:off x="8733436" y="1729994"/>
            <a:ext cx="2587215" cy="1627437"/>
            <a:chOff x="8690404" y="1729994"/>
            <a:chExt cx="2587215" cy="1627437"/>
          </a:xfrm>
        </p:grpSpPr>
        <p:graphicFrame>
          <p:nvGraphicFramePr>
            <p:cNvPr id="17" name="Object 16"/>
            <p:cNvGraphicFramePr>
              <a:graphicFrameLocks noChangeAspect="1"/>
            </p:cNvGraphicFramePr>
            <p:nvPr>
              <p:extLst>
                <p:ext uri="{D42A27DB-BD31-4B8C-83A1-F6EECF244321}">
                  <p14:modId xmlns:p14="http://schemas.microsoft.com/office/powerpoint/2010/main" val="190676734"/>
                </p:ext>
              </p:extLst>
            </p:nvPr>
          </p:nvGraphicFramePr>
          <p:xfrm>
            <a:off x="8702694" y="1729994"/>
            <a:ext cx="2574925" cy="550862"/>
          </p:xfrm>
          <a:graphic>
            <a:graphicData uri="http://schemas.openxmlformats.org/presentationml/2006/ole">
              <mc:AlternateContent xmlns:mc="http://schemas.openxmlformats.org/markup-compatibility/2006">
                <mc:Choice xmlns:v="urn:schemas-microsoft-com:vml" Requires="v">
                  <p:oleObj spid="_x0000_s36951" name="Equation" r:id="rId10" imgW="1663560" imgH="355320" progId="Equation.DSMT4">
                    <p:embed/>
                  </p:oleObj>
                </mc:Choice>
                <mc:Fallback>
                  <p:oleObj name="Equation" r:id="rId10" imgW="1663560" imgH="355320" progId="Equation.DSMT4">
                    <p:embed/>
                    <p:pic>
                      <p:nvPicPr>
                        <p:cNvPr id="23" name="Object 22"/>
                        <p:cNvPicPr/>
                        <p:nvPr/>
                      </p:nvPicPr>
                      <p:blipFill>
                        <a:blip r:embed="rId11"/>
                        <a:stretch>
                          <a:fillRect/>
                        </a:stretch>
                      </p:blipFill>
                      <p:spPr>
                        <a:xfrm>
                          <a:off x="8702694" y="1729994"/>
                          <a:ext cx="2574925" cy="550862"/>
                        </a:xfrm>
                        <a:prstGeom prst="rect">
                          <a:avLst/>
                        </a:prstGeom>
                      </p:spPr>
                    </p:pic>
                  </p:oleObj>
                </mc:Fallback>
              </mc:AlternateContent>
            </a:graphicData>
          </a:graphic>
        </p:graphicFrame>
        <p:pic>
          <p:nvPicPr>
            <p:cNvPr id="5" name="Picture 4"/>
            <p:cNvPicPr>
              <a:picLocks noChangeAspect="1"/>
            </p:cNvPicPr>
            <p:nvPr/>
          </p:nvPicPr>
          <p:blipFill>
            <a:blip r:embed="rId12"/>
            <a:stretch>
              <a:fillRect/>
            </a:stretch>
          </p:blipFill>
          <p:spPr>
            <a:xfrm>
              <a:off x="8690404" y="2168711"/>
              <a:ext cx="1583304" cy="1188720"/>
            </a:xfrm>
            <a:prstGeom prst="rect">
              <a:avLst/>
            </a:prstGeom>
          </p:spPr>
        </p:pic>
      </p:grpSp>
      <p:grpSp>
        <p:nvGrpSpPr>
          <p:cNvPr id="37" name="Group 36"/>
          <p:cNvGrpSpPr/>
          <p:nvPr/>
        </p:nvGrpSpPr>
        <p:grpSpPr>
          <a:xfrm>
            <a:off x="5769094" y="1773338"/>
            <a:ext cx="2290670" cy="1582023"/>
            <a:chOff x="5726062" y="1773338"/>
            <a:chExt cx="2290670" cy="1582023"/>
          </a:xfrm>
        </p:grpSpPr>
        <p:pic>
          <p:nvPicPr>
            <p:cNvPr id="4" name="Picture 3"/>
            <p:cNvPicPr>
              <a:picLocks noChangeAspect="1"/>
            </p:cNvPicPr>
            <p:nvPr/>
          </p:nvPicPr>
          <p:blipFill>
            <a:blip r:embed="rId13"/>
            <a:stretch>
              <a:fillRect/>
            </a:stretch>
          </p:blipFill>
          <p:spPr>
            <a:xfrm>
              <a:off x="5964397" y="2170782"/>
              <a:ext cx="1577788" cy="1184579"/>
            </a:xfrm>
            <a:prstGeom prst="rect">
              <a:avLst/>
            </a:prstGeom>
          </p:spPr>
        </p:pic>
        <p:graphicFrame>
          <p:nvGraphicFramePr>
            <p:cNvPr id="20" name="Object 19"/>
            <p:cNvGraphicFramePr>
              <a:graphicFrameLocks noChangeAspect="1"/>
            </p:cNvGraphicFramePr>
            <p:nvPr>
              <p:extLst>
                <p:ext uri="{D42A27DB-BD31-4B8C-83A1-F6EECF244321}">
                  <p14:modId xmlns:p14="http://schemas.microsoft.com/office/powerpoint/2010/main" val="433900859"/>
                </p:ext>
              </p:extLst>
            </p:nvPr>
          </p:nvGraphicFramePr>
          <p:xfrm>
            <a:off x="5726062" y="1773338"/>
            <a:ext cx="2290670" cy="464175"/>
          </p:xfrm>
          <a:graphic>
            <a:graphicData uri="http://schemas.openxmlformats.org/presentationml/2006/ole">
              <mc:AlternateContent xmlns:mc="http://schemas.openxmlformats.org/markup-compatibility/2006">
                <mc:Choice xmlns:v="urn:schemas-microsoft-com:vml" Requires="v">
                  <p:oleObj spid="_x0000_s36952" name="Equation" r:id="rId14" imgW="1688760" imgH="342720" progId="Equation.DSMT4">
                    <p:embed/>
                  </p:oleObj>
                </mc:Choice>
                <mc:Fallback>
                  <p:oleObj name="Equation" r:id="rId14" imgW="1688760" imgH="342720" progId="Equation.DSMT4">
                    <p:embed/>
                    <p:pic>
                      <p:nvPicPr>
                        <p:cNvPr id="23" name="Object 22"/>
                        <p:cNvPicPr/>
                        <p:nvPr/>
                      </p:nvPicPr>
                      <p:blipFill>
                        <a:blip r:embed="rId15"/>
                        <a:stretch>
                          <a:fillRect/>
                        </a:stretch>
                      </p:blipFill>
                      <p:spPr>
                        <a:xfrm>
                          <a:off x="5726062" y="1773338"/>
                          <a:ext cx="2290670" cy="464175"/>
                        </a:xfrm>
                        <a:prstGeom prst="rect">
                          <a:avLst/>
                        </a:prstGeom>
                      </p:spPr>
                    </p:pic>
                  </p:oleObj>
                </mc:Fallback>
              </mc:AlternateContent>
            </a:graphicData>
          </a:graphic>
        </p:graphicFrame>
      </p:grpSp>
      <p:cxnSp>
        <p:nvCxnSpPr>
          <p:cNvPr id="21" name="Straight Arrow Connector 20"/>
          <p:cNvCxnSpPr/>
          <p:nvPr/>
        </p:nvCxnSpPr>
        <p:spPr>
          <a:xfrm>
            <a:off x="7469995" y="2763071"/>
            <a:ext cx="3585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443785" y="2763071"/>
            <a:ext cx="3585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Rounded Rectangle 23"/>
              <p:cNvSpPr/>
              <p:nvPr/>
            </p:nvSpPr>
            <p:spPr>
              <a:xfrm>
                <a:off x="7852114" y="2479221"/>
                <a:ext cx="591671" cy="5677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𝒫</m:t>
                      </m:r>
                    </m:oMath>
                  </m:oMathPara>
                </a14:m>
                <a:endParaRPr lang="en-US"/>
              </a:p>
            </p:txBody>
          </p:sp>
        </mc:Choice>
        <mc:Fallback xmlns="">
          <p:sp>
            <p:nvSpPr>
              <p:cNvPr id="24" name="Rounded Rectangle 23"/>
              <p:cNvSpPr>
                <a:spLocks noRot="1" noChangeAspect="1" noMove="1" noResize="1" noEditPoints="1" noAdjustHandles="1" noChangeArrowheads="1" noChangeShapeType="1" noTextEdit="1"/>
              </p:cNvSpPr>
              <p:nvPr/>
            </p:nvSpPr>
            <p:spPr>
              <a:xfrm>
                <a:off x="7852114" y="2479221"/>
                <a:ext cx="591671" cy="567701"/>
              </a:xfrm>
              <a:prstGeom prst="roundRect">
                <a:avLst/>
              </a:prstGeom>
              <a:blipFill>
                <a:blip r:embed="rId16"/>
                <a:stretch>
                  <a:fillRect/>
                </a:stretch>
              </a:blipFill>
            </p:spPr>
            <p:txBody>
              <a:bodyPr/>
              <a:lstStyle/>
              <a:p>
                <a:r>
                  <a:rPr lang="en-US">
                    <a:noFill/>
                  </a:rPr>
                  <a:t> </a:t>
                </a:r>
              </a:p>
            </p:txBody>
          </p:sp>
        </mc:Fallback>
      </mc:AlternateContent>
      <p:grpSp>
        <p:nvGrpSpPr>
          <p:cNvPr id="39" name="Group 38"/>
          <p:cNvGrpSpPr/>
          <p:nvPr/>
        </p:nvGrpSpPr>
        <p:grpSpPr>
          <a:xfrm>
            <a:off x="8545751" y="3391738"/>
            <a:ext cx="3005077" cy="804595"/>
            <a:chOff x="8502719" y="3391738"/>
            <a:chExt cx="3005077" cy="804595"/>
          </a:xfrm>
        </p:grpSpPr>
        <p:graphicFrame>
          <p:nvGraphicFramePr>
            <p:cNvPr id="9" name="Object 8"/>
            <p:cNvGraphicFramePr>
              <a:graphicFrameLocks noChangeAspect="1"/>
            </p:cNvGraphicFramePr>
            <p:nvPr>
              <p:extLst>
                <p:ext uri="{D42A27DB-BD31-4B8C-83A1-F6EECF244321}">
                  <p14:modId xmlns:p14="http://schemas.microsoft.com/office/powerpoint/2010/main" val="4248042479"/>
                </p:ext>
              </p:extLst>
            </p:nvPr>
          </p:nvGraphicFramePr>
          <p:xfrm>
            <a:off x="8502719" y="3391738"/>
            <a:ext cx="2652961" cy="509090"/>
          </p:xfrm>
          <a:graphic>
            <a:graphicData uri="http://schemas.openxmlformats.org/presentationml/2006/ole">
              <mc:AlternateContent xmlns:mc="http://schemas.openxmlformats.org/markup-compatibility/2006">
                <mc:Choice xmlns:v="urn:schemas-microsoft-com:vml" Requires="v">
                  <p:oleObj spid="_x0000_s36953" name="Equation" r:id="rId17" imgW="1574640" imgH="342720" progId="Equation.DSMT4">
                    <p:embed/>
                  </p:oleObj>
                </mc:Choice>
                <mc:Fallback>
                  <p:oleObj name="Equation" r:id="rId17" imgW="1574640" imgH="342720" progId="Equation.DSMT4">
                    <p:embed/>
                    <p:pic>
                      <p:nvPicPr>
                        <p:cNvPr id="5" name="Object 4"/>
                        <p:cNvPicPr/>
                        <p:nvPr/>
                      </p:nvPicPr>
                      <p:blipFill>
                        <a:blip r:embed="rId18"/>
                        <a:stretch>
                          <a:fillRect/>
                        </a:stretch>
                      </p:blipFill>
                      <p:spPr>
                        <a:xfrm>
                          <a:off x="8502719" y="3391738"/>
                          <a:ext cx="2652961" cy="509090"/>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4019531669"/>
                </p:ext>
              </p:extLst>
            </p:nvPr>
          </p:nvGraphicFramePr>
          <p:xfrm>
            <a:off x="8502719" y="3785191"/>
            <a:ext cx="3005077" cy="411142"/>
          </p:xfrm>
          <a:graphic>
            <a:graphicData uri="http://schemas.openxmlformats.org/presentationml/2006/ole">
              <mc:AlternateContent xmlns:mc="http://schemas.openxmlformats.org/markup-compatibility/2006">
                <mc:Choice xmlns:v="urn:schemas-microsoft-com:vml" Requires="v">
                  <p:oleObj spid="_x0000_s36954" name="Equation" r:id="rId19" imgW="1701720" imgH="253800" progId="Equation.DSMT4">
                    <p:embed/>
                  </p:oleObj>
                </mc:Choice>
                <mc:Fallback>
                  <p:oleObj name="Equation" r:id="rId19" imgW="1701720" imgH="253800" progId="Equation.DSMT4">
                    <p:embed/>
                    <p:pic>
                      <p:nvPicPr>
                        <p:cNvPr id="10" name="Object 9"/>
                        <p:cNvPicPr/>
                        <p:nvPr/>
                      </p:nvPicPr>
                      <p:blipFill>
                        <a:blip r:embed="rId20"/>
                        <a:stretch>
                          <a:fillRect/>
                        </a:stretch>
                      </p:blipFill>
                      <p:spPr>
                        <a:xfrm>
                          <a:off x="8502719" y="3785191"/>
                          <a:ext cx="3005077" cy="411142"/>
                        </a:xfrm>
                        <a:prstGeom prst="rect">
                          <a:avLst/>
                        </a:prstGeom>
                      </p:spPr>
                    </p:pic>
                  </p:oleObj>
                </mc:Fallback>
              </mc:AlternateContent>
            </a:graphicData>
          </a:graphic>
        </p:graphicFrame>
      </p:grpSp>
      <p:sp>
        <p:nvSpPr>
          <p:cNvPr id="34" name="Arc 33"/>
          <p:cNvSpPr/>
          <p:nvPr/>
        </p:nvSpPr>
        <p:spPr>
          <a:xfrm>
            <a:off x="11074121" y="1933841"/>
            <a:ext cx="493059" cy="1790405"/>
          </a:xfrm>
          <a:prstGeom prst="arc">
            <a:avLst>
              <a:gd name="adj1" fmla="val 16316339"/>
              <a:gd name="adj2" fmla="val 5202219"/>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2988275" y="1126456"/>
            <a:ext cx="1782784" cy="369332"/>
          </a:xfrm>
          <a:prstGeom prst="rect">
            <a:avLst/>
          </a:prstGeom>
          <a:noFill/>
        </p:spPr>
        <p:txBody>
          <a:bodyPr wrap="square" rtlCol="0">
            <a:spAutoFit/>
          </a:bodyPr>
          <a:lstStyle/>
          <a:p>
            <a:r>
              <a:rPr lang="en-US" i="1">
                <a:solidFill>
                  <a:schemeClr val="accent1"/>
                </a:solidFill>
              </a:rPr>
              <a:t>Kiperwas, ‘17</a:t>
            </a:r>
          </a:p>
        </p:txBody>
      </p:sp>
    </p:spTree>
    <p:custDataLst>
      <p:tags r:id="rId2"/>
    </p:custDataLst>
    <p:extLst>
      <p:ext uri="{BB962C8B-B14F-4D97-AF65-F5344CB8AC3E}">
        <p14:creationId xmlns:p14="http://schemas.microsoft.com/office/powerpoint/2010/main" val="19816464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25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childTnLst>
                                </p:cTn>
                              </p:par>
                            </p:childTnLst>
                          </p:cTn>
                        </p:par>
                        <p:par>
                          <p:cTn id="40" fill="hold">
                            <p:stCondLst>
                              <p:cond delay="0"/>
                            </p:stCondLst>
                            <p:childTnLst>
                              <p:par>
                                <p:cTn id="41" presetID="22" presetClass="entr" presetSubtype="1"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up)">
                                      <p:cBhvr>
                                        <p:cTn id="43" dur="500"/>
                                        <p:tgtEl>
                                          <p:spTgt spid="34"/>
                                        </p:tgtEl>
                                      </p:cBhvr>
                                    </p:animEffect>
                                  </p:childTnLst>
                                </p:cTn>
                              </p:par>
                            </p:childTnLst>
                          </p:cTn>
                        </p:par>
                        <p:par>
                          <p:cTn id="44" fill="hold">
                            <p:stCondLst>
                              <p:cond delay="500"/>
                            </p:stCondLst>
                            <p:childTnLst>
                              <p:par>
                                <p:cTn id="45" presetID="22" presetClass="entr" presetSubtype="1"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up)">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childTnLst>
                                </p:cTn>
                              </p:par>
                            </p:childTnLst>
                          </p:cTn>
                        </p:par>
                        <p:par>
                          <p:cTn id="52" fill="hold">
                            <p:stCondLst>
                              <p:cond delay="0"/>
                            </p:stCondLst>
                            <p:childTnLst>
                              <p:par>
                                <p:cTn id="53" presetID="16" presetClass="entr" presetSubtype="37"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barn(outVertical)">
                                      <p:cBhvr>
                                        <p:cTn id="55" dur="500"/>
                                        <p:tgtEl>
                                          <p:spTgt spid="40"/>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childTnLst>
                                </p:cTn>
                              </p:par>
                            </p:childTnLst>
                          </p:cTn>
                        </p:par>
                        <p:par>
                          <p:cTn id="60" fill="hold">
                            <p:stCondLst>
                              <p:cond delay="0"/>
                            </p:stCondLst>
                            <p:childTnLst>
                              <p:par>
                                <p:cTn id="61" presetID="1" presetClass="entr" presetSubtype="0" fill="hold" grpId="0" nodeType="after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nodeType="afterEffect">
                                  <p:stCondLst>
                                    <p:cond delay="0"/>
                                  </p:stCondLst>
                                  <p:childTnLst>
                                    <p:set>
                                      <p:cBhvr>
                                        <p:cTn id="6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4"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9779651" y="1311122"/>
            <a:ext cx="537882" cy="914024"/>
            <a:chOff x="3741979" y="1651837"/>
            <a:chExt cx="537882" cy="914024"/>
          </a:xfrm>
        </p:grpSpPr>
        <p:sp>
          <p:nvSpPr>
            <p:cNvPr id="28" name="Oval 27"/>
            <p:cNvSpPr/>
            <p:nvPr/>
          </p:nvSpPr>
          <p:spPr>
            <a:xfrm>
              <a:off x="3741979" y="2027979"/>
              <a:ext cx="537882" cy="537882"/>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9" name="TextBox 28"/>
            <p:cNvSpPr txBox="1"/>
            <p:nvPr/>
          </p:nvSpPr>
          <p:spPr>
            <a:xfrm>
              <a:off x="3741979" y="1651837"/>
              <a:ext cx="510989" cy="461665"/>
            </a:xfrm>
            <a:prstGeom prst="rect">
              <a:avLst/>
            </a:prstGeom>
            <a:noFill/>
          </p:spPr>
          <p:txBody>
            <a:bodyPr wrap="square" rtlCol="0">
              <a:spAutoFit/>
            </a:bodyPr>
            <a:lstStyle/>
            <a:p>
              <a:pPr algn="ctr"/>
              <a:r>
                <a:rPr lang="en-US" sz="2400" b="1">
                  <a:ln w="0"/>
                  <a:solidFill>
                    <a:schemeClr val="accent1"/>
                  </a:solidFill>
                  <a:effectLst>
                    <a:outerShdw blurRad="38100" dist="25400" dir="5400000" algn="ctr" rotWithShape="0">
                      <a:srgbClr val="6E747A">
                        <a:alpha val="43000"/>
                      </a:srgbClr>
                    </a:outerShdw>
                  </a:effectLst>
                </a:rPr>
                <a:t>?</a:t>
              </a:r>
            </a:p>
          </p:txBody>
        </p:sp>
      </p:grpSp>
      <p:sp>
        <p:nvSpPr>
          <p:cNvPr id="2" name="Title 1"/>
          <p:cNvSpPr>
            <a:spLocks noGrp="1"/>
          </p:cNvSpPr>
          <p:nvPr>
            <p:ph type="title"/>
          </p:nvPr>
        </p:nvSpPr>
        <p:spPr/>
        <p:txBody>
          <a:bodyPr>
            <a:normAutofit/>
          </a:bodyPr>
          <a:lstStyle/>
          <a:p>
            <a:r>
              <a:rPr lang="en-US"/>
              <a:t>SPURS </a:t>
            </a:r>
          </a:p>
        </p:txBody>
      </p:sp>
      <p:grpSp>
        <p:nvGrpSpPr>
          <p:cNvPr id="40" name="Group 39"/>
          <p:cNvGrpSpPr/>
          <p:nvPr/>
        </p:nvGrpSpPr>
        <p:grpSpPr>
          <a:xfrm>
            <a:off x="8050268" y="4346819"/>
            <a:ext cx="3780821" cy="594360"/>
            <a:chOff x="8007236" y="4346819"/>
            <a:chExt cx="3780821" cy="594360"/>
          </a:xfrm>
        </p:grpSpPr>
        <p:sp>
          <p:nvSpPr>
            <p:cNvPr id="36" name="Rounded Rectangle 35"/>
            <p:cNvSpPr/>
            <p:nvPr/>
          </p:nvSpPr>
          <p:spPr>
            <a:xfrm>
              <a:off x="8007236" y="4354555"/>
              <a:ext cx="3780821" cy="58662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aphicFrame>
          <p:nvGraphicFramePr>
            <p:cNvPr id="19" name="Object 18"/>
            <p:cNvGraphicFramePr>
              <a:graphicFrameLocks noChangeAspect="1"/>
            </p:cNvGraphicFramePr>
            <p:nvPr>
              <p:extLst/>
            </p:nvPr>
          </p:nvGraphicFramePr>
          <p:xfrm>
            <a:off x="8148918" y="4346819"/>
            <a:ext cx="3497459" cy="551231"/>
          </p:xfrm>
          <a:graphic>
            <a:graphicData uri="http://schemas.openxmlformats.org/presentationml/2006/ole">
              <mc:AlternateContent xmlns:mc="http://schemas.openxmlformats.org/markup-compatibility/2006">
                <mc:Choice xmlns:v="urn:schemas-microsoft-com:vml" Requires="v">
                  <p:oleObj spid="_x0000_s38983" name="Equation" r:id="rId4" imgW="2095200" imgH="330120" progId="Equation.DSMT4">
                    <p:embed/>
                  </p:oleObj>
                </mc:Choice>
                <mc:Fallback>
                  <p:oleObj name="Equation" r:id="rId4" imgW="2095200" imgH="330120" progId="Equation.DSMT4">
                    <p:embed/>
                    <p:pic>
                      <p:nvPicPr>
                        <p:cNvPr id="19" name="Object 18"/>
                        <p:cNvPicPr/>
                        <p:nvPr/>
                      </p:nvPicPr>
                      <p:blipFill>
                        <a:blip r:embed="rId5"/>
                        <a:stretch>
                          <a:fillRect/>
                        </a:stretch>
                      </p:blipFill>
                      <p:spPr>
                        <a:xfrm>
                          <a:off x="8148918" y="4346819"/>
                          <a:ext cx="3497459" cy="551231"/>
                        </a:xfrm>
                        <a:prstGeom prst="rect">
                          <a:avLst/>
                        </a:prstGeom>
                      </p:spPr>
                    </p:pic>
                  </p:oleObj>
                </mc:Fallback>
              </mc:AlternateContent>
            </a:graphicData>
          </a:graphic>
        </p:graphicFrame>
      </p:grpSp>
      <p:grpSp>
        <p:nvGrpSpPr>
          <p:cNvPr id="38" name="Group 37"/>
          <p:cNvGrpSpPr/>
          <p:nvPr/>
        </p:nvGrpSpPr>
        <p:grpSpPr>
          <a:xfrm>
            <a:off x="8733436" y="1729994"/>
            <a:ext cx="2587215" cy="1627437"/>
            <a:chOff x="8690404" y="1729994"/>
            <a:chExt cx="2587215" cy="1627437"/>
          </a:xfrm>
        </p:grpSpPr>
        <p:graphicFrame>
          <p:nvGraphicFramePr>
            <p:cNvPr id="17" name="Object 16"/>
            <p:cNvGraphicFramePr>
              <a:graphicFrameLocks noChangeAspect="1"/>
            </p:cNvGraphicFramePr>
            <p:nvPr>
              <p:extLst/>
            </p:nvPr>
          </p:nvGraphicFramePr>
          <p:xfrm>
            <a:off x="8702694" y="1729994"/>
            <a:ext cx="2574925" cy="550862"/>
          </p:xfrm>
          <a:graphic>
            <a:graphicData uri="http://schemas.openxmlformats.org/presentationml/2006/ole">
              <mc:AlternateContent xmlns:mc="http://schemas.openxmlformats.org/markup-compatibility/2006">
                <mc:Choice xmlns:v="urn:schemas-microsoft-com:vml" Requires="v">
                  <p:oleObj spid="_x0000_s38984" name="Equation" r:id="rId6" imgW="1663560" imgH="355320" progId="Equation.DSMT4">
                    <p:embed/>
                  </p:oleObj>
                </mc:Choice>
                <mc:Fallback>
                  <p:oleObj name="Equation" r:id="rId6" imgW="1663560" imgH="355320" progId="Equation.DSMT4">
                    <p:embed/>
                    <p:pic>
                      <p:nvPicPr>
                        <p:cNvPr id="17" name="Object 16"/>
                        <p:cNvPicPr/>
                        <p:nvPr/>
                      </p:nvPicPr>
                      <p:blipFill>
                        <a:blip r:embed="rId7"/>
                        <a:stretch>
                          <a:fillRect/>
                        </a:stretch>
                      </p:blipFill>
                      <p:spPr>
                        <a:xfrm>
                          <a:off x="8702694" y="1729994"/>
                          <a:ext cx="2574925" cy="550862"/>
                        </a:xfrm>
                        <a:prstGeom prst="rect">
                          <a:avLst/>
                        </a:prstGeom>
                      </p:spPr>
                    </p:pic>
                  </p:oleObj>
                </mc:Fallback>
              </mc:AlternateContent>
            </a:graphicData>
          </a:graphic>
        </p:graphicFrame>
        <p:pic>
          <p:nvPicPr>
            <p:cNvPr id="5" name="Picture 4"/>
            <p:cNvPicPr>
              <a:picLocks noChangeAspect="1"/>
            </p:cNvPicPr>
            <p:nvPr/>
          </p:nvPicPr>
          <p:blipFill>
            <a:blip r:embed="rId8"/>
            <a:stretch>
              <a:fillRect/>
            </a:stretch>
          </p:blipFill>
          <p:spPr>
            <a:xfrm>
              <a:off x="8690404" y="2168711"/>
              <a:ext cx="1583304" cy="1188720"/>
            </a:xfrm>
            <a:prstGeom prst="rect">
              <a:avLst/>
            </a:prstGeom>
          </p:spPr>
        </p:pic>
      </p:grpSp>
      <p:grpSp>
        <p:nvGrpSpPr>
          <p:cNvPr id="37" name="Group 36"/>
          <p:cNvGrpSpPr/>
          <p:nvPr/>
        </p:nvGrpSpPr>
        <p:grpSpPr>
          <a:xfrm>
            <a:off x="5769094" y="1773338"/>
            <a:ext cx="2290670" cy="1582023"/>
            <a:chOff x="5726062" y="1773338"/>
            <a:chExt cx="2290670" cy="1582023"/>
          </a:xfrm>
        </p:grpSpPr>
        <p:pic>
          <p:nvPicPr>
            <p:cNvPr id="4" name="Picture 3"/>
            <p:cNvPicPr>
              <a:picLocks noChangeAspect="1"/>
            </p:cNvPicPr>
            <p:nvPr/>
          </p:nvPicPr>
          <p:blipFill>
            <a:blip r:embed="rId9"/>
            <a:stretch>
              <a:fillRect/>
            </a:stretch>
          </p:blipFill>
          <p:spPr>
            <a:xfrm>
              <a:off x="5964397" y="2170782"/>
              <a:ext cx="1577788" cy="1184579"/>
            </a:xfrm>
            <a:prstGeom prst="rect">
              <a:avLst/>
            </a:prstGeom>
          </p:spPr>
        </p:pic>
        <p:graphicFrame>
          <p:nvGraphicFramePr>
            <p:cNvPr id="20" name="Object 19"/>
            <p:cNvGraphicFramePr>
              <a:graphicFrameLocks noChangeAspect="1"/>
            </p:cNvGraphicFramePr>
            <p:nvPr>
              <p:extLst/>
            </p:nvPr>
          </p:nvGraphicFramePr>
          <p:xfrm>
            <a:off x="5726062" y="1773338"/>
            <a:ext cx="2290670" cy="464175"/>
          </p:xfrm>
          <a:graphic>
            <a:graphicData uri="http://schemas.openxmlformats.org/presentationml/2006/ole">
              <mc:AlternateContent xmlns:mc="http://schemas.openxmlformats.org/markup-compatibility/2006">
                <mc:Choice xmlns:v="urn:schemas-microsoft-com:vml" Requires="v">
                  <p:oleObj spid="_x0000_s38985" name="Equation" r:id="rId10" imgW="1688760" imgH="342720" progId="Equation.DSMT4">
                    <p:embed/>
                  </p:oleObj>
                </mc:Choice>
                <mc:Fallback>
                  <p:oleObj name="Equation" r:id="rId10" imgW="1688760" imgH="342720" progId="Equation.DSMT4">
                    <p:embed/>
                    <p:pic>
                      <p:nvPicPr>
                        <p:cNvPr id="20" name="Object 19"/>
                        <p:cNvPicPr/>
                        <p:nvPr/>
                      </p:nvPicPr>
                      <p:blipFill>
                        <a:blip r:embed="rId11"/>
                        <a:stretch>
                          <a:fillRect/>
                        </a:stretch>
                      </p:blipFill>
                      <p:spPr>
                        <a:xfrm>
                          <a:off x="5726062" y="1773338"/>
                          <a:ext cx="2290670" cy="464175"/>
                        </a:xfrm>
                        <a:prstGeom prst="rect">
                          <a:avLst/>
                        </a:prstGeom>
                      </p:spPr>
                    </p:pic>
                  </p:oleObj>
                </mc:Fallback>
              </mc:AlternateContent>
            </a:graphicData>
          </a:graphic>
        </p:graphicFrame>
      </p:grpSp>
      <p:cxnSp>
        <p:nvCxnSpPr>
          <p:cNvPr id="21" name="Straight Arrow Connector 20"/>
          <p:cNvCxnSpPr/>
          <p:nvPr/>
        </p:nvCxnSpPr>
        <p:spPr>
          <a:xfrm>
            <a:off x="7469995" y="2763071"/>
            <a:ext cx="3585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443785" y="2763071"/>
            <a:ext cx="3585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Rounded Rectangle 23"/>
              <p:cNvSpPr/>
              <p:nvPr/>
            </p:nvSpPr>
            <p:spPr>
              <a:xfrm>
                <a:off x="7852114" y="2479221"/>
                <a:ext cx="591671" cy="5677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𝒫</m:t>
                      </m:r>
                    </m:oMath>
                  </m:oMathPara>
                </a14:m>
                <a:endParaRPr lang="en-US"/>
              </a:p>
            </p:txBody>
          </p:sp>
        </mc:Choice>
        <mc:Fallback xmlns="">
          <p:sp>
            <p:nvSpPr>
              <p:cNvPr id="24" name="Rounded Rectangle 23"/>
              <p:cNvSpPr>
                <a:spLocks noRot="1" noChangeAspect="1" noMove="1" noResize="1" noEditPoints="1" noAdjustHandles="1" noChangeArrowheads="1" noChangeShapeType="1" noTextEdit="1"/>
              </p:cNvSpPr>
              <p:nvPr/>
            </p:nvSpPr>
            <p:spPr>
              <a:xfrm>
                <a:off x="7852114" y="2479221"/>
                <a:ext cx="591671" cy="567701"/>
              </a:xfrm>
              <a:prstGeom prst="roundRect">
                <a:avLst/>
              </a:prstGeom>
              <a:blipFill>
                <a:blip r:embed="rId12"/>
                <a:stretch>
                  <a:fillRect/>
                </a:stretch>
              </a:blipFill>
            </p:spPr>
            <p:txBody>
              <a:bodyPr/>
              <a:lstStyle/>
              <a:p>
                <a:r>
                  <a:rPr lang="en-US">
                    <a:noFill/>
                  </a:rPr>
                  <a:t> </a:t>
                </a:r>
              </a:p>
            </p:txBody>
          </p:sp>
        </mc:Fallback>
      </mc:AlternateContent>
      <p:grpSp>
        <p:nvGrpSpPr>
          <p:cNvPr id="39" name="Group 38"/>
          <p:cNvGrpSpPr/>
          <p:nvPr/>
        </p:nvGrpSpPr>
        <p:grpSpPr>
          <a:xfrm>
            <a:off x="8545751" y="3391738"/>
            <a:ext cx="3005077" cy="804595"/>
            <a:chOff x="8502719" y="3391738"/>
            <a:chExt cx="3005077" cy="804595"/>
          </a:xfrm>
        </p:grpSpPr>
        <p:graphicFrame>
          <p:nvGraphicFramePr>
            <p:cNvPr id="9" name="Object 8"/>
            <p:cNvGraphicFramePr>
              <a:graphicFrameLocks noChangeAspect="1"/>
            </p:cNvGraphicFramePr>
            <p:nvPr>
              <p:extLst/>
            </p:nvPr>
          </p:nvGraphicFramePr>
          <p:xfrm>
            <a:off x="8502719" y="3391738"/>
            <a:ext cx="2652961" cy="509090"/>
          </p:xfrm>
          <a:graphic>
            <a:graphicData uri="http://schemas.openxmlformats.org/presentationml/2006/ole">
              <mc:AlternateContent xmlns:mc="http://schemas.openxmlformats.org/markup-compatibility/2006">
                <mc:Choice xmlns:v="urn:schemas-microsoft-com:vml" Requires="v">
                  <p:oleObj spid="_x0000_s38986" name="Equation" r:id="rId13" imgW="1574640" imgH="342720" progId="Equation.DSMT4">
                    <p:embed/>
                  </p:oleObj>
                </mc:Choice>
                <mc:Fallback>
                  <p:oleObj name="Equation" r:id="rId13" imgW="1574640" imgH="342720" progId="Equation.DSMT4">
                    <p:embed/>
                    <p:pic>
                      <p:nvPicPr>
                        <p:cNvPr id="9" name="Object 8"/>
                        <p:cNvPicPr/>
                        <p:nvPr/>
                      </p:nvPicPr>
                      <p:blipFill>
                        <a:blip r:embed="rId14"/>
                        <a:stretch>
                          <a:fillRect/>
                        </a:stretch>
                      </p:blipFill>
                      <p:spPr>
                        <a:xfrm>
                          <a:off x="8502719" y="3391738"/>
                          <a:ext cx="2652961" cy="509090"/>
                        </a:xfrm>
                        <a:prstGeom prst="rect">
                          <a:avLst/>
                        </a:prstGeom>
                      </p:spPr>
                    </p:pic>
                  </p:oleObj>
                </mc:Fallback>
              </mc:AlternateContent>
            </a:graphicData>
          </a:graphic>
        </p:graphicFrame>
        <p:graphicFrame>
          <p:nvGraphicFramePr>
            <p:cNvPr id="26" name="Object 25"/>
            <p:cNvGraphicFramePr>
              <a:graphicFrameLocks noChangeAspect="1"/>
            </p:cNvGraphicFramePr>
            <p:nvPr>
              <p:extLst/>
            </p:nvPr>
          </p:nvGraphicFramePr>
          <p:xfrm>
            <a:off x="8502719" y="3785191"/>
            <a:ext cx="3005077" cy="411142"/>
          </p:xfrm>
          <a:graphic>
            <a:graphicData uri="http://schemas.openxmlformats.org/presentationml/2006/ole">
              <mc:AlternateContent xmlns:mc="http://schemas.openxmlformats.org/markup-compatibility/2006">
                <mc:Choice xmlns:v="urn:schemas-microsoft-com:vml" Requires="v">
                  <p:oleObj spid="_x0000_s38987" name="Equation" r:id="rId15" imgW="1701720" imgH="253800" progId="Equation.DSMT4">
                    <p:embed/>
                  </p:oleObj>
                </mc:Choice>
                <mc:Fallback>
                  <p:oleObj name="Equation" r:id="rId15" imgW="1701720" imgH="253800" progId="Equation.DSMT4">
                    <p:embed/>
                    <p:pic>
                      <p:nvPicPr>
                        <p:cNvPr id="26" name="Object 25"/>
                        <p:cNvPicPr/>
                        <p:nvPr/>
                      </p:nvPicPr>
                      <p:blipFill>
                        <a:blip r:embed="rId16"/>
                        <a:stretch>
                          <a:fillRect/>
                        </a:stretch>
                      </p:blipFill>
                      <p:spPr>
                        <a:xfrm>
                          <a:off x="8502719" y="3785191"/>
                          <a:ext cx="3005077" cy="411142"/>
                        </a:xfrm>
                        <a:prstGeom prst="rect">
                          <a:avLst/>
                        </a:prstGeom>
                      </p:spPr>
                    </p:pic>
                  </p:oleObj>
                </mc:Fallback>
              </mc:AlternateContent>
            </a:graphicData>
          </a:graphic>
        </p:graphicFrame>
      </p:grpSp>
      <p:sp>
        <p:nvSpPr>
          <p:cNvPr id="34" name="Arc 33"/>
          <p:cNvSpPr/>
          <p:nvPr/>
        </p:nvSpPr>
        <p:spPr>
          <a:xfrm>
            <a:off x="11074121" y="1933841"/>
            <a:ext cx="493059" cy="1790405"/>
          </a:xfrm>
          <a:prstGeom prst="arc">
            <a:avLst>
              <a:gd name="adj1" fmla="val 16316339"/>
              <a:gd name="adj2" fmla="val 5202219"/>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2988275" y="1126456"/>
            <a:ext cx="1782784" cy="369332"/>
          </a:xfrm>
          <a:prstGeom prst="rect">
            <a:avLst/>
          </a:prstGeom>
          <a:noFill/>
        </p:spPr>
        <p:txBody>
          <a:bodyPr wrap="square" rtlCol="0">
            <a:spAutoFit/>
          </a:bodyPr>
          <a:lstStyle/>
          <a:p>
            <a:r>
              <a:rPr lang="en-US" i="1">
                <a:solidFill>
                  <a:schemeClr val="accent1"/>
                </a:solidFill>
              </a:rPr>
              <a:t>Kiperwas, ‘17</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921349" y="4526185"/>
                <a:ext cx="6907233" cy="1407890"/>
              </a:xfrm>
            </p:spPr>
            <p:txBody>
              <a:bodyPr>
                <a:normAutofit/>
              </a:bodyPr>
              <a:lstStyle/>
              <a:p>
                <a:pPr lvl="1" indent="-274320">
                  <a:buFont typeface="Wingdings" panose="05000000000000000000" pitchFamily="2" charset="2"/>
                  <a:buChar char="§"/>
                </a:pPr>
                <a:r>
                  <a:rPr lang="en-US" sz="2000"/>
                  <a:t>The weighting matrix </a:t>
                </a:r>
                <a14:m>
                  <m:oMath xmlns:m="http://schemas.openxmlformats.org/officeDocument/2006/math">
                    <m:r>
                      <a:rPr lang="en-US" sz="2000" b="1" i="0">
                        <a:latin typeface="Cambria Math" panose="02040503050406030204" pitchFamily="18" charset="0"/>
                      </a:rPr>
                      <m:t>𝐖</m:t>
                    </m:r>
                  </m:oMath>
                </a14:m>
                <a:r>
                  <a:rPr lang="en-US" sz="2000">
                    <a:latin typeface="Cambria Math" panose="02040503050406030204" pitchFamily="18" charset="0"/>
                  </a:rPr>
                  <a:t> </a:t>
                </a:r>
                <a:r>
                  <a:rPr lang="en-US" sz="2000"/>
                  <a:t>is introduced to the least squares   problem</a:t>
                </a:r>
              </a:p>
              <a:p>
                <a:pPr lvl="1" indent="-274320">
                  <a:buFont typeface="Wingdings" panose="05000000000000000000" pitchFamily="2" charset="2"/>
                  <a:buChar char="§"/>
                </a:pPr>
                <a:r>
                  <a:rPr lang="en-US" sz="2000"/>
                  <a:t>Accounts for varying spectral noise density</a:t>
                </a:r>
              </a:p>
              <a:p>
                <a:pPr lvl="1" indent="-274320">
                  <a:buFont typeface="Wingdings" panose="05000000000000000000" pitchFamily="2" charset="2"/>
                  <a:buChar char="§"/>
                </a:pPr>
                <a:r>
                  <a:rPr lang="en-US" sz="2000"/>
                  <a:t>The contrast is improved</a:t>
                </a:r>
              </a:p>
              <a:p>
                <a:endParaRPr lang="en-US"/>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921349" y="4526185"/>
                <a:ext cx="6907233" cy="1407890"/>
              </a:xfrm>
              <a:blipFill>
                <a:blip r:embed="rId17"/>
                <a:stretch>
                  <a:fillRect l="-530" t="-4329" b="-3030"/>
                </a:stretch>
              </a:blipFill>
            </p:spPr>
            <p:txBody>
              <a:bodyPr/>
              <a:lstStyle/>
              <a:p>
                <a:r>
                  <a:rPr lang="en-US">
                    <a:noFill/>
                  </a:rPr>
                  <a:t> </a:t>
                </a:r>
              </a:p>
            </p:txBody>
          </p:sp>
        </mc:Fallback>
      </mc:AlternateContent>
    </p:spTree>
    <p:extLst>
      <p:ext uri="{BB962C8B-B14F-4D97-AF65-F5344CB8AC3E}">
        <p14:creationId xmlns:p14="http://schemas.microsoft.com/office/powerpoint/2010/main" val="41254426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4.58333E-6 -3.33333E-6 L -0.31692 -0.10115 " pathEditMode="relative" rAng="0" ptsTypes="AA">
                                      <p:cBhvr>
                                        <p:cTn id="6" dur="1000" fill="hold"/>
                                        <p:tgtEl>
                                          <p:spTgt spid="40"/>
                                        </p:tgtEl>
                                        <p:attrNameLst>
                                          <p:attrName>ppt_x</p:attrName>
                                          <p:attrName>ppt_y</p:attrName>
                                        </p:attrNameLst>
                                      </p:cBhvr>
                                      <p:rCtr x="-15846" y="-5069"/>
                                    </p:animMotion>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097280" y="28660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t>Results</a:t>
            </a:r>
            <a:br>
              <a:rPr lang="en-US"/>
            </a:br>
            <a:r>
              <a:rPr lang="en-US" sz="3600">
                <a:solidFill>
                  <a:schemeClr val="bg1"/>
                </a:solidFill>
              </a:rPr>
              <a:t>S</a:t>
            </a:r>
            <a:endParaRPr lang="en-US" sz="4400">
              <a:solidFill>
                <a:schemeClr val="bg1"/>
              </a:solidFill>
            </a:endParaRPr>
          </a:p>
        </p:txBody>
      </p:sp>
      <p:sp>
        <p:nvSpPr>
          <p:cNvPr id="2" name="Title 1"/>
          <p:cNvSpPr>
            <a:spLocks noGrp="1"/>
          </p:cNvSpPr>
          <p:nvPr>
            <p:ph type="title"/>
          </p:nvPr>
        </p:nvSpPr>
        <p:spPr>
          <a:xfrm>
            <a:off x="1097280" y="286603"/>
            <a:ext cx="10058400" cy="1450757"/>
          </a:xfrm>
        </p:spPr>
        <p:txBody>
          <a:bodyPr/>
          <a:lstStyle/>
          <a:p>
            <a:r>
              <a:rPr lang="en-US"/>
              <a:t>Results</a:t>
            </a:r>
            <a:br>
              <a:rPr lang="en-US"/>
            </a:br>
            <a:r>
              <a:rPr lang="en-US" sz="3600"/>
              <a:t>Simulation – Point Reflectors</a:t>
            </a:r>
            <a:endParaRPr lang="en-US" sz="4400"/>
          </a:p>
        </p:txBody>
      </p:sp>
      <p:graphicFrame>
        <p:nvGraphicFramePr>
          <p:cNvPr id="43" name="Content Placeholder 42"/>
          <p:cNvGraphicFramePr>
            <a:graphicFrameLocks noGrp="1"/>
          </p:cNvGraphicFramePr>
          <p:nvPr>
            <p:ph idx="1"/>
            <p:extLst/>
          </p:nvPr>
        </p:nvGraphicFramePr>
        <p:xfrm>
          <a:off x="1163782" y="1757617"/>
          <a:ext cx="9991897" cy="41693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4" name="Rounded Rectangle 43"/>
          <p:cNvSpPr/>
          <p:nvPr/>
        </p:nvSpPr>
        <p:spPr>
          <a:xfrm>
            <a:off x="7306887" y="2834640"/>
            <a:ext cx="224444" cy="157942"/>
          </a:xfrm>
          <a:prstGeom prst="roundRect">
            <a:avLst/>
          </a:prstGeom>
          <a:noFill/>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45" name="Rounded Rectangle 44"/>
          <p:cNvSpPr/>
          <p:nvPr/>
        </p:nvSpPr>
        <p:spPr>
          <a:xfrm>
            <a:off x="9709265" y="2834640"/>
            <a:ext cx="224444" cy="157942"/>
          </a:xfrm>
          <a:prstGeom prst="roundRect">
            <a:avLst/>
          </a:prstGeom>
          <a:noFill/>
          <a:ln>
            <a:solidFill>
              <a:schemeClr val="accent6">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46" name="Picture 45"/>
          <p:cNvPicPr>
            <a:picLocks noChangeAspect="1"/>
          </p:cNvPicPr>
          <p:nvPr/>
        </p:nvPicPr>
        <p:blipFill rotWithShape="1">
          <a:blip r:embed="rId9">
            <a:extLst>
              <a:ext uri="{28A0092B-C50C-407E-A947-70E740481C1C}">
                <a14:useLocalDpi xmlns:a14="http://schemas.microsoft.com/office/drawing/2010/main" val="0"/>
              </a:ext>
            </a:extLst>
          </a:blip>
          <a:srcRect l="29610" t="29948" r="25974" b="44909"/>
          <a:stretch/>
        </p:blipFill>
        <p:spPr>
          <a:xfrm>
            <a:off x="7049193" y="656705"/>
            <a:ext cx="2153752" cy="914400"/>
          </a:xfrm>
          <a:prstGeom prst="rect">
            <a:avLst/>
          </a:prstGeom>
        </p:spPr>
      </p:pic>
      <p:cxnSp>
        <p:nvCxnSpPr>
          <p:cNvPr id="49" name="Straight Arrow Connector 48"/>
          <p:cNvCxnSpPr/>
          <p:nvPr/>
        </p:nvCxnSpPr>
        <p:spPr>
          <a:xfrm flipH="1">
            <a:off x="7531331" y="1637607"/>
            <a:ext cx="490451" cy="1109746"/>
          </a:xfrm>
          <a:prstGeom prst="straightConnector1">
            <a:avLst/>
          </a:prstGeom>
          <a:ln>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0" name="Picture 49"/>
          <p:cNvPicPr>
            <a:picLocks noChangeAspect="1"/>
          </p:cNvPicPr>
          <p:nvPr/>
        </p:nvPicPr>
        <p:blipFill rotWithShape="1">
          <a:blip r:embed="rId10">
            <a:extLst>
              <a:ext uri="{28A0092B-C50C-407E-A947-70E740481C1C}">
                <a14:useLocalDpi xmlns:a14="http://schemas.microsoft.com/office/drawing/2010/main" val="0"/>
              </a:ext>
            </a:extLst>
          </a:blip>
          <a:srcRect l="29858" t="29873" r="25882" b="45192"/>
          <a:stretch/>
        </p:blipFill>
        <p:spPr>
          <a:xfrm>
            <a:off x="9573490" y="656705"/>
            <a:ext cx="2164082" cy="914400"/>
          </a:xfrm>
          <a:prstGeom prst="rect">
            <a:avLst/>
          </a:prstGeom>
        </p:spPr>
      </p:pic>
      <p:cxnSp>
        <p:nvCxnSpPr>
          <p:cNvPr id="52" name="Straight Arrow Connector 51"/>
          <p:cNvCxnSpPr>
            <a:stCxn id="50" idx="2"/>
            <a:endCxn id="45" idx="0"/>
          </p:cNvCxnSpPr>
          <p:nvPr/>
        </p:nvCxnSpPr>
        <p:spPr>
          <a:xfrm flipH="1">
            <a:off x="9821487" y="1571105"/>
            <a:ext cx="834044" cy="1263535"/>
          </a:xfrm>
          <a:prstGeom prst="straightConnector1">
            <a:avLst/>
          </a:prstGeom>
          <a:ln>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100635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2"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edge">
                                      <p:cBhvr>
                                        <p:cTn id="17" dur="500"/>
                                        <p:tgtEl>
                                          <p:spTgt spid="44"/>
                                        </p:tgtEl>
                                      </p:cBhvr>
                                    </p:animEffect>
                                  </p:childTnLst>
                                </p:cTn>
                              </p:par>
                              <p:par>
                                <p:cTn id="18" presetID="20" presetClass="entr" presetSubtype="0"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edge">
                                      <p:cBhvr>
                                        <p:cTn id="20" dur="500"/>
                                        <p:tgtEl>
                                          <p:spTgt spid="45"/>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ipe(down)">
                                      <p:cBhvr>
                                        <p:cTn id="24" dur="500"/>
                                        <p:tgtEl>
                                          <p:spTgt spid="52"/>
                                        </p:tgtEl>
                                      </p:cBhvr>
                                    </p:animEffect>
                                  </p:childTnLst>
                                </p:cTn>
                              </p:par>
                              <p:par>
                                <p:cTn id="25" presetID="22" presetClass="entr" presetSubtype="4"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down)">
                                      <p:cBhvr>
                                        <p:cTn id="27" dur="500"/>
                                        <p:tgtEl>
                                          <p:spTgt spid="49"/>
                                        </p:tgtEl>
                                      </p:cBhvr>
                                    </p:animEffect>
                                  </p:childTnLst>
                                </p:cTn>
                              </p:par>
                            </p:childTnLst>
                          </p:cTn>
                        </p:par>
                        <p:par>
                          <p:cTn id="28" fill="hold">
                            <p:stCondLst>
                              <p:cond delay="1000"/>
                            </p:stCondLst>
                            <p:childTnLst>
                              <p:par>
                                <p:cTn id="29" presetID="22" presetClass="entr" presetSubtype="4"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down)">
                                      <p:cBhvr>
                                        <p:cTn id="31" dur="500"/>
                                        <p:tgtEl>
                                          <p:spTgt spid="46"/>
                                        </p:tgtEl>
                                      </p:cBhvr>
                                    </p:animEffect>
                                  </p:childTnLst>
                                </p:cTn>
                              </p:par>
                              <p:par>
                                <p:cTn id="32" presetID="22" presetClass="entr" presetSubtype="4"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down)">
                                      <p:cBhvr>
                                        <p:cTn id="34" dur="500"/>
                                        <p:tgtEl>
                                          <p:spTgt spid="5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4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45"/>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52"/>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49"/>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46"/>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50"/>
                                        </p:tgtEl>
                                        <p:attrNameLst>
                                          <p:attrName>style.visibility</p:attrName>
                                        </p:attrNameLst>
                                      </p:cBhvr>
                                      <p:to>
                                        <p:strVal val="hidden"/>
                                      </p:to>
                                    </p:set>
                                  </p:childTnLst>
                                </p:cTn>
                              </p:par>
                            </p:childTnLst>
                          </p:cTn>
                        </p:par>
                        <p:par>
                          <p:cTn id="49" fill="hold">
                            <p:stCondLst>
                              <p:cond delay="0"/>
                            </p:stCondLst>
                            <p:childTnLst>
                              <p:par>
                                <p:cTn id="50" presetID="6" presetClass="emph" presetSubtype="0" fill="hold" grpId="0" nodeType="afterEffect">
                                  <p:stCondLst>
                                    <p:cond delay="0"/>
                                  </p:stCondLst>
                                  <p:childTnLst>
                                    <p:animScale>
                                      <p:cBhvr>
                                        <p:cTn id="51" dur="1000" fill="hold"/>
                                        <p:tgtEl>
                                          <p:spTgt spid="43"/>
                                        </p:tgtEl>
                                      </p:cBhvr>
                                      <p:by x="50000" y="50000"/>
                                    </p:animScale>
                                  </p:childTnLst>
                                </p:cTn>
                              </p:par>
                              <p:par>
                                <p:cTn id="52" presetID="42" presetClass="path" presetSubtype="0" accel="50000" decel="50000" fill="hold" grpId="1" nodeType="withEffect">
                                  <p:stCondLst>
                                    <p:cond delay="0"/>
                                  </p:stCondLst>
                                  <p:childTnLst>
                                    <p:animMotion origin="layout" path="M 1.66667E-6 4.81481E-6 L -0.25078 -0.00209 " pathEditMode="relative" rAng="0" ptsTypes="AA">
                                      <p:cBhvr>
                                        <p:cTn id="53" dur="1000" fill="hold"/>
                                        <p:tgtEl>
                                          <p:spTgt spid="43"/>
                                        </p:tgtEl>
                                        <p:attrNameLst>
                                          <p:attrName>ppt_x</p:attrName>
                                          <p:attrName>ppt_y</p:attrName>
                                        </p:attrNameLst>
                                      </p:cBhvr>
                                      <p:rCtr x="-12539"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3" grpId="0">
        <p:bldAsOne/>
      </p:bldGraphic>
      <p:bldGraphic spid="43" grpId="1">
        <p:bldAsOne/>
      </p:bldGraphic>
      <p:bldGraphic spid="43" grpId="2">
        <p:bldAsOne/>
      </p:bldGraphic>
      <p:bldP spid="44" grpId="0" animBg="1"/>
      <p:bldP spid="44" grpId="1" animBg="1"/>
      <p:bldP spid="45" grpId="0" animBg="1"/>
      <p:bldP spid="4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prstClr val="black">
                    <a:lumMod val="75000"/>
                    <a:lumOff val="25000"/>
                  </a:prstClr>
                </a:solidFill>
              </a:rPr>
              <a:t>Results</a:t>
            </a:r>
            <a:br>
              <a:rPr lang="en-US">
                <a:solidFill>
                  <a:prstClr val="black">
                    <a:lumMod val="75000"/>
                    <a:lumOff val="25000"/>
                  </a:prstClr>
                </a:solidFill>
              </a:rPr>
            </a:br>
            <a:r>
              <a:rPr lang="en-US" sz="3600"/>
              <a:t>Simulation – Point Reflectors</a:t>
            </a:r>
            <a:endParaRPr lang="en-US"/>
          </a:p>
        </p:txBody>
      </p:sp>
      <p:graphicFrame>
        <p:nvGraphicFramePr>
          <p:cNvPr id="43" name="Content Placeholder 42"/>
          <p:cNvGraphicFramePr>
            <a:graphicFrameLocks noGrp="1"/>
          </p:cNvGraphicFramePr>
          <p:nvPr>
            <p:ph idx="1"/>
            <p:extLst>
              <p:ext uri="{D42A27DB-BD31-4B8C-83A1-F6EECF244321}">
                <p14:modId xmlns:p14="http://schemas.microsoft.com/office/powerpoint/2010/main" val="1094642688"/>
              </p:ext>
            </p:extLst>
          </p:nvPr>
        </p:nvGraphicFramePr>
        <p:xfrm>
          <a:off x="636494" y="2788025"/>
          <a:ext cx="5145741" cy="2097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06540" y="3356716"/>
            <a:ext cx="5817183" cy="2920226"/>
          </a:xfrm>
          <a:prstGeom prst="rect">
            <a:avLst/>
          </a:prstGeom>
          <a:ln w="28575">
            <a:solidFill>
              <a:schemeClr val="accent6"/>
            </a:solidFill>
          </a:ln>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06540" y="352636"/>
            <a:ext cx="5817183" cy="2920226"/>
          </a:xfrm>
          <a:prstGeom prst="rect">
            <a:avLst/>
          </a:prstGeom>
          <a:ln w="38100">
            <a:solidFill>
              <a:schemeClr val="accent1"/>
            </a:solidFill>
          </a:ln>
        </p:spPr>
      </p:pic>
      <p:sp>
        <p:nvSpPr>
          <p:cNvPr id="5" name="Rounded Rectangle 4"/>
          <p:cNvSpPr/>
          <p:nvPr/>
        </p:nvSpPr>
        <p:spPr>
          <a:xfrm>
            <a:off x="995082" y="3316941"/>
            <a:ext cx="770965" cy="7955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ounded Rectangle 12"/>
          <p:cNvSpPr/>
          <p:nvPr/>
        </p:nvSpPr>
        <p:spPr>
          <a:xfrm>
            <a:off x="2241176" y="3316941"/>
            <a:ext cx="770965" cy="7955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ounded Rectangle 13"/>
          <p:cNvSpPr/>
          <p:nvPr/>
        </p:nvSpPr>
        <p:spPr>
          <a:xfrm>
            <a:off x="3469340" y="3316941"/>
            <a:ext cx="770965" cy="7955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Rounded Rectangle 14"/>
          <p:cNvSpPr/>
          <p:nvPr/>
        </p:nvSpPr>
        <p:spPr>
          <a:xfrm>
            <a:off x="4714842" y="3316941"/>
            <a:ext cx="770965" cy="7955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Rounded Rectangle 19"/>
          <p:cNvSpPr/>
          <p:nvPr/>
        </p:nvSpPr>
        <p:spPr>
          <a:xfrm>
            <a:off x="1331257" y="3245225"/>
            <a:ext cx="103095" cy="977152"/>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1" name="Rounded Rectangle 20"/>
          <p:cNvSpPr/>
          <p:nvPr/>
        </p:nvSpPr>
        <p:spPr>
          <a:xfrm>
            <a:off x="2570430" y="3245225"/>
            <a:ext cx="103095" cy="977152"/>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2" name="Rounded Rectangle 21"/>
          <p:cNvSpPr/>
          <p:nvPr/>
        </p:nvSpPr>
        <p:spPr>
          <a:xfrm>
            <a:off x="3809603" y="3245225"/>
            <a:ext cx="103095" cy="977152"/>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3" name="Rounded Rectangle 22"/>
          <p:cNvSpPr/>
          <p:nvPr/>
        </p:nvSpPr>
        <p:spPr>
          <a:xfrm>
            <a:off x="5048776" y="3245225"/>
            <a:ext cx="103095" cy="977152"/>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6" name="Picture 5"/>
          <p:cNvPicPr>
            <a:picLocks noChangeAspect="1"/>
          </p:cNvPicPr>
          <p:nvPr/>
        </p:nvPicPr>
        <p:blipFill rotWithShape="1">
          <a:blip r:embed="rId10" cstate="print">
            <a:extLst>
              <a:ext uri="{28A0092B-C50C-407E-A947-70E740481C1C}">
                <a14:useLocalDpi xmlns:a14="http://schemas.microsoft.com/office/drawing/2010/main" val="0"/>
              </a:ext>
            </a:extLst>
          </a:blip>
          <a:srcRect l="14284" t="4290" r="9975" b="11756"/>
          <a:stretch/>
        </p:blipFill>
        <p:spPr>
          <a:xfrm>
            <a:off x="10354899" y="5280211"/>
            <a:ext cx="1568824" cy="1443317"/>
          </a:xfrm>
          <a:prstGeom prst="rect">
            <a:avLst/>
          </a:prstGeom>
          <a:ln w="19050">
            <a:solidFill>
              <a:srgbClr val="00B0F0"/>
            </a:solidFill>
            <a:prstDash val="dash"/>
          </a:ln>
        </p:spPr>
      </p:pic>
      <p:sp>
        <p:nvSpPr>
          <p:cNvPr id="7" name="Rectangle 6"/>
          <p:cNvSpPr/>
          <p:nvPr/>
        </p:nvSpPr>
        <p:spPr>
          <a:xfrm>
            <a:off x="8678487" y="3591097"/>
            <a:ext cx="623455" cy="2294313"/>
          </a:xfrm>
          <a:prstGeom prst="rect">
            <a:avLst/>
          </a:prstGeom>
          <a:noFill/>
          <a:ln w="19050" cap="flat" cmpd="sng" algn="ctr">
            <a:solidFill>
              <a:srgbClr val="00B0F0"/>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pic>
        <p:nvPicPr>
          <p:cNvPr id="8" name="Picture 7"/>
          <p:cNvPicPr>
            <a:picLocks noChangeAspect="1"/>
          </p:cNvPicPr>
          <p:nvPr/>
        </p:nvPicPr>
        <p:blipFill>
          <a:blip r:embed="rId11"/>
          <a:stretch>
            <a:fillRect/>
          </a:stretch>
        </p:blipFill>
        <p:spPr>
          <a:xfrm>
            <a:off x="10440538" y="2928507"/>
            <a:ext cx="1554902" cy="827705"/>
          </a:xfrm>
          <a:prstGeom prst="rect">
            <a:avLst/>
          </a:prstGeom>
        </p:spPr>
      </p:pic>
    </p:spTree>
    <p:extLst>
      <p:ext uri="{BB962C8B-B14F-4D97-AF65-F5344CB8AC3E}">
        <p14:creationId xmlns:p14="http://schemas.microsoft.com/office/powerpoint/2010/main" val="175242322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75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edge">
                                      <p:cBhvr>
                                        <p:cTn id="10" dur="750"/>
                                        <p:tgtEl>
                                          <p:spTgt spid="13"/>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edge">
                                      <p:cBhvr>
                                        <p:cTn id="13" dur="750"/>
                                        <p:tgtEl>
                                          <p:spTgt spid="14"/>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edge">
                                      <p:cBhvr>
                                        <p:cTn id="16" dur="750"/>
                                        <p:tgtEl>
                                          <p:spTgt spid="15"/>
                                        </p:tgtEl>
                                      </p:cBhvr>
                                    </p:animEffect>
                                  </p:childTnLst>
                                </p:cTn>
                              </p:par>
                            </p:childTnLst>
                          </p:cTn>
                        </p:par>
                        <p:par>
                          <p:cTn id="17" fill="hold">
                            <p:stCondLst>
                              <p:cond delay="750"/>
                            </p:stCondLst>
                            <p:childTnLst>
                              <p:par>
                                <p:cTn id="18" presetID="17"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ppt_x</p:attrName>
                                        </p:attrNameLst>
                                      </p:cBhvr>
                                      <p:tavLst>
                                        <p:tav tm="0">
                                          <p:val>
                                            <p:strVal val="#ppt_x-#ppt_w/2"/>
                                          </p:val>
                                        </p:tav>
                                        <p:tav tm="100000">
                                          <p:val>
                                            <p:strVal val="#ppt_x"/>
                                          </p:val>
                                        </p:tav>
                                      </p:tavLst>
                                    </p:anim>
                                    <p:anim calcmode="lin" valueType="num">
                                      <p:cBhvr>
                                        <p:cTn id="21" dur="1000" fill="hold"/>
                                        <p:tgtEl>
                                          <p:spTgt spid="4"/>
                                        </p:tgtEl>
                                        <p:attrNameLst>
                                          <p:attrName>ppt_y</p:attrName>
                                        </p:attrNameLst>
                                      </p:cBhvr>
                                      <p:tavLst>
                                        <p:tav tm="0">
                                          <p:val>
                                            <p:strVal val="#ppt_y"/>
                                          </p:val>
                                        </p:tav>
                                        <p:tav tm="100000">
                                          <p:val>
                                            <p:strVal val="#ppt_y"/>
                                          </p:val>
                                        </p:tav>
                                      </p:tavLst>
                                    </p:anim>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childTnLst>
                                </p:cTn>
                              </p:par>
                              <p:par>
                                <p:cTn id="24" presetID="42" presetClass="path" presetSubtype="0" accel="50000" decel="50000" fill="hold" nodeType="withEffect">
                                  <p:stCondLst>
                                    <p:cond delay="0"/>
                                  </p:stCondLst>
                                  <p:childTnLst>
                                    <p:animMotion origin="layout" path="M 3.54167E-6 -1.85185E-6 L -0.30651 0.225 " pathEditMode="relative" rAng="0" ptsTypes="AA">
                                      <p:cBhvr>
                                        <p:cTn id="25" dur="1000" spd="-100000" fill="hold"/>
                                        <p:tgtEl>
                                          <p:spTgt spid="4"/>
                                        </p:tgtEl>
                                        <p:attrNameLst>
                                          <p:attrName>ppt_x</p:attrName>
                                          <p:attrName>ppt_y</p:attrName>
                                        </p:attrNameLst>
                                      </p:cBhvr>
                                      <p:rCtr x="-15326" y="11250"/>
                                    </p:animMotion>
                                  </p:childTnLst>
                                </p:cTn>
                              </p:par>
                            </p:childTnLst>
                          </p:cTn>
                        </p:par>
                        <p:par>
                          <p:cTn id="26" fill="hold">
                            <p:stCondLst>
                              <p:cond delay="1750"/>
                            </p:stCondLst>
                            <p:childTnLst>
                              <p:par>
                                <p:cTn id="27" presetID="1"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par>
                          <p:cTn id="29" fill="hold">
                            <p:stCondLst>
                              <p:cond delay="1750"/>
                            </p:stCondLst>
                            <p:childTnLst>
                              <p:par>
                                <p:cTn id="30" presetID="20"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edge">
                                      <p:cBhvr>
                                        <p:cTn id="32" dur="750"/>
                                        <p:tgtEl>
                                          <p:spTgt spid="20"/>
                                        </p:tgtEl>
                                      </p:cBhvr>
                                    </p:animEffect>
                                  </p:childTnLst>
                                </p:cTn>
                              </p:par>
                              <p:par>
                                <p:cTn id="33" presetID="2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edge">
                                      <p:cBhvr>
                                        <p:cTn id="35" dur="750"/>
                                        <p:tgtEl>
                                          <p:spTgt spid="21"/>
                                        </p:tgtEl>
                                      </p:cBhvr>
                                    </p:animEffect>
                                  </p:childTnLst>
                                </p:cTn>
                              </p:par>
                              <p:par>
                                <p:cTn id="36" presetID="2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edge">
                                      <p:cBhvr>
                                        <p:cTn id="38" dur="750"/>
                                        <p:tgtEl>
                                          <p:spTgt spid="22"/>
                                        </p:tgtEl>
                                      </p:cBhvr>
                                    </p:animEffect>
                                  </p:childTnLst>
                                </p:cTn>
                              </p:par>
                              <p:par>
                                <p:cTn id="39" presetID="2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edge">
                                      <p:cBhvr>
                                        <p:cTn id="41" dur="750"/>
                                        <p:tgtEl>
                                          <p:spTgt spid="23"/>
                                        </p:tgtEl>
                                      </p:cBhvr>
                                    </p:animEffect>
                                  </p:childTnLst>
                                </p:cTn>
                              </p:par>
                            </p:childTnLst>
                          </p:cTn>
                        </p:par>
                        <p:par>
                          <p:cTn id="42" fill="hold">
                            <p:stCondLst>
                              <p:cond delay="2500"/>
                            </p:stCondLst>
                            <p:childTnLst>
                              <p:par>
                                <p:cTn id="43" presetID="4" presetClass="entr" presetSubtype="32"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ox(out)">
                                      <p:cBhvr>
                                        <p:cTn id="45" dur="750"/>
                                        <p:tgtEl>
                                          <p:spTgt spid="3"/>
                                        </p:tgtEl>
                                      </p:cBhvr>
                                    </p:animEffect>
                                  </p:childTnLst>
                                </p:cTn>
                              </p:par>
                              <p:par>
                                <p:cTn id="46" presetID="42" presetClass="path" presetSubtype="0" accel="50000" decel="50000" fill="hold" nodeType="withEffect">
                                  <p:stCondLst>
                                    <p:cond delay="0"/>
                                  </p:stCondLst>
                                  <p:childTnLst>
                                    <p:animMotion origin="layout" path="M 3.54167E-6 -4.81481E-6 L -0.30651 -0.15462 " pathEditMode="relative" rAng="0" ptsTypes="AA">
                                      <p:cBhvr>
                                        <p:cTn id="47" dur="1000" spd="-100000" fill="hold"/>
                                        <p:tgtEl>
                                          <p:spTgt spid="3"/>
                                        </p:tgtEl>
                                        <p:attrNameLst>
                                          <p:attrName>ppt_x</p:attrName>
                                          <p:attrName>ppt_y</p:attrName>
                                        </p:attrNameLst>
                                      </p:cBhvr>
                                      <p:rCtr x="-15326" y="-7731"/>
                                    </p:animMotion>
                                  </p:childTnLst>
                                </p:cTn>
                              </p:par>
                            </p:childTnLst>
                          </p:cTn>
                        </p:par>
                        <p:par>
                          <p:cTn id="48" fill="hold">
                            <p:stCondLst>
                              <p:cond delay="3500"/>
                            </p:stCondLst>
                            <p:childTnLst>
                              <p:par>
                                <p:cTn id="49" presetID="22" presetClass="entr" presetSubtype="4"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1000" fill="hold"/>
                                        <p:tgtEl>
                                          <p:spTgt spid="6"/>
                                        </p:tgtEl>
                                        <p:attrNameLst>
                                          <p:attrName>ppt_w</p:attrName>
                                        </p:attrNameLst>
                                      </p:cBhvr>
                                      <p:tavLst>
                                        <p:tav tm="0">
                                          <p:val>
                                            <p:fltVal val="0"/>
                                          </p:val>
                                        </p:tav>
                                        <p:tav tm="100000">
                                          <p:val>
                                            <p:strVal val="#ppt_w"/>
                                          </p:val>
                                        </p:tav>
                                      </p:tavLst>
                                    </p:anim>
                                    <p:anim calcmode="lin" valueType="num">
                                      <p:cBhvr>
                                        <p:cTn id="56" dur="1000" fill="hold"/>
                                        <p:tgtEl>
                                          <p:spTgt spid="6"/>
                                        </p:tgtEl>
                                        <p:attrNameLst>
                                          <p:attrName>ppt_h</p:attrName>
                                        </p:attrNameLst>
                                      </p:cBhvr>
                                      <p:tavLst>
                                        <p:tav tm="0">
                                          <p:val>
                                            <p:fltVal val="0"/>
                                          </p:val>
                                        </p:tav>
                                        <p:tav tm="100000">
                                          <p:val>
                                            <p:strVal val="#ppt_h"/>
                                          </p:val>
                                        </p:tav>
                                      </p:tavLst>
                                    </p:anim>
                                    <p:animEffect transition="in" filter="fade">
                                      <p:cBhvr>
                                        <p:cTn id="57" dur="1000"/>
                                        <p:tgtEl>
                                          <p:spTgt spid="6"/>
                                        </p:tgtEl>
                                      </p:cBhvr>
                                    </p:animEffect>
                                  </p:childTnLst>
                                </p:cTn>
                              </p:par>
                              <p:par>
                                <p:cTn id="58" presetID="42" presetClass="path" presetSubtype="0" accel="50000" decel="50000" fill="hold" nodeType="withEffect">
                                  <p:stCondLst>
                                    <p:cond delay="0"/>
                                  </p:stCondLst>
                                  <p:childTnLst>
                                    <p:animMotion origin="layout" path="M 4.58333E-6 1.11022E-16 L -0.16133 -0.22662 " pathEditMode="relative" rAng="0" ptsTypes="AA">
                                      <p:cBhvr>
                                        <p:cTn id="59" dur="1000" spd="-100000" fill="hold"/>
                                        <p:tgtEl>
                                          <p:spTgt spid="6"/>
                                        </p:tgtEl>
                                        <p:attrNameLst>
                                          <p:attrName>ppt_x</p:attrName>
                                          <p:attrName>ppt_y</p:attrName>
                                        </p:attrNameLst>
                                      </p:cBhvr>
                                      <p:rCtr x="-8073" y="-113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5" grpId="0" animBg="1"/>
      <p:bldP spid="20" grpId="0" animBg="1"/>
      <p:bldP spid="21" grpId="0" animBg="1"/>
      <p:bldP spid="22" grpId="0" animBg="1"/>
      <p:bldP spid="23"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prstClr val="black">
                    <a:lumMod val="75000"/>
                    <a:lumOff val="25000"/>
                  </a:prstClr>
                </a:solidFill>
              </a:rPr>
              <a:t>Results</a:t>
            </a:r>
            <a:br>
              <a:rPr lang="en-US">
                <a:solidFill>
                  <a:prstClr val="black">
                    <a:lumMod val="75000"/>
                    <a:lumOff val="25000"/>
                  </a:prstClr>
                </a:solidFill>
              </a:rPr>
            </a:br>
            <a:r>
              <a:rPr lang="en-US" sz="3600">
                <a:solidFill>
                  <a:prstClr val="black">
                    <a:lumMod val="75000"/>
                    <a:lumOff val="25000"/>
                  </a:prstClr>
                </a:solidFill>
              </a:rPr>
              <a:t>Simulation – Contrast</a:t>
            </a:r>
            <a:endParaRPr lang="en-US"/>
          </a:p>
        </p:txBody>
      </p:sp>
      <p:graphicFrame>
        <p:nvGraphicFramePr>
          <p:cNvPr id="43" name="Content Placeholder 42"/>
          <p:cNvGraphicFramePr>
            <a:graphicFrameLocks noGrp="1"/>
          </p:cNvGraphicFramePr>
          <p:nvPr>
            <p:ph idx="1"/>
            <p:extLst/>
          </p:nvPr>
        </p:nvGraphicFramePr>
        <p:xfrm>
          <a:off x="1163782" y="1757617"/>
          <a:ext cx="9991897" cy="41693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ounded Rectangle 3"/>
          <p:cNvSpPr/>
          <p:nvPr/>
        </p:nvSpPr>
        <p:spPr>
          <a:xfrm>
            <a:off x="2350421" y="4039985"/>
            <a:ext cx="538251" cy="500842"/>
          </a:xfrm>
          <a:prstGeom prst="roundRect">
            <a:avLst/>
          </a:prstGeom>
          <a:noFill/>
          <a:ln w="28575">
            <a:solidFill>
              <a:srgbClr val="FFFF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cxnSp>
        <p:nvCxnSpPr>
          <p:cNvPr id="6" name="Straight Arrow Connector 5"/>
          <p:cNvCxnSpPr/>
          <p:nvPr/>
        </p:nvCxnSpPr>
        <p:spPr>
          <a:xfrm flipH="1">
            <a:off x="2660074" y="2249516"/>
            <a:ext cx="2153160" cy="1748905"/>
          </a:xfrm>
          <a:prstGeom prst="straightConnector1">
            <a:avLst/>
          </a:prstGeom>
          <a:ln w="285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7161412" y="4039985"/>
            <a:ext cx="538251" cy="500842"/>
          </a:xfrm>
          <a:prstGeom prst="roundRect">
            <a:avLst/>
          </a:prstGeom>
          <a:noFill/>
          <a:ln w="28575">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9" name="Rounded Rectangle 8"/>
          <p:cNvSpPr/>
          <p:nvPr/>
        </p:nvSpPr>
        <p:spPr>
          <a:xfrm>
            <a:off x="9530539" y="4039985"/>
            <a:ext cx="538251" cy="500842"/>
          </a:xfrm>
          <a:prstGeom prst="roundRect">
            <a:avLst/>
          </a:prstGeom>
          <a:noFill/>
          <a:ln w="28575">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cxnSp>
        <p:nvCxnSpPr>
          <p:cNvPr id="10" name="Straight Arrow Connector 9"/>
          <p:cNvCxnSpPr/>
          <p:nvPr/>
        </p:nvCxnSpPr>
        <p:spPr>
          <a:xfrm flipH="1">
            <a:off x="7430537" y="2249516"/>
            <a:ext cx="337245" cy="1748905"/>
          </a:xfrm>
          <a:prstGeom prst="straightConnector1">
            <a:avLst/>
          </a:prstGeom>
          <a:ln w="28575">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9802262" y="2270233"/>
            <a:ext cx="266528" cy="1740657"/>
          </a:xfrm>
          <a:prstGeom prst="straightConnector1">
            <a:avLst/>
          </a:prstGeom>
          <a:ln w="28575">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93231" y="55416"/>
            <a:ext cx="1969590" cy="2194560"/>
          </a:xfrm>
          <a:prstGeom prst="roundRect">
            <a:avLst>
              <a:gd name="adj" fmla="val 16667"/>
            </a:avLst>
          </a:prstGeom>
          <a:ln w="38100">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15551" y="55416"/>
            <a:ext cx="1969590" cy="2194560"/>
          </a:xfrm>
          <a:prstGeom prst="roundRect">
            <a:avLst>
              <a:gd name="adj" fmla="val 16667"/>
            </a:avLst>
          </a:prstGeom>
          <a:ln w="38100">
            <a:solidFill>
              <a:srgbClr val="92D05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37864" y="55416"/>
            <a:ext cx="1969596" cy="2194560"/>
          </a:xfrm>
          <a:prstGeom prst="roundRect">
            <a:avLst>
              <a:gd name="adj" fmla="val 16667"/>
            </a:avLst>
          </a:prstGeom>
          <a:ln w="38100">
            <a:solidFill>
              <a:srgbClr val="FFFF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6057085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50"/>
                                        <p:tgtEl>
                                          <p:spTgt spid="4"/>
                                        </p:tgtEl>
                                      </p:cBhvr>
                                    </p:animEffect>
                                  </p:childTnLst>
                                </p:cTn>
                              </p:par>
                            </p:childTnLst>
                          </p:cTn>
                        </p:par>
                        <p:par>
                          <p:cTn id="8" fill="hold">
                            <p:stCondLst>
                              <p:cond delay="25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250"/>
                                        <p:tgtEl>
                                          <p:spTgt spid="6"/>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250"/>
                                        <p:tgtEl>
                                          <p:spTgt spid="15"/>
                                        </p:tgtEl>
                                      </p:cBhvr>
                                    </p:animEffect>
                                  </p:childTnLst>
                                </p:cTn>
                              </p:par>
                            </p:childTnLst>
                          </p:cTn>
                        </p:par>
                        <p:par>
                          <p:cTn id="16" fill="hold">
                            <p:stCondLst>
                              <p:cond delay="750"/>
                            </p:stCondLst>
                            <p:childTnLst>
                              <p:par>
                                <p:cTn id="17" presetID="2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edge">
                                      <p:cBhvr>
                                        <p:cTn id="19" dur="250"/>
                                        <p:tgtEl>
                                          <p:spTgt spid="8"/>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250"/>
                                        <p:tgtEl>
                                          <p:spTgt spid="10"/>
                                        </p:tgtEl>
                                      </p:cBhvr>
                                    </p:animEffect>
                                  </p:childTnLst>
                                </p:cTn>
                              </p:par>
                            </p:childTnLst>
                          </p:cTn>
                        </p:par>
                        <p:par>
                          <p:cTn id="24" fill="hold">
                            <p:stCondLst>
                              <p:cond delay="125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250"/>
                                        <p:tgtEl>
                                          <p:spTgt spid="14"/>
                                        </p:tgtEl>
                                      </p:cBhvr>
                                    </p:animEffect>
                                  </p:childTnLst>
                                </p:cTn>
                              </p:par>
                            </p:childTnLst>
                          </p:cTn>
                        </p:par>
                        <p:par>
                          <p:cTn id="28" fill="hold">
                            <p:stCondLst>
                              <p:cond delay="1500"/>
                            </p:stCondLst>
                            <p:childTnLst>
                              <p:par>
                                <p:cTn id="29" presetID="2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edge">
                                      <p:cBhvr>
                                        <p:cTn id="31" dur="250"/>
                                        <p:tgtEl>
                                          <p:spTgt spid="9"/>
                                        </p:tgtEl>
                                      </p:cBhvr>
                                    </p:animEffect>
                                  </p:childTnLst>
                                </p:cTn>
                              </p:par>
                            </p:childTnLst>
                          </p:cTn>
                        </p:par>
                        <p:par>
                          <p:cTn id="32" fill="hold">
                            <p:stCondLst>
                              <p:cond delay="1750"/>
                            </p:stCondLst>
                            <p:childTnLst>
                              <p:par>
                                <p:cTn id="33" presetID="22" presetClass="entr" presetSubtype="4"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250"/>
                                        <p:tgtEl>
                                          <p:spTgt spid="12"/>
                                        </p:tgtEl>
                                      </p:cBhvr>
                                    </p:animEffect>
                                  </p:childTnLst>
                                </p:cTn>
                              </p:par>
                            </p:childTnLst>
                          </p:cTn>
                        </p:par>
                        <p:par>
                          <p:cTn id="36" fill="hold">
                            <p:stCondLst>
                              <p:cond delay="2000"/>
                            </p:stCondLst>
                            <p:childTnLst>
                              <p:par>
                                <p:cTn id="37" presetID="22" presetClass="entr" presetSubtype="4"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25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4"/>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6"/>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5"/>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8"/>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10"/>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14"/>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9"/>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12"/>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11"/>
                                        </p:tgtEl>
                                        <p:attrNameLst>
                                          <p:attrName>style.visibility</p:attrName>
                                        </p:attrNameLst>
                                      </p:cBhvr>
                                      <p:to>
                                        <p:strVal val="hidden"/>
                                      </p:to>
                                    </p:set>
                                  </p:childTnLst>
                                </p:cTn>
                              </p:par>
                            </p:childTnLst>
                          </p:cTn>
                        </p:par>
                        <p:par>
                          <p:cTn id="60" fill="hold">
                            <p:stCondLst>
                              <p:cond delay="0"/>
                            </p:stCondLst>
                            <p:childTnLst>
                              <p:par>
                                <p:cTn id="61" presetID="6" presetClass="emph" presetSubtype="0" fill="hold" grpId="0" nodeType="afterEffect">
                                  <p:stCondLst>
                                    <p:cond delay="0"/>
                                  </p:stCondLst>
                                  <p:childTnLst>
                                    <p:animScale>
                                      <p:cBhvr>
                                        <p:cTn id="62" dur="1000" fill="hold"/>
                                        <p:tgtEl>
                                          <p:spTgt spid="43"/>
                                        </p:tgtEl>
                                      </p:cBhvr>
                                      <p:by x="50000" y="50000"/>
                                    </p:animScale>
                                  </p:childTnLst>
                                </p:cTn>
                              </p:par>
                              <p:par>
                                <p:cTn id="63" presetID="42" presetClass="path" presetSubtype="0" accel="50000" decel="50000" fill="hold" grpId="1" nodeType="withEffect">
                                  <p:stCondLst>
                                    <p:cond delay="0"/>
                                  </p:stCondLst>
                                  <p:childTnLst>
                                    <p:animMotion origin="layout" path="M 1.66667E-6 4.81481E-6 L -0.25078 -0.00209 " pathEditMode="relative" rAng="0" ptsTypes="AA">
                                      <p:cBhvr>
                                        <p:cTn id="64" dur="1000" fill="hold"/>
                                        <p:tgtEl>
                                          <p:spTgt spid="43"/>
                                        </p:tgtEl>
                                        <p:attrNameLst>
                                          <p:attrName>ppt_x</p:attrName>
                                          <p:attrName>ppt_y</p:attrName>
                                        </p:attrNameLst>
                                      </p:cBhvr>
                                      <p:rCtr x="-12539"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3" grpId="0">
        <p:bldAsOne/>
      </p:bldGraphic>
      <p:bldGraphic spid="43" grpId="1">
        <p:bldAsOne/>
      </p:bldGraphic>
      <p:bldP spid="4" grpId="0" animBg="1"/>
      <p:bldP spid="4" grpId="1" animBg="1"/>
      <p:bldP spid="8" grpId="0" animBg="1"/>
      <p:bldP spid="8" grpId="1" animBg="1"/>
      <p:bldP spid="9" grpId="0" animBg="1"/>
      <p:bldP spid="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prstClr val="black">
                    <a:lumMod val="75000"/>
                    <a:lumOff val="25000"/>
                  </a:prstClr>
                </a:solidFill>
              </a:rPr>
              <a:t>Results</a:t>
            </a:r>
            <a:br>
              <a:rPr lang="en-US">
                <a:solidFill>
                  <a:prstClr val="black">
                    <a:lumMod val="75000"/>
                    <a:lumOff val="25000"/>
                  </a:prstClr>
                </a:solidFill>
              </a:rPr>
            </a:br>
            <a:r>
              <a:rPr lang="en-US" sz="3600">
                <a:solidFill>
                  <a:prstClr val="black">
                    <a:lumMod val="75000"/>
                    <a:lumOff val="25000"/>
                  </a:prstClr>
                </a:solidFill>
              </a:rPr>
              <a:t>Simulation Contrast</a:t>
            </a:r>
            <a:endParaRPr lang="en-US"/>
          </a:p>
        </p:txBody>
      </p:sp>
      <p:graphicFrame>
        <p:nvGraphicFramePr>
          <p:cNvPr id="18" name="Content Placeholder 42"/>
          <p:cNvGraphicFramePr>
            <a:graphicFrameLocks/>
          </p:cNvGraphicFramePr>
          <p:nvPr>
            <p:extLst/>
          </p:nvPr>
        </p:nvGraphicFramePr>
        <p:xfrm>
          <a:off x="637200" y="2790000"/>
          <a:ext cx="5144400" cy="209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Rounded Rectangle 26"/>
          <p:cNvSpPr/>
          <p:nvPr/>
        </p:nvSpPr>
        <p:spPr>
          <a:xfrm>
            <a:off x="902002" y="4033651"/>
            <a:ext cx="951130" cy="74933"/>
          </a:xfrm>
          <a:prstGeom prst="round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28" name="Rounded Rectangle 27"/>
          <p:cNvSpPr/>
          <p:nvPr/>
        </p:nvSpPr>
        <p:spPr>
          <a:xfrm>
            <a:off x="2148096" y="4033651"/>
            <a:ext cx="951130" cy="74933"/>
          </a:xfrm>
          <a:prstGeom prst="round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29" name="Rounded Rectangle 28"/>
          <p:cNvSpPr/>
          <p:nvPr/>
        </p:nvSpPr>
        <p:spPr>
          <a:xfrm>
            <a:off x="3376260" y="4033651"/>
            <a:ext cx="951130" cy="74933"/>
          </a:xfrm>
          <a:prstGeom prst="round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0" name="Rounded Rectangle 29"/>
          <p:cNvSpPr/>
          <p:nvPr/>
        </p:nvSpPr>
        <p:spPr>
          <a:xfrm>
            <a:off x="4621762" y="4033651"/>
            <a:ext cx="951130" cy="74933"/>
          </a:xfrm>
          <a:prstGeom prst="round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42427" y="1492784"/>
            <a:ext cx="4159362" cy="2088000"/>
          </a:xfrm>
          <a:prstGeom prst="rect">
            <a:avLst/>
          </a:prstGeom>
          <a:ln w="57150">
            <a:solidFill>
              <a:srgbClr val="00B0F0"/>
            </a:solidFill>
          </a:ln>
          <a:scene3d>
            <a:camera prst="orthographicFront"/>
            <a:lightRig rig="threePt" dir="t"/>
          </a:scene3d>
          <a:sp3d>
            <a:bevelT prst="convex"/>
          </a:sp3d>
        </p:spPr>
      </p:pic>
      <p:pic>
        <p:nvPicPr>
          <p:cNvPr id="20" name="Picture 19"/>
          <p:cNvPicPr>
            <a:picLocks noChangeAspect="1"/>
          </p:cNvPicPr>
          <p:nvPr/>
        </p:nvPicPr>
        <p:blipFill>
          <a:blip r:embed="rId9"/>
          <a:stretch>
            <a:fillRect/>
          </a:stretch>
        </p:blipFill>
        <p:spPr>
          <a:xfrm>
            <a:off x="10460637" y="2800160"/>
            <a:ext cx="1554902" cy="827705"/>
          </a:xfrm>
          <a:prstGeom prst="rect">
            <a:avLst/>
          </a:prstGeom>
        </p:spPr>
      </p:pic>
      <p:graphicFrame>
        <p:nvGraphicFramePr>
          <p:cNvPr id="21" name="Chart 20"/>
          <p:cNvGraphicFramePr>
            <a:graphicFrameLocks/>
          </p:cNvGraphicFramePr>
          <p:nvPr>
            <p:extLst/>
          </p:nvPr>
        </p:nvGraphicFramePr>
        <p:xfrm>
          <a:off x="7336108" y="3605853"/>
          <a:ext cx="4572000" cy="27432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05091103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1)">
                                      <p:cBhvr>
                                        <p:cTn id="7" dur="500"/>
                                        <p:tgtEl>
                                          <p:spTgt spid="2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heel(1)">
                                      <p:cBhvr>
                                        <p:cTn id="10" dur="500"/>
                                        <p:tgtEl>
                                          <p:spTgt spid="2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heel(1)">
                                      <p:cBhvr>
                                        <p:cTn id="13" dur="500"/>
                                        <p:tgtEl>
                                          <p:spTgt spid="29"/>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heel(1)">
                                      <p:cBhvr>
                                        <p:cTn id="16" dur="500"/>
                                        <p:tgtEl>
                                          <p:spTgt spid="30"/>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750" fill="hold"/>
                                        <p:tgtEl>
                                          <p:spTgt spid="34"/>
                                        </p:tgtEl>
                                        <p:attrNameLst>
                                          <p:attrName>ppt_w</p:attrName>
                                        </p:attrNameLst>
                                      </p:cBhvr>
                                      <p:tavLst>
                                        <p:tav tm="0">
                                          <p:val>
                                            <p:fltVal val="0"/>
                                          </p:val>
                                        </p:tav>
                                        <p:tav tm="100000">
                                          <p:val>
                                            <p:strVal val="#ppt_w"/>
                                          </p:val>
                                        </p:tav>
                                      </p:tavLst>
                                    </p:anim>
                                    <p:anim calcmode="lin" valueType="num">
                                      <p:cBhvr>
                                        <p:cTn id="21" dur="750" fill="hold"/>
                                        <p:tgtEl>
                                          <p:spTgt spid="34"/>
                                        </p:tgtEl>
                                        <p:attrNameLst>
                                          <p:attrName>ppt_h</p:attrName>
                                        </p:attrNameLst>
                                      </p:cBhvr>
                                      <p:tavLst>
                                        <p:tav tm="0">
                                          <p:val>
                                            <p:fltVal val="0"/>
                                          </p:val>
                                        </p:tav>
                                        <p:tav tm="100000">
                                          <p:val>
                                            <p:strVal val="#ppt_h"/>
                                          </p:val>
                                        </p:tav>
                                      </p:tavLst>
                                    </p:anim>
                                    <p:animEffect transition="in" filter="fade">
                                      <p:cBhvr>
                                        <p:cTn id="22" dur="750"/>
                                        <p:tgtEl>
                                          <p:spTgt spid="34"/>
                                        </p:tgtEl>
                                      </p:cBhvr>
                                    </p:animEffect>
                                  </p:childTnLst>
                                </p:cTn>
                              </p:par>
                              <p:par>
                                <p:cTn id="23" presetID="42" presetClass="path" presetSubtype="0" accel="50000" decel="50000" fill="hold" nodeType="withEffect">
                                  <p:stCondLst>
                                    <p:cond delay="0"/>
                                  </p:stCondLst>
                                  <p:childTnLst>
                                    <p:animMotion origin="layout" path="M -2.70833E-6 2.59259E-6 L -0.36953 0.21828 " pathEditMode="relative" rAng="0" ptsTypes="AA">
                                      <p:cBhvr>
                                        <p:cTn id="24" dur="750" spd="-100000" fill="hold"/>
                                        <p:tgtEl>
                                          <p:spTgt spid="34"/>
                                        </p:tgtEl>
                                        <p:attrNameLst>
                                          <p:attrName>ppt_x</p:attrName>
                                          <p:attrName>ppt_y</p:attrName>
                                        </p:attrNameLst>
                                      </p:cBhvr>
                                      <p:rCtr x="-18477" y="10903"/>
                                    </p:animMotion>
                                  </p:childTnLst>
                                </p:cTn>
                              </p:par>
                            </p:childTnLst>
                          </p:cTn>
                        </p:par>
                        <p:par>
                          <p:cTn id="25" fill="hold">
                            <p:stCondLst>
                              <p:cond delay="1250"/>
                            </p:stCondLst>
                            <p:childTnLst>
                              <p:par>
                                <p:cTn id="26" presetID="1"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par>
                          <p:cTn id="28" fill="hold">
                            <p:stCondLst>
                              <p:cond delay="1250"/>
                            </p:stCondLst>
                            <p:childTnLst>
                              <p:par>
                                <p:cTn id="29" presetID="1" presetClass="entr" presetSubtype="0" fill="hold" grpId="0" nodeType="afterEffect">
                                  <p:stCondLst>
                                    <p:cond delay="250"/>
                                  </p:stCondLst>
                                  <p:childTnLst>
                                    <p:set>
                                      <p:cBhvr>
                                        <p:cTn id="30" dur="1" fill="hold">
                                          <p:stCondLst>
                                            <p:cond delay="0"/>
                                          </p:stCondLst>
                                        </p:cTn>
                                        <p:tgtEl>
                                          <p:spTgt spid="21">
                                            <p:graphicEl>
                                              <a:chart seriesIdx="-3" categoryIdx="-3" bldStep="gridLegend"/>
                                            </p:graphicEl>
                                          </p:spTgt>
                                        </p:tgtEl>
                                        <p:attrNameLst>
                                          <p:attrName>style.visibility</p:attrName>
                                        </p:attrNameLst>
                                      </p:cBhvr>
                                      <p:to>
                                        <p:strVal val="visible"/>
                                      </p:to>
                                    </p:set>
                                  </p:childTnLst>
                                </p:cTn>
                              </p:par>
                            </p:childTnLst>
                          </p:cTn>
                        </p:par>
                        <p:par>
                          <p:cTn id="31" fill="hold">
                            <p:stCondLst>
                              <p:cond delay="1500"/>
                            </p:stCondLst>
                            <p:childTnLst>
                              <p:par>
                                <p:cTn id="32" presetID="22" presetClass="entr" presetSubtype="4" fill="hold" grpId="0" nodeType="afterEffect">
                                  <p:stCondLst>
                                    <p:cond delay="0"/>
                                  </p:stCondLst>
                                  <p:childTnLst>
                                    <p:set>
                                      <p:cBhvr>
                                        <p:cTn id="33" dur="1" fill="hold">
                                          <p:stCondLst>
                                            <p:cond delay="0"/>
                                          </p:stCondLst>
                                        </p:cTn>
                                        <p:tgtEl>
                                          <p:spTgt spid="21">
                                            <p:graphicEl>
                                              <a:chart seriesIdx="-4" categoryIdx="0" bldStep="category"/>
                                            </p:graphicEl>
                                          </p:spTgt>
                                        </p:tgtEl>
                                        <p:attrNameLst>
                                          <p:attrName>style.visibility</p:attrName>
                                        </p:attrNameLst>
                                      </p:cBhvr>
                                      <p:to>
                                        <p:strVal val="visible"/>
                                      </p:to>
                                    </p:set>
                                    <p:animEffect transition="in" filter="wipe(down)">
                                      <p:cBhvr>
                                        <p:cTn id="34" dur="500"/>
                                        <p:tgtEl>
                                          <p:spTgt spid="21">
                                            <p:graphicEl>
                                              <a:chart seriesIdx="-4" categoryIdx="0" bldStep="category"/>
                                            </p:graphicEl>
                                          </p:spTgt>
                                        </p:tgtEl>
                                      </p:cBhvr>
                                    </p:animEffect>
                                  </p:childTnLst>
                                </p:cTn>
                              </p:par>
                            </p:childTnLst>
                          </p:cTn>
                        </p:par>
                        <p:par>
                          <p:cTn id="35" fill="hold">
                            <p:stCondLst>
                              <p:cond delay="2000"/>
                            </p:stCondLst>
                            <p:childTnLst>
                              <p:par>
                                <p:cTn id="36" presetID="22" presetClass="entr" presetSubtype="4" fill="hold" grpId="0" nodeType="afterEffect">
                                  <p:stCondLst>
                                    <p:cond delay="0"/>
                                  </p:stCondLst>
                                  <p:childTnLst>
                                    <p:set>
                                      <p:cBhvr>
                                        <p:cTn id="37" dur="1" fill="hold">
                                          <p:stCondLst>
                                            <p:cond delay="0"/>
                                          </p:stCondLst>
                                        </p:cTn>
                                        <p:tgtEl>
                                          <p:spTgt spid="21">
                                            <p:graphicEl>
                                              <a:chart seriesIdx="-4" categoryIdx="1" bldStep="category"/>
                                            </p:graphicEl>
                                          </p:spTgt>
                                        </p:tgtEl>
                                        <p:attrNameLst>
                                          <p:attrName>style.visibility</p:attrName>
                                        </p:attrNameLst>
                                      </p:cBhvr>
                                      <p:to>
                                        <p:strVal val="visible"/>
                                      </p:to>
                                    </p:set>
                                    <p:animEffect transition="in" filter="wipe(down)">
                                      <p:cBhvr>
                                        <p:cTn id="38" dur="500"/>
                                        <p:tgtEl>
                                          <p:spTgt spid="21">
                                            <p:graphicEl>
                                              <a:chart seriesIdx="-4" categoryIdx="1" bldStep="category"/>
                                            </p:graphicEl>
                                          </p:spTgt>
                                        </p:tgtEl>
                                      </p:cBhvr>
                                    </p:animEffect>
                                  </p:childTnLst>
                                </p:cTn>
                              </p:par>
                            </p:childTnLst>
                          </p:cTn>
                        </p:par>
                        <p:par>
                          <p:cTn id="39" fill="hold">
                            <p:stCondLst>
                              <p:cond delay="2500"/>
                            </p:stCondLst>
                            <p:childTnLst>
                              <p:par>
                                <p:cTn id="40" presetID="22" presetClass="entr" presetSubtype="4" fill="hold" grpId="0" nodeType="afterEffect">
                                  <p:stCondLst>
                                    <p:cond delay="0"/>
                                  </p:stCondLst>
                                  <p:childTnLst>
                                    <p:set>
                                      <p:cBhvr>
                                        <p:cTn id="41" dur="1" fill="hold">
                                          <p:stCondLst>
                                            <p:cond delay="0"/>
                                          </p:stCondLst>
                                        </p:cTn>
                                        <p:tgtEl>
                                          <p:spTgt spid="21">
                                            <p:graphicEl>
                                              <a:chart seriesIdx="-4" categoryIdx="2" bldStep="category"/>
                                            </p:graphicEl>
                                          </p:spTgt>
                                        </p:tgtEl>
                                        <p:attrNameLst>
                                          <p:attrName>style.visibility</p:attrName>
                                        </p:attrNameLst>
                                      </p:cBhvr>
                                      <p:to>
                                        <p:strVal val="visible"/>
                                      </p:to>
                                    </p:set>
                                    <p:animEffect transition="in" filter="wipe(down)">
                                      <p:cBhvr>
                                        <p:cTn id="42" dur="500"/>
                                        <p:tgtEl>
                                          <p:spTgt spid="21">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Graphic spid="21" grpId="0">
        <p:bldSub>
          <a:bldChart bld="category"/>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prstClr val="black">
                    <a:lumMod val="75000"/>
                    <a:lumOff val="25000"/>
                  </a:prstClr>
                </a:solidFill>
              </a:rPr>
              <a:t>Results</a:t>
            </a:r>
            <a:br>
              <a:rPr lang="en-US">
                <a:solidFill>
                  <a:prstClr val="black">
                    <a:lumMod val="75000"/>
                    <a:lumOff val="25000"/>
                  </a:prstClr>
                </a:solidFill>
              </a:rPr>
            </a:br>
            <a:r>
              <a:rPr lang="en-US" sz="3600">
                <a:solidFill>
                  <a:prstClr val="black">
                    <a:lumMod val="75000"/>
                    <a:lumOff val="25000"/>
                  </a:prstClr>
                </a:solidFill>
              </a:rPr>
              <a:t>Experiment Resolution</a:t>
            </a:r>
            <a:endParaRPr lang="en-US"/>
          </a:p>
        </p:txBody>
      </p:sp>
      <p:graphicFrame>
        <p:nvGraphicFramePr>
          <p:cNvPr id="43" name="Content Placeholder 42"/>
          <p:cNvGraphicFramePr>
            <a:graphicFrameLocks noGrp="1"/>
          </p:cNvGraphicFramePr>
          <p:nvPr>
            <p:ph idx="1"/>
            <p:extLst/>
          </p:nvPr>
        </p:nvGraphicFramePr>
        <p:xfrm>
          <a:off x="1163782" y="1757617"/>
          <a:ext cx="9991897" cy="4169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26076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43"/>
                                        </p:tgtEl>
                                      </p:cBhvr>
                                      <p:by x="50000" y="50000"/>
                                    </p:animScale>
                                  </p:childTnLst>
                                </p:cTn>
                              </p:par>
                              <p:par>
                                <p:cTn id="7" presetID="42" presetClass="path" presetSubtype="0" accel="50000" decel="50000" fill="hold" grpId="1" nodeType="withEffect">
                                  <p:stCondLst>
                                    <p:cond delay="0"/>
                                  </p:stCondLst>
                                  <p:childTnLst>
                                    <p:animMotion origin="layout" path="M 1.66667E-6 4.81481E-6 L -0.25078 -0.00209 " pathEditMode="relative" rAng="0" ptsTypes="AA">
                                      <p:cBhvr>
                                        <p:cTn id="8" dur="2000" fill="hold"/>
                                        <p:tgtEl>
                                          <p:spTgt spid="43"/>
                                        </p:tgtEl>
                                        <p:attrNameLst>
                                          <p:attrName>ppt_x</p:attrName>
                                          <p:attrName>ppt_y</p:attrName>
                                        </p:attrNameLst>
                                      </p:cBhvr>
                                      <p:rCtr x="-12539"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3" grpId="0">
        <p:bldAsOne/>
      </p:bldGraphic>
      <p:bldGraphic spid="43" grpId="1">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prstClr val="black">
                    <a:lumMod val="75000"/>
                    <a:lumOff val="25000"/>
                  </a:prstClr>
                </a:solidFill>
              </a:rPr>
              <a:t>Results</a:t>
            </a:r>
            <a:br>
              <a:rPr lang="en-US">
                <a:solidFill>
                  <a:prstClr val="black">
                    <a:lumMod val="75000"/>
                    <a:lumOff val="25000"/>
                  </a:prstClr>
                </a:solidFill>
              </a:rPr>
            </a:br>
            <a:r>
              <a:rPr lang="en-US" sz="3600">
                <a:solidFill>
                  <a:prstClr val="black">
                    <a:lumMod val="75000"/>
                    <a:lumOff val="25000"/>
                  </a:prstClr>
                </a:solidFill>
              </a:rPr>
              <a:t>Experiment Resolution</a:t>
            </a:r>
            <a:endParaRPr lang="en-US"/>
          </a:p>
        </p:txBody>
      </p:sp>
      <p:graphicFrame>
        <p:nvGraphicFramePr>
          <p:cNvPr id="21" name="Content Placeholder 42"/>
          <p:cNvGraphicFramePr>
            <a:graphicFrameLocks/>
          </p:cNvGraphicFramePr>
          <p:nvPr>
            <p:extLst/>
          </p:nvPr>
        </p:nvGraphicFramePr>
        <p:xfrm>
          <a:off x="637200" y="2790000"/>
          <a:ext cx="5144400" cy="209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3"/>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6126480" y="1828800"/>
            <a:ext cx="5786345" cy="2902817"/>
          </a:xfrm>
          <a:ln w="57150">
            <a:solidFill>
              <a:srgbClr val="92D050"/>
            </a:solidFill>
          </a:ln>
          <a:scene3d>
            <a:camera prst="orthographicFront"/>
            <a:lightRig rig="threePt" dir="t"/>
          </a:scene3d>
          <a:sp3d>
            <a:bevelT prst="convex"/>
          </a:sp3d>
        </p:spPr>
      </p:pic>
      <p:sp>
        <p:nvSpPr>
          <p:cNvPr id="5" name="Rounded Rectangle 4"/>
          <p:cNvSpPr/>
          <p:nvPr/>
        </p:nvSpPr>
        <p:spPr>
          <a:xfrm>
            <a:off x="1285194" y="3915763"/>
            <a:ext cx="180000" cy="74933"/>
          </a:xfrm>
          <a:prstGeom prst="roundRect">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ounded Rectangle 12"/>
          <p:cNvSpPr/>
          <p:nvPr/>
        </p:nvSpPr>
        <p:spPr>
          <a:xfrm>
            <a:off x="2521957" y="3915763"/>
            <a:ext cx="180000" cy="74933"/>
          </a:xfrm>
          <a:prstGeom prst="roundRect">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ounded Rectangle 13"/>
          <p:cNvSpPr/>
          <p:nvPr/>
        </p:nvSpPr>
        <p:spPr>
          <a:xfrm>
            <a:off x="3759452" y="3915763"/>
            <a:ext cx="180000" cy="74933"/>
          </a:xfrm>
          <a:prstGeom prst="roundRect">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Rounded Rectangle 14"/>
          <p:cNvSpPr/>
          <p:nvPr/>
        </p:nvSpPr>
        <p:spPr>
          <a:xfrm>
            <a:off x="4995623" y="3915763"/>
            <a:ext cx="180000" cy="74933"/>
          </a:xfrm>
          <a:prstGeom prst="roundRect">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aphicFrame>
        <p:nvGraphicFramePr>
          <p:cNvPr id="12" name="Chart 11"/>
          <p:cNvGraphicFramePr>
            <a:graphicFrameLocks/>
          </p:cNvGraphicFramePr>
          <p:nvPr>
            <p:extLst/>
          </p:nvPr>
        </p:nvGraphicFramePr>
        <p:xfrm>
          <a:off x="6331528" y="3664071"/>
          <a:ext cx="4572000" cy="27432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1" name="Chart 10"/>
          <p:cNvGraphicFramePr>
            <a:graphicFrameLocks/>
          </p:cNvGraphicFramePr>
          <p:nvPr>
            <p:extLst/>
          </p:nvPr>
        </p:nvGraphicFramePr>
        <p:xfrm>
          <a:off x="1097280" y="3664071"/>
          <a:ext cx="4572000" cy="27432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44849004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75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edge">
                                      <p:cBhvr>
                                        <p:cTn id="10" dur="750"/>
                                        <p:tgtEl>
                                          <p:spTgt spid="13"/>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edge">
                                      <p:cBhvr>
                                        <p:cTn id="13" dur="750"/>
                                        <p:tgtEl>
                                          <p:spTgt spid="14"/>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edge">
                                      <p:cBhvr>
                                        <p:cTn id="16" dur="750"/>
                                        <p:tgtEl>
                                          <p:spTgt spid="15"/>
                                        </p:tgtEl>
                                      </p:cBhvr>
                                    </p:animEffect>
                                  </p:childTnLst>
                                </p:cTn>
                              </p:par>
                            </p:childTnLst>
                          </p:cTn>
                        </p:par>
                        <p:par>
                          <p:cTn id="17" fill="hold">
                            <p:stCondLst>
                              <p:cond delay="750"/>
                            </p:stCondLst>
                            <p:childTnLst>
                              <p:par>
                                <p:cTn id="18" presetID="5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750" fill="hold"/>
                                        <p:tgtEl>
                                          <p:spTgt spid="4"/>
                                        </p:tgtEl>
                                        <p:attrNameLst>
                                          <p:attrName>ppt_w</p:attrName>
                                        </p:attrNameLst>
                                      </p:cBhvr>
                                      <p:tavLst>
                                        <p:tav tm="0">
                                          <p:val>
                                            <p:fltVal val="0"/>
                                          </p:val>
                                        </p:tav>
                                        <p:tav tm="100000">
                                          <p:val>
                                            <p:strVal val="#ppt_w"/>
                                          </p:val>
                                        </p:tav>
                                      </p:tavLst>
                                    </p:anim>
                                    <p:anim calcmode="lin" valueType="num">
                                      <p:cBhvr>
                                        <p:cTn id="21" dur="750" fill="hold"/>
                                        <p:tgtEl>
                                          <p:spTgt spid="4"/>
                                        </p:tgtEl>
                                        <p:attrNameLst>
                                          <p:attrName>ppt_h</p:attrName>
                                        </p:attrNameLst>
                                      </p:cBhvr>
                                      <p:tavLst>
                                        <p:tav tm="0">
                                          <p:val>
                                            <p:fltVal val="0"/>
                                          </p:val>
                                        </p:tav>
                                        <p:tav tm="100000">
                                          <p:val>
                                            <p:strVal val="#ppt_h"/>
                                          </p:val>
                                        </p:tav>
                                      </p:tavLst>
                                    </p:anim>
                                    <p:animEffect transition="in" filter="fade">
                                      <p:cBhvr>
                                        <p:cTn id="22" dur="750"/>
                                        <p:tgtEl>
                                          <p:spTgt spid="4"/>
                                        </p:tgtEl>
                                      </p:cBhvr>
                                    </p:animEffect>
                                  </p:childTnLst>
                                </p:cTn>
                              </p:par>
                              <p:par>
                                <p:cTn id="23" presetID="42" presetClass="path" presetSubtype="0" accel="50000" decel="50000" fill="hold" nodeType="withEffect">
                                  <p:stCondLst>
                                    <p:cond delay="0"/>
                                  </p:stCondLst>
                                  <p:childTnLst>
                                    <p:animMotion origin="layout" path="M -3.54167E-6 -7.40741E-7 L -0.30377 0.08611 " pathEditMode="relative" rAng="0" ptsTypes="AA">
                                      <p:cBhvr>
                                        <p:cTn id="24" dur="750" spd="-100000" fill="hold"/>
                                        <p:tgtEl>
                                          <p:spTgt spid="4"/>
                                        </p:tgtEl>
                                        <p:attrNameLst>
                                          <p:attrName>ppt_x</p:attrName>
                                          <p:attrName>ppt_y</p:attrName>
                                        </p:attrNameLst>
                                      </p:cBhvr>
                                      <p:rCtr x="-15195" y="4306"/>
                                    </p:animMotion>
                                  </p:childTnLst>
                                </p:cTn>
                              </p:par>
                            </p:childTnLst>
                          </p:cTn>
                        </p:par>
                      </p:childTnLst>
                    </p:cTn>
                  </p:par>
                  <p:par>
                    <p:cTn id="25" fill="hold">
                      <p:stCondLst>
                        <p:cond delay="indefinite"/>
                      </p:stCondLst>
                      <p:childTnLst>
                        <p:par>
                          <p:cTn id="26" fill="hold">
                            <p:stCondLst>
                              <p:cond delay="0"/>
                            </p:stCondLst>
                            <p:childTnLst>
                              <p:par>
                                <p:cTn id="27" presetID="64" presetClass="path" presetSubtype="0" accel="50000" decel="50000" fill="hold" grpId="1" nodeType="clickEffect">
                                  <p:stCondLst>
                                    <p:cond delay="0"/>
                                  </p:stCondLst>
                                  <p:childTnLst>
                                    <p:animMotion origin="layout" path="M 0 0 L 0 -0.25 E" pathEditMode="relative" ptsTypes="">
                                      <p:cBhvr>
                                        <p:cTn id="28" dur="1000" fill="hold"/>
                                        <p:tgtEl>
                                          <p:spTgt spid="5"/>
                                        </p:tgtEl>
                                        <p:attrNameLst>
                                          <p:attrName>ppt_x</p:attrName>
                                          <p:attrName>ppt_y</p:attrName>
                                        </p:attrNameLst>
                                      </p:cBhvr>
                                    </p:animMotion>
                                  </p:childTnLst>
                                </p:cTn>
                              </p:par>
                              <p:par>
                                <p:cTn id="29" presetID="64" presetClass="path" presetSubtype="0" accel="50000" decel="50000" fill="hold" grpId="1" nodeType="withEffect">
                                  <p:stCondLst>
                                    <p:cond delay="0"/>
                                  </p:stCondLst>
                                  <p:childTnLst>
                                    <p:animMotion origin="layout" path="M 0 0 L 0 -0.25 E" pathEditMode="relative" ptsTypes="">
                                      <p:cBhvr>
                                        <p:cTn id="30" dur="1000" fill="hold"/>
                                        <p:tgtEl>
                                          <p:spTgt spid="13"/>
                                        </p:tgtEl>
                                        <p:attrNameLst>
                                          <p:attrName>ppt_x</p:attrName>
                                          <p:attrName>ppt_y</p:attrName>
                                        </p:attrNameLst>
                                      </p:cBhvr>
                                    </p:animMotion>
                                  </p:childTnLst>
                                </p:cTn>
                              </p:par>
                              <p:par>
                                <p:cTn id="31" presetID="64" presetClass="path" presetSubtype="0" accel="50000" decel="50000" fill="hold" grpId="1" nodeType="withEffect">
                                  <p:stCondLst>
                                    <p:cond delay="0"/>
                                  </p:stCondLst>
                                  <p:childTnLst>
                                    <p:animMotion origin="layout" path="M 0 0 L 0 -0.25 E" pathEditMode="relative" ptsTypes="">
                                      <p:cBhvr>
                                        <p:cTn id="32" dur="1000" fill="hold"/>
                                        <p:tgtEl>
                                          <p:spTgt spid="14"/>
                                        </p:tgtEl>
                                        <p:attrNameLst>
                                          <p:attrName>ppt_x</p:attrName>
                                          <p:attrName>ppt_y</p:attrName>
                                        </p:attrNameLst>
                                      </p:cBhvr>
                                    </p:animMotion>
                                  </p:childTnLst>
                                </p:cTn>
                              </p:par>
                              <p:par>
                                <p:cTn id="33" presetID="64" presetClass="path" presetSubtype="0" accel="50000" decel="50000" fill="hold" grpId="1" nodeType="withEffect">
                                  <p:stCondLst>
                                    <p:cond delay="0"/>
                                  </p:stCondLst>
                                  <p:childTnLst>
                                    <p:animMotion origin="layout" path="M 0 0 L 0 -0.25 E" pathEditMode="relative" ptsTypes="">
                                      <p:cBhvr>
                                        <p:cTn id="34" dur="1000" fill="hold"/>
                                        <p:tgtEl>
                                          <p:spTgt spid="15"/>
                                        </p:tgtEl>
                                        <p:attrNameLst>
                                          <p:attrName>ppt_x</p:attrName>
                                          <p:attrName>ppt_y</p:attrName>
                                        </p:attrNameLst>
                                      </p:cBhvr>
                                    </p:animMotion>
                                  </p:childTnLst>
                                </p:cTn>
                              </p:par>
                              <p:par>
                                <p:cTn id="35" presetID="64" presetClass="path" presetSubtype="0" accel="50000" decel="50000" fill="hold" nodeType="withEffect">
                                  <p:stCondLst>
                                    <p:cond delay="0"/>
                                  </p:stCondLst>
                                  <p:childTnLst>
                                    <p:animMotion origin="layout" path="M 0 0 L 0 -0.25 E" pathEditMode="relative" ptsTypes="">
                                      <p:cBhvr>
                                        <p:cTn id="36" dur="1000" fill="hold"/>
                                        <p:tgtEl>
                                          <p:spTgt spid="4"/>
                                        </p:tgtEl>
                                        <p:attrNameLst>
                                          <p:attrName>ppt_x</p:attrName>
                                          <p:attrName>ppt_y</p:attrName>
                                        </p:attrNameLst>
                                      </p:cBhvr>
                                    </p:animMotion>
                                  </p:childTnLst>
                                </p:cTn>
                              </p:par>
                              <p:par>
                                <p:cTn id="37" presetID="64" presetClass="path" presetSubtype="0" accel="50000" decel="50000" fill="hold" grpId="0" nodeType="withEffect">
                                  <p:stCondLst>
                                    <p:cond delay="0"/>
                                  </p:stCondLst>
                                  <p:childTnLst>
                                    <p:animMotion origin="layout" path="M 0 0 L 0 -0.25 E" pathEditMode="relative" ptsTypes="">
                                      <p:cBhvr>
                                        <p:cTn id="38" dur="1000" fill="hold"/>
                                        <p:tgtEl>
                                          <p:spTgt spid="21"/>
                                        </p:tgtEl>
                                        <p:attrNameLst>
                                          <p:attrName>ppt_x</p:attrName>
                                          <p:attrName>ppt_y</p:attrName>
                                        </p:attrNameLst>
                                      </p:cBhvr>
                                    </p:animMotion>
                                  </p:childTnLst>
                                </p:cTn>
                              </p:par>
                            </p:childTnLst>
                          </p:cTn>
                        </p:par>
                        <p:par>
                          <p:cTn id="39" fill="hold">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11">
                                            <p:graphicEl>
                                              <a:chart seriesIdx="-3" categoryIdx="-3" bldStep="gridLegend"/>
                                            </p:graphic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2">
                                            <p:graphicEl>
                                              <a:chart seriesIdx="-3" categoryIdx="-3" bldStep="gridLegend"/>
                                            </p:graphicEl>
                                          </p:spTgt>
                                        </p:tgtEl>
                                        <p:attrNameLst>
                                          <p:attrName>style.visibility</p:attrName>
                                        </p:attrNameLst>
                                      </p:cBhvr>
                                      <p:to>
                                        <p:strVal val="visible"/>
                                      </p:to>
                                    </p:set>
                                  </p:childTnLst>
                                </p:cTn>
                              </p:par>
                            </p:childTnLst>
                          </p:cTn>
                        </p:par>
                        <p:par>
                          <p:cTn id="44" fill="hold">
                            <p:stCondLst>
                              <p:cond delay="1000"/>
                            </p:stCondLst>
                            <p:childTnLst>
                              <p:par>
                                <p:cTn id="45" presetID="22" presetClass="entr" presetSubtype="4" fill="hold" grpId="0" nodeType="afterEffect">
                                  <p:stCondLst>
                                    <p:cond delay="0"/>
                                  </p:stCondLst>
                                  <p:childTnLst>
                                    <p:set>
                                      <p:cBhvr>
                                        <p:cTn id="46" dur="1" fill="hold">
                                          <p:stCondLst>
                                            <p:cond delay="0"/>
                                          </p:stCondLst>
                                        </p:cTn>
                                        <p:tgtEl>
                                          <p:spTgt spid="11">
                                            <p:graphicEl>
                                              <a:chart seriesIdx="0" categoryIdx="0" bldStep="ptInSeries"/>
                                            </p:graphicEl>
                                          </p:spTgt>
                                        </p:tgtEl>
                                        <p:attrNameLst>
                                          <p:attrName>style.visibility</p:attrName>
                                        </p:attrNameLst>
                                      </p:cBhvr>
                                      <p:to>
                                        <p:strVal val="visible"/>
                                      </p:to>
                                    </p:set>
                                    <p:animEffect transition="in" filter="wipe(down)">
                                      <p:cBhvr>
                                        <p:cTn id="47" dur="500"/>
                                        <p:tgtEl>
                                          <p:spTgt spid="11">
                                            <p:graphicEl>
                                              <a:chart seriesIdx="0" categoryIdx="0" bldStep="ptInSeries"/>
                                            </p:graphic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2">
                                            <p:graphicEl>
                                              <a:chart seriesIdx="0" categoryIdx="0" bldStep="ptInSeries"/>
                                            </p:graphicEl>
                                          </p:spTgt>
                                        </p:tgtEl>
                                        <p:attrNameLst>
                                          <p:attrName>style.visibility</p:attrName>
                                        </p:attrNameLst>
                                      </p:cBhvr>
                                      <p:to>
                                        <p:strVal val="visible"/>
                                      </p:to>
                                    </p:set>
                                    <p:animEffect transition="in" filter="wipe(down)">
                                      <p:cBhvr>
                                        <p:cTn id="50" dur="500"/>
                                        <p:tgtEl>
                                          <p:spTgt spid="12">
                                            <p:graphicEl>
                                              <a:chart seriesIdx="0" categoryIdx="0" bldStep="ptInSeries"/>
                                            </p:graphicEl>
                                          </p:spTgt>
                                        </p:tgtEl>
                                      </p:cBhvr>
                                    </p:animEffect>
                                  </p:childTnLst>
                                </p:cTn>
                              </p:par>
                            </p:childTnLst>
                          </p:cTn>
                        </p:par>
                        <p:par>
                          <p:cTn id="51" fill="hold">
                            <p:stCondLst>
                              <p:cond delay="1500"/>
                            </p:stCondLst>
                            <p:childTnLst>
                              <p:par>
                                <p:cTn id="52" presetID="22" presetClass="entr" presetSubtype="4" fill="hold" grpId="0" nodeType="afterEffect">
                                  <p:stCondLst>
                                    <p:cond delay="0"/>
                                  </p:stCondLst>
                                  <p:childTnLst>
                                    <p:set>
                                      <p:cBhvr>
                                        <p:cTn id="53" dur="1" fill="hold">
                                          <p:stCondLst>
                                            <p:cond delay="0"/>
                                          </p:stCondLst>
                                        </p:cTn>
                                        <p:tgtEl>
                                          <p:spTgt spid="11">
                                            <p:graphicEl>
                                              <a:chart seriesIdx="0" categoryIdx="1" bldStep="ptInSeries"/>
                                            </p:graphicEl>
                                          </p:spTgt>
                                        </p:tgtEl>
                                        <p:attrNameLst>
                                          <p:attrName>style.visibility</p:attrName>
                                        </p:attrNameLst>
                                      </p:cBhvr>
                                      <p:to>
                                        <p:strVal val="visible"/>
                                      </p:to>
                                    </p:set>
                                    <p:animEffect transition="in" filter="wipe(down)">
                                      <p:cBhvr>
                                        <p:cTn id="54" dur="500"/>
                                        <p:tgtEl>
                                          <p:spTgt spid="11">
                                            <p:graphicEl>
                                              <a:chart seriesIdx="0" categoryIdx="1" bldStep="ptInSeries"/>
                                            </p:graphicEl>
                                          </p:spTgt>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2">
                                            <p:graphicEl>
                                              <a:chart seriesIdx="0" categoryIdx="1" bldStep="ptInSeries"/>
                                            </p:graphicEl>
                                          </p:spTgt>
                                        </p:tgtEl>
                                        <p:attrNameLst>
                                          <p:attrName>style.visibility</p:attrName>
                                        </p:attrNameLst>
                                      </p:cBhvr>
                                      <p:to>
                                        <p:strVal val="visible"/>
                                      </p:to>
                                    </p:set>
                                    <p:animEffect transition="in" filter="wipe(down)">
                                      <p:cBhvr>
                                        <p:cTn id="57" dur="500"/>
                                        <p:tgtEl>
                                          <p:spTgt spid="12">
                                            <p:graphicEl>
                                              <a:chart seriesIdx="0" categoryIdx="1" bldStep="ptInSeries"/>
                                            </p:graphicEl>
                                          </p:spTgt>
                                        </p:tgtEl>
                                      </p:cBhvr>
                                    </p:animEffect>
                                  </p:childTnLst>
                                </p:cTn>
                              </p:par>
                            </p:childTnLst>
                          </p:cTn>
                        </p:par>
                        <p:par>
                          <p:cTn id="58" fill="hold">
                            <p:stCondLst>
                              <p:cond delay="2000"/>
                            </p:stCondLst>
                            <p:childTnLst>
                              <p:par>
                                <p:cTn id="59" presetID="22" presetClass="entr" presetSubtype="4" fill="hold" grpId="0" nodeType="afterEffect">
                                  <p:stCondLst>
                                    <p:cond delay="0"/>
                                  </p:stCondLst>
                                  <p:childTnLst>
                                    <p:set>
                                      <p:cBhvr>
                                        <p:cTn id="60" dur="1" fill="hold">
                                          <p:stCondLst>
                                            <p:cond delay="0"/>
                                          </p:stCondLst>
                                        </p:cTn>
                                        <p:tgtEl>
                                          <p:spTgt spid="11">
                                            <p:graphicEl>
                                              <a:chart seriesIdx="0" categoryIdx="2" bldStep="ptInSeries"/>
                                            </p:graphicEl>
                                          </p:spTgt>
                                        </p:tgtEl>
                                        <p:attrNameLst>
                                          <p:attrName>style.visibility</p:attrName>
                                        </p:attrNameLst>
                                      </p:cBhvr>
                                      <p:to>
                                        <p:strVal val="visible"/>
                                      </p:to>
                                    </p:set>
                                    <p:animEffect transition="in" filter="wipe(down)">
                                      <p:cBhvr>
                                        <p:cTn id="61" dur="500"/>
                                        <p:tgtEl>
                                          <p:spTgt spid="11">
                                            <p:graphicEl>
                                              <a:chart seriesIdx="0" categoryIdx="2" bldStep="ptInSeries"/>
                                            </p:graphicEl>
                                          </p:spTgt>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2">
                                            <p:graphicEl>
                                              <a:chart seriesIdx="0" categoryIdx="2" bldStep="ptInSeries"/>
                                            </p:graphicEl>
                                          </p:spTgt>
                                        </p:tgtEl>
                                        <p:attrNameLst>
                                          <p:attrName>style.visibility</p:attrName>
                                        </p:attrNameLst>
                                      </p:cBhvr>
                                      <p:to>
                                        <p:strVal val="visible"/>
                                      </p:to>
                                    </p:set>
                                    <p:animEffect transition="in" filter="wipe(down)">
                                      <p:cBhvr>
                                        <p:cTn id="64" dur="500"/>
                                        <p:tgtEl>
                                          <p:spTgt spid="12">
                                            <p:graphicEl>
                                              <a:chart seriesIdx="0" categoryIdx="2" bldStep="ptInSeries"/>
                                            </p:graphicEl>
                                          </p:spTgt>
                                        </p:tgtEl>
                                      </p:cBhvr>
                                    </p:animEffect>
                                  </p:childTnLst>
                                </p:cTn>
                              </p:par>
                            </p:childTnLst>
                          </p:cTn>
                        </p:par>
                        <p:par>
                          <p:cTn id="65" fill="hold">
                            <p:stCondLst>
                              <p:cond delay="2500"/>
                            </p:stCondLst>
                            <p:childTnLst>
                              <p:par>
                                <p:cTn id="66" presetID="22" presetClass="entr" presetSubtype="4" fill="hold" grpId="0" nodeType="afterEffect">
                                  <p:stCondLst>
                                    <p:cond delay="0"/>
                                  </p:stCondLst>
                                  <p:childTnLst>
                                    <p:set>
                                      <p:cBhvr>
                                        <p:cTn id="67" dur="1" fill="hold">
                                          <p:stCondLst>
                                            <p:cond delay="0"/>
                                          </p:stCondLst>
                                        </p:cTn>
                                        <p:tgtEl>
                                          <p:spTgt spid="11">
                                            <p:graphicEl>
                                              <a:chart seriesIdx="0" categoryIdx="3" bldStep="ptInSeries"/>
                                            </p:graphicEl>
                                          </p:spTgt>
                                        </p:tgtEl>
                                        <p:attrNameLst>
                                          <p:attrName>style.visibility</p:attrName>
                                        </p:attrNameLst>
                                      </p:cBhvr>
                                      <p:to>
                                        <p:strVal val="visible"/>
                                      </p:to>
                                    </p:set>
                                    <p:animEffect transition="in" filter="wipe(down)">
                                      <p:cBhvr>
                                        <p:cTn id="68" dur="500"/>
                                        <p:tgtEl>
                                          <p:spTgt spid="11">
                                            <p:graphicEl>
                                              <a:chart seriesIdx="0" categoryIdx="3" bldStep="ptInSeries"/>
                                            </p:graphicEl>
                                          </p:spTgt>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2">
                                            <p:graphicEl>
                                              <a:chart seriesIdx="0" categoryIdx="3" bldStep="ptInSeries"/>
                                            </p:graphicEl>
                                          </p:spTgt>
                                        </p:tgtEl>
                                        <p:attrNameLst>
                                          <p:attrName>style.visibility</p:attrName>
                                        </p:attrNameLst>
                                      </p:cBhvr>
                                      <p:to>
                                        <p:strVal val="visible"/>
                                      </p:to>
                                    </p:set>
                                    <p:animEffect transition="in" filter="wipe(down)">
                                      <p:cBhvr>
                                        <p:cTn id="71" dur="500"/>
                                        <p:tgtEl>
                                          <p:spTgt spid="12">
                                            <p:graphicEl>
                                              <a:chart seriesIdx="0" categoryIdx="3"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P spid="5" grpId="0" animBg="1"/>
      <p:bldP spid="5" grpId="1" animBg="1"/>
      <p:bldP spid="13" grpId="0" animBg="1"/>
      <p:bldP spid="13" grpId="1" animBg="1"/>
      <p:bldP spid="14" grpId="0" animBg="1"/>
      <p:bldP spid="14" grpId="1" animBg="1"/>
      <p:bldP spid="15" grpId="0" animBg="1"/>
      <p:bldP spid="15" grpId="1" animBg="1"/>
      <p:bldGraphic spid="12" grpId="0">
        <p:bldSub>
          <a:bldChart bld="seriesEl"/>
        </p:bldSub>
      </p:bldGraphic>
      <p:bldGraphic spid="11" grpId="0">
        <p:bldSub>
          <a:bldChart bld="seriesEl"/>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
            </a:r>
            <a:br>
              <a:rPr lang="en-US"/>
            </a:br>
            <a:r>
              <a:rPr lang="en-US"/>
              <a:t/>
            </a:r>
            <a:br>
              <a:rPr lang="en-US"/>
            </a:br>
            <a:r>
              <a:rPr lang="en-US"/>
              <a:t/>
            </a:r>
            <a:br>
              <a:rPr lang="en-US"/>
            </a:br>
            <a:r>
              <a:rPr lang="en-US"/>
              <a:t>Introduction – Delay-and-Sum </a:t>
            </a:r>
          </a:p>
        </p:txBody>
      </p:sp>
      <p:sp>
        <p:nvSpPr>
          <p:cNvPr id="63" name="Объект 2"/>
          <p:cNvSpPr>
            <a:spLocks noGrp="1"/>
          </p:cNvSpPr>
          <p:nvPr>
            <p:ph idx="1"/>
          </p:nvPr>
        </p:nvSpPr>
        <p:spPr/>
        <p:txBody>
          <a:bodyPr>
            <a:normAutofit/>
          </a:bodyPr>
          <a:lstStyle/>
          <a:p>
            <a:pPr indent="-274320">
              <a:buFont typeface="Wingdings" panose="05000000000000000000" pitchFamily="2" charset="2"/>
              <a:buChar char="§"/>
            </a:pPr>
            <a:r>
              <a:rPr lang="en-US"/>
              <a:t>The aperture data is obtained at once</a:t>
            </a:r>
          </a:p>
          <a:p>
            <a:pPr indent="-274320">
              <a:buFont typeface="Wingdings" panose="05000000000000000000" pitchFamily="2" charset="2"/>
              <a:buChar char="§"/>
            </a:pPr>
            <a:r>
              <a:rPr lang="en-US"/>
              <a:t>Image is formed line by line</a:t>
            </a:r>
          </a:p>
          <a:p>
            <a:pPr indent="-274320">
              <a:buFont typeface="Wingdings" panose="05000000000000000000" pitchFamily="2" charset="2"/>
              <a:buChar char="§"/>
            </a:pPr>
            <a:r>
              <a:rPr lang="en-US"/>
              <a:t>The aperture data is dynamically delayed prior to summation</a:t>
            </a:r>
          </a:p>
        </p:txBody>
      </p:sp>
      <p:sp>
        <p:nvSpPr>
          <p:cNvPr id="75" name="Slide Number Placeholder 74"/>
          <p:cNvSpPr>
            <a:spLocks noGrp="1"/>
          </p:cNvSpPr>
          <p:nvPr>
            <p:ph type="sldNum" sz="quarter" idx="12"/>
          </p:nvPr>
        </p:nvSpPr>
        <p:spPr/>
        <p:txBody>
          <a:bodyPr/>
          <a:lstStyle/>
          <a:p>
            <a:fld id="{2244B08A-9C56-4F94-AC05-B001AD1FD801}" type="slidenum">
              <a:rPr lang="en-US" smtClean="0"/>
              <a:t>2</a:t>
            </a:fld>
            <a:endParaRPr lang="en-US"/>
          </a:p>
        </p:txBody>
      </p:sp>
      <p:cxnSp>
        <p:nvCxnSpPr>
          <p:cNvPr id="50" name="Straight Connector 49"/>
          <p:cNvCxnSpPr/>
          <p:nvPr/>
        </p:nvCxnSpPr>
        <p:spPr>
          <a:xfrm flipH="1" flipV="1">
            <a:off x="546381" y="3530076"/>
            <a:ext cx="1767288" cy="0"/>
          </a:xfrm>
          <a:prstGeom prst="line">
            <a:avLst/>
          </a:prstGeom>
          <a:noFill/>
          <a:ln w="3175" cap="flat" cmpd="sng" algn="ctr">
            <a:solidFill>
              <a:srgbClr val="FFFFFF"/>
            </a:solidFill>
            <a:prstDash val="solid"/>
            <a:headEnd type="none" w="med" len="med"/>
            <a:tailEnd type="triangle" w="med" len="med"/>
          </a:ln>
          <a:effectLst/>
        </p:spPr>
      </p:cxnSp>
      <p:pic>
        <p:nvPicPr>
          <p:cNvPr id="9" name="Picture 2" descr="C:\Users\user\Dropbox\Master\תיזה\JournalPaper121211\current version\Cardiac3Line43BeamformedDynamic.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8826" t="2936" r="2951"/>
          <a:stretch>
            <a:fillRect/>
          </a:stretch>
        </p:blipFill>
        <p:spPr bwMode="auto">
          <a:xfrm>
            <a:off x="9094652" y="3678966"/>
            <a:ext cx="1567273" cy="127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9"/>
          <p:cNvGrpSpPr/>
          <p:nvPr/>
        </p:nvGrpSpPr>
        <p:grpSpPr>
          <a:xfrm>
            <a:off x="5474186" y="3866466"/>
            <a:ext cx="2723751" cy="871468"/>
            <a:chOff x="5483151" y="3272723"/>
            <a:chExt cx="2723751" cy="871468"/>
          </a:xfrm>
        </p:grpSpPr>
        <p:sp>
          <p:nvSpPr>
            <p:cNvPr id="8" name="Rounded Rectangle 7"/>
            <p:cNvSpPr/>
            <p:nvPr/>
          </p:nvSpPr>
          <p:spPr>
            <a:xfrm>
              <a:off x="5483151" y="3272723"/>
              <a:ext cx="2723751" cy="871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t>DAS</a:t>
              </a:r>
            </a:p>
          </p:txBody>
        </p:sp>
        <p:graphicFrame>
          <p:nvGraphicFramePr>
            <p:cNvPr id="76" name="Object 75"/>
            <p:cNvGraphicFramePr>
              <a:graphicFrameLocks noChangeAspect="1"/>
            </p:cNvGraphicFramePr>
            <p:nvPr>
              <p:extLst>
                <p:ext uri="{D42A27DB-BD31-4B8C-83A1-F6EECF244321}">
                  <p14:modId xmlns:p14="http://schemas.microsoft.com/office/powerpoint/2010/main" val="2716936889"/>
                </p:ext>
              </p:extLst>
            </p:nvPr>
          </p:nvGraphicFramePr>
          <p:xfrm>
            <a:off x="5548313" y="3644900"/>
            <a:ext cx="2605087" cy="495300"/>
          </p:xfrm>
          <a:graphic>
            <a:graphicData uri="http://schemas.openxmlformats.org/presentationml/2006/ole">
              <mc:AlternateContent xmlns:mc="http://schemas.openxmlformats.org/markup-compatibility/2006">
                <mc:Choice xmlns:v="urn:schemas-microsoft-com:vml" Requires="v">
                  <p:oleObj spid="_x0000_s16413" name="Equation" r:id="rId5" imgW="1803240" imgH="342720" progId="Equation.DSMT4">
                    <p:embed/>
                  </p:oleObj>
                </mc:Choice>
                <mc:Fallback>
                  <p:oleObj name="Equation" r:id="rId5" imgW="1803240" imgH="342720" progId="Equation.DSMT4">
                    <p:embed/>
                    <p:pic>
                      <p:nvPicPr>
                        <p:cNvPr id="0" name=""/>
                        <p:cNvPicPr/>
                        <p:nvPr/>
                      </p:nvPicPr>
                      <p:blipFill>
                        <a:blip r:embed="rId6"/>
                        <a:stretch>
                          <a:fillRect/>
                        </a:stretch>
                      </p:blipFill>
                      <p:spPr>
                        <a:xfrm>
                          <a:off x="5548313" y="3644900"/>
                          <a:ext cx="2605087" cy="495300"/>
                        </a:xfrm>
                        <a:prstGeom prst="rect">
                          <a:avLst/>
                        </a:prstGeom>
                      </p:spPr>
                    </p:pic>
                  </p:oleObj>
                </mc:Fallback>
              </mc:AlternateContent>
            </a:graphicData>
          </a:graphic>
        </p:graphicFrame>
      </p:grpSp>
      <p:grpSp>
        <p:nvGrpSpPr>
          <p:cNvPr id="11" name="Group 10"/>
          <p:cNvGrpSpPr/>
          <p:nvPr/>
        </p:nvGrpSpPr>
        <p:grpSpPr>
          <a:xfrm>
            <a:off x="4865779" y="3579665"/>
            <a:ext cx="548640" cy="1419543"/>
            <a:chOff x="4865779" y="3579665"/>
            <a:chExt cx="548640" cy="1419543"/>
          </a:xfrm>
        </p:grpSpPr>
        <p:cxnSp>
          <p:nvCxnSpPr>
            <p:cNvPr id="44" name="Shape 147"/>
            <p:cNvCxnSpPr>
              <a:stCxn id="36" idx="3"/>
            </p:cNvCxnSpPr>
            <p:nvPr/>
          </p:nvCxnSpPr>
          <p:spPr>
            <a:xfrm>
              <a:off x="4865779" y="3579665"/>
              <a:ext cx="548640" cy="565151"/>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45" name="Shape 147"/>
            <p:cNvCxnSpPr/>
            <p:nvPr/>
          </p:nvCxnSpPr>
          <p:spPr>
            <a:xfrm>
              <a:off x="4899494" y="3707624"/>
              <a:ext cx="502920" cy="565151"/>
            </a:xfrm>
            <a:prstGeom prst="bentConnector3">
              <a:avLst>
                <a:gd name="adj1" fmla="val 29808"/>
              </a:avLst>
            </a:prstGeom>
            <a:ln>
              <a:tailEnd type="arrow"/>
            </a:ln>
          </p:spPr>
          <p:style>
            <a:lnRef idx="1">
              <a:schemeClr val="dk1"/>
            </a:lnRef>
            <a:fillRef idx="0">
              <a:schemeClr val="dk1"/>
            </a:fillRef>
            <a:effectRef idx="0">
              <a:schemeClr val="dk1"/>
            </a:effectRef>
            <a:fontRef idx="minor">
              <a:schemeClr val="tx1"/>
            </a:fontRef>
          </p:style>
        </p:cxnSp>
        <p:cxnSp>
          <p:nvCxnSpPr>
            <p:cNvPr id="46" name="Shape 147"/>
            <p:cNvCxnSpPr>
              <a:stCxn id="38" idx="3"/>
            </p:cNvCxnSpPr>
            <p:nvPr/>
          </p:nvCxnSpPr>
          <p:spPr>
            <a:xfrm flipV="1">
              <a:off x="4872941" y="4400734"/>
              <a:ext cx="524171" cy="598474"/>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grpSp>
      <p:grpSp>
        <p:nvGrpSpPr>
          <p:cNvPr id="21" name="Group 20"/>
          <p:cNvGrpSpPr/>
          <p:nvPr/>
        </p:nvGrpSpPr>
        <p:grpSpPr>
          <a:xfrm>
            <a:off x="2471207" y="3178014"/>
            <a:ext cx="2423216" cy="1926493"/>
            <a:chOff x="2471207" y="2596596"/>
            <a:chExt cx="2423216" cy="1926493"/>
          </a:xfrm>
        </p:grpSpPr>
        <p:sp>
          <p:nvSpPr>
            <p:cNvPr id="22" name="Rectangle 21"/>
            <p:cNvSpPr/>
            <p:nvPr/>
          </p:nvSpPr>
          <p:spPr>
            <a:xfrm>
              <a:off x="2471207" y="4003257"/>
              <a:ext cx="458292" cy="378545"/>
            </a:xfrm>
            <a:prstGeom prst="rect">
              <a:avLst/>
            </a:prstGeom>
            <a:noFill/>
            <a:ln w="28575" cap="flat" cmpd="sng" algn="ctr">
              <a:no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Palatino Linotype"/>
                <a:ea typeface="+mn-ea"/>
                <a:cs typeface="Times New Roman"/>
              </a:endParaRPr>
            </a:p>
          </p:txBody>
        </p:sp>
        <p:sp>
          <p:nvSpPr>
            <p:cNvPr id="35" name="Rectangle 34"/>
            <p:cNvSpPr/>
            <p:nvPr/>
          </p:nvSpPr>
          <p:spPr>
            <a:xfrm>
              <a:off x="2605829" y="3758002"/>
              <a:ext cx="166130" cy="185274"/>
            </a:xfrm>
            <a:prstGeom prst="rect">
              <a:avLst/>
            </a:prstGeom>
            <a:noFill/>
            <a:ln w="28575" cap="flat" cmpd="sng" algn="ctr">
              <a:no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Palatino Linotype"/>
                <a:ea typeface="+mn-ea"/>
                <a:cs typeface="Times New Roman"/>
              </a:endParaRPr>
            </a:p>
          </p:txBody>
        </p:sp>
        <p:cxnSp>
          <p:nvCxnSpPr>
            <p:cNvPr id="23" name="Shape 147"/>
            <p:cNvCxnSpPr>
              <a:stCxn id="35" idx="3"/>
              <a:endCxn id="31" idx="1"/>
            </p:cNvCxnSpPr>
            <p:nvPr/>
          </p:nvCxnSpPr>
          <p:spPr>
            <a:xfrm flipV="1">
              <a:off x="2771960" y="2982253"/>
              <a:ext cx="337990" cy="869053"/>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24" name="Shape 147"/>
            <p:cNvCxnSpPr>
              <a:stCxn id="35" idx="3"/>
              <a:endCxn id="32" idx="1"/>
            </p:cNvCxnSpPr>
            <p:nvPr/>
          </p:nvCxnSpPr>
          <p:spPr>
            <a:xfrm flipV="1">
              <a:off x="2771960" y="3098216"/>
              <a:ext cx="337990" cy="753090"/>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25" name="Shape 147"/>
            <p:cNvCxnSpPr>
              <a:stCxn id="35" idx="3"/>
              <a:endCxn id="33" idx="1"/>
            </p:cNvCxnSpPr>
            <p:nvPr/>
          </p:nvCxnSpPr>
          <p:spPr>
            <a:xfrm flipV="1">
              <a:off x="2771960" y="3226174"/>
              <a:ext cx="337990" cy="625131"/>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26" name="Shape 147"/>
            <p:cNvCxnSpPr>
              <a:stCxn id="35" idx="3"/>
              <a:endCxn id="34" idx="1"/>
            </p:cNvCxnSpPr>
            <p:nvPr/>
          </p:nvCxnSpPr>
          <p:spPr>
            <a:xfrm>
              <a:off x="2771960" y="3851306"/>
              <a:ext cx="350880" cy="578480"/>
            </a:xfrm>
            <a:prstGeom prst="bentConnector3">
              <a:avLst>
                <a:gd name="adj1" fmla="val 47445"/>
              </a:avLst>
            </a:prstGeom>
            <a:ln>
              <a:tailEnd type="arrow"/>
            </a:ln>
          </p:spPr>
          <p:style>
            <a:lnRef idx="1">
              <a:schemeClr val="dk1"/>
            </a:lnRef>
            <a:fillRef idx="0">
              <a:schemeClr val="dk1"/>
            </a:fillRef>
            <a:effectRef idx="0">
              <a:schemeClr val="dk1"/>
            </a:effectRef>
            <a:fontRef idx="minor">
              <a:schemeClr val="tx1"/>
            </a:fontRef>
          </p:style>
        </p:cxnSp>
        <p:sp>
          <p:nvSpPr>
            <p:cNvPr id="27" name="Oval 26"/>
            <p:cNvSpPr/>
            <p:nvPr/>
          </p:nvSpPr>
          <p:spPr>
            <a:xfrm>
              <a:off x="2982387" y="3545299"/>
              <a:ext cx="80201" cy="74643"/>
            </a:xfrm>
            <a:prstGeom prst="ellipse">
              <a:avLst/>
            </a:prstGeom>
            <a:gradFill flip="none" rotWithShape="1">
              <a:gsLst>
                <a:gs pos="18000">
                  <a:srgbClr val="FFFFFF">
                    <a:alpha val="68000"/>
                  </a:srgbClr>
                </a:gs>
                <a:gs pos="51000">
                  <a:srgbClr val="2D2D2D"/>
                </a:gs>
              </a:gsLst>
              <a:path path="circle">
                <a:fillToRect l="50000" t="50000" r="50000" b="50000"/>
              </a:path>
              <a:tileRect/>
            </a:gradFill>
            <a:ln w="28575" cap="flat" cmpd="sng" algn="ctr">
              <a:no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Palatino Linotype"/>
                <a:ea typeface="+mn-ea"/>
                <a:cs typeface="Times New Roman"/>
              </a:endParaRPr>
            </a:p>
          </p:txBody>
        </p:sp>
        <p:sp>
          <p:nvSpPr>
            <p:cNvPr id="28" name="Oval 27"/>
            <p:cNvSpPr/>
            <p:nvPr/>
          </p:nvSpPr>
          <p:spPr>
            <a:xfrm>
              <a:off x="2985251" y="3686586"/>
              <a:ext cx="80201" cy="74643"/>
            </a:xfrm>
            <a:prstGeom prst="ellipse">
              <a:avLst/>
            </a:prstGeom>
            <a:gradFill flip="none" rotWithShape="1">
              <a:gsLst>
                <a:gs pos="18000">
                  <a:srgbClr val="FFFFFF">
                    <a:alpha val="68000"/>
                  </a:srgbClr>
                </a:gs>
                <a:gs pos="51000">
                  <a:srgbClr val="2D2D2D"/>
                </a:gs>
              </a:gsLst>
              <a:path path="circle">
                <a:fillToRect l="50000" t="50000" r="50000" b="50000"/>
              </a:path>
              <a:tileRect/>
            </a:gradFill>
            <a:ln w="28575" cap="flat" cmpd="sng" algn="ctr">
              <a:no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Palatino Linotype"/>
                <a:ea typeface="+mn-ea"/>
                <a:cs typeface="Times New Roman"/>
              </a:endParaRPr>
            </a:p>
          </p:txBody>
        </p:sp>
        <p:sp>
          <p:nvSpPr>
            <p:cNvPr id="29" name="Oval 28"/>
            <p:cNvSpPr/>
            <p:nvPr/>
          </p:nvSpPr>
          <p:spPr>
            <a:xfrm>
              <a:off x="2988116" y="3827874"/>
              <a:ext cx="80201" cy="74643"/>
            </a:xfrm>
            <a:prstGeom prst="ellipse">
              <a:avLst/>
            </a:prstGeom>
            <a:gradFill flip="none" rotWithShape="1">
              <a:gsLst>
                <a:gs pos="18000">
                  <a:srgbClr val="FFFFFF">
                    <a:alpha val="68000"/>
                  </a:srgbClr>
                </a:gs>
                <a:gs pos="51000">
                  <a:srgbClr val="2D2D2D"/>
                </a:gs>
              </a:gsLst>
              <a:path path="circle">
                <a:fillToRect l="50000" t="50000" r="50000" b="50000"/>
              </a:path>
              <a:tileRect/>
            </a:gradFill>
            <a:ln w="28575" cap="flat" cmpd="sng" algn="ctr">
              <a:no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Palatino Linotype"/>
                <a:ea typeface="+mn-ea"/>
                <a:cs typeface="Times New Roman"/>
              </a:endParaRPr>
            </a:p>
          </p:txBody>
        </p:sp>
        <p:pic>
          <p:nvPicPr>
            <p:cNvPr id="30" name="Picture 3" descr="C:\Users\user\Dropbox\Master\תיזה\JournalPaper121211\current version\Cardiac3Line43UnAlignedIndividualTraces.pn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6673" b="7426"/>
            <a:stretch>
              <a:fillRect/>
            </a:stretch>
          </p:blipFill>
          <p:spPr bwMode="auto">
            <a:xfrm>
              <a:off x="3099924" y="2964925"/>
              <a:ext cx="1794499" cy="148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p:cNvSpPr/>
            <p:nvPr/>
          </p:nvSpPr>
          <p:spPr>
            <a:xfrm>
              <a:off x="3109951" y="2890283"/>
              <a:ext cx="164698" cy="185273"/>
            </a:xfrm>
            <a:prstGeom prst="rect">
              <a:avLst/>
            </a:prstGeom>
            <a:noFill/>
            <a:ln w="28575" cap="flat" cmpd="sng" algn="ctr">
              <a:no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Palatino Linotype"/>
                <a:ea typeface="+mn-ea"/>
                <a:cs typeface="Times New Roman"/>
              </a:endParaRPr>
            </a:p>
          </p:txBody>
        </p:sp>
        <p:sp>
          <p:nvSpPr>
            <p:cNvPr id="32" name="Rectangle 31"/>
            <p:cNvSpPr/>
            <p:nvPr/>
          </p:nvSpPr>
          <p:spPr>
            <a:xfrm>
              <a:off x="3109951" y="3004912"/>
              <a:ext cx="164698" cy="185273"/>
            </a:xfrm>
            <a:prstGeom prst="rect">
              <a:avLst/>
            </a:prstGeom>
            <a:noFill/>
            <a:ln w="28575" cap="flat" cmpd="sng" algn="ctr">
              <a:no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Palatino Linotype"/>
                <a:ea typeface="+mn-ea"/>
                <a:cs typeface="Times New Roman"/>
              </a:endParaRPr>
            </a:p>
          </p:txBody>
        </p:sp>
        <p:sp>
          <p:nvSpPr>
            <p:cNvPr id="33" name="Rectangle 32"/>
            <p:cNvSpPr/>
            <p:nvPr/>
          </p:nvSpPr>
          <p:spPr>
            <a:xfrm>
              <a:off x="3109951" y="3132871"/>
              <a:ext cx="164698" cy="185273"/>
            </a:xfrm>
            <a:prstGeom prst="rect">
              <a:avLst/>
            </a:prstGeom>
            <a:noFill/>
            <a:ln w="28575" cap="flat" cmpd="sng" algn="ctr">
              <a:no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Palatino Linotype"/>
                <a:ea typeface="+mn-ea"/>
                <a:cs typeface="Times New Roman"/>
              </a:endParaRPr>
            </a:p>
          </p:txBody>
        </p:sp>
        <p:sp>
          <p:nvSpPr>
            <p:cNvPr id="34" name="Rectangle 33"/>
            <p:cNvSpPr/>
            <p:nvPr/>
          </p:nvSpPr>
          <p:spPr>
            <a:xfrm>
              <a:off x="3122839" y="4336483"/>
              <a:ext cx="166130" cy="186606"/>
            </a:xfrm>
            <a:prstGeom prst="rect">
              <a:avLst/>
            </a:prstGeom>
            <a:noFill/>
            <a:ln w="28575" cap="flat" cmpd="sng" algn="ctr">
              <a:no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Palatino Linotype"/>
                <a:ea typeface="+mn-ea"/>
                <a:cs typeface="Times New Roman"/>
              </a:endParaRPr>
            </a:p>
          </p:txBody>
        </p:sp>
        <p:sp>
          <p:nvSpPr>
            <p:cNvPr id="36" name="Rectangle 35"/>
            <p:cNvSpPr/>
            <p:nvPr/>
          </p:nvSpPr>
          <p:spPr>
            <a:xfrm>
              <a:off x="4701082" y="2904944"/>
              <a:ext cx="164699" cy="185274"/>
            </a:xfrm>
            <a:prstGeom prst="rect">
              <a:avLst/>
            </a:prstGeom>
            <a:noFill/>
            <a:ln w="28575" cap="flat" cmpd="sng" algn="ctr">
              <a:no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Palatino Linotype"/>
                <a:ea typeface="+mn-ea"/>
                <a:cs typeface="Times New Roman"/>
              </a:endParaRPr>
            </a:p>
          </p:txBody>
        </p:sp>
        <p:sp>
          <p:nvSpPr>
            <p:cNvPr id="37" name="Rectangle 36"/>
            <p:cNvSpPr/>
            <p:nvPr/>
          </p:nvSpPr>
          <p:spPr>
            <a:xfrm>
              <a:off x="4695354" y="3032903"/>
              <a:ext cx="164699" cy="185274"/>
            </a:xfrm>
            <a:prstGeom prst="rect">
              <a:avLst/>
            </a:prstGeom>
            <a:noFill/>
            <a:ln w="28575" cap="flat" cmpd="sng" algn="ctr">
              <a:no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Palatino Linotype"/>
                <a:ea typeface="+mn-ea"/>
                <a:cs typeface="Times New Roman"/>
              </a:endParaRPr>
            </a:p>
          </p:txBody>
        </p:sp>
        <p:sp>
          <p:nvSpPr>
            <p:cNvPr id="38" name="Rectangle 37"/>
            <p:cNvSpPr/>
            <p:nvPr/>
          </p:nvSpPr>
          <p:spPr>
            <a:xfrm>
              <a:off x="4708243" y="4324487"/>
              <a:ext cx="164698" cy="186606"/>
            </a:xfrm>
            <a:prstGeom prst="rect">
              <a:avLst/>
            </a:prstGeom>
            <a:noFill/>
            <a:ln w="28575" cap="flat" cmpd="sng" algn="ctr">
              <a:no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Palatino Linotype"/>
                <a:ea typeface="+mn-ea"/>
                <a:cs typeface="Times New Roman"/>
              </a:endParaRPr>
            </a:p>
          </p:txBody>
        </p:sp>
        <p:graphicFrame>
          <p:nvGraphicFramePr>
            <p:cNvPr id="77" name="Object 76"/>
            <p:cNvGraphicFramePr>
              <a:graphicFrameLocks noChangeAspect="1"/>
            </p:cNvGraphicFramePr>
            <p:nvPr>
              <p:extLst>
                <p:ext uri="{D42A27DB-BD31-4B8C-83A1-F6EECF244321}">
                  <p14:modId xmlns:p14="http://schemas.microsoft.com/office/powerpoint/2010/main" val="1300951479"/>
                </p:ext>
              </p:extLst>
            </p:nvPr>
          </p:nvGraphicFramePr>
          <p:xfrm>
            <a:off x="3569292" y="2596596"/>
            <a:ext cx="587375" cy="293687"/>
          </p:xfrm>
          <a:graphic>
            <a:graphicData uri="http://schemas.openxmlformats.org/presentationml/2006/ole">
              <mc:AlternateContent xmlns:mc="http://schemas.openxmlformats.org/markup-compatibility/2006">
                <mc:Choice xmlns:v="urn:schemas-microsoft-com:vml" Requires="v">
                  <p:oleObj spid="_x0000_s16414" name="Equation" r:id="rId8" imgW="406080" imgH="203040" progId="Equation.DSMT4">
                    <p:embed/>
                  </p:oleObj>
                </mc:Choice>
                <mc:Fallback>
                  <p:oleObj name="Equation" r:id="rId8" imgW="406080" imgH="203040" progId="Equation.DSMT4">
                    <p:embed/>
                    <p:pic>
                      <p:nvPicPr>
                        <p:cNvPr id="76" name="Object 75"/>
                        <p:cNvPicPr/>
                        <p:nvPr/>
                      </p:nvPicPr>
                      <p:blipFill>
                        <a:blip r:embed="rId9"/>
                        <a:stretch>
                          <a:fillRect/>
                        </a:stretch>
                      </p:blipFill>
                      <p:spPr>
                        <a:xfrm>
                          <a:off x="3569292" y="2596596"/>
                          <a:ext cx="587375" cy="293687"/>
                        </a:xfrm>
                        <a:prstGeom prst="rect">
                          <a:avLst/>
                        </a:prstGeom>
                      </p:spPr>
                    </p:pic>
                  </p:oleObj>
                </mc:Fallback>
              </mc:AlternateContent>
            </a:graphicData>
          </a:graphic>
        </p:graphicFrame>
      </p:grpSp>
      <p:cxnSp>
        <p:nvCxnSpPr>
          <p:cNvPr id="19" name="Straight Arrow Connector 18"/>
          <p:cNvCxnSpPr>
            <a:stCxn id="8" idx="3"/>
          </p:cNvCxnSpPr>
          <p:nvPr/>
        </p:nvCxnSpPr>
        <p:spPr>
          <a:xfrm>
            <a:off x="8197937" y="4302200"/>
            <a:ext cx="77461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39" name="Group 38"/>
          <p:cNvGrpSpPr/>
          <p:nvPr/>
        </p:nvGrpSpPr>
        <p:grpSpPr>
          <a:xfrm>
            <a:off x="1295555" y="3388206"/>
            <a:ext cx="1287799" cy="1759596"/>
            <a:chOff x="1236297" y="2954553"/>
            <a:chExt cx="1287799" cy="1759596"/>
          </a:xfrm>
        </p:grpSpPr>
        <p:pic>
          <p:nvPicPr>
            <p:cNvPr id="40" name="Picture 2"/>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1571048" y="2619802"/>
              <a:ext cx="618298" cy="128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p:cNvPicPr>
              <a:picLocks noChangeAspect="1"/>
            </p:cNvPicPr>
            <p:nvPr/>
          </p:nvPicPr>
          <p:blipFill rotWithShape="1">
            <a:blip r:embed="rId11"/>
            <a:srcRect l="21067" t="15640" r="31641" b="26044"/>
            <a:stretch/>
          </p:blipFill>
          <p:spPr>
            <a:xfrm>
              <a:off x="1383710" y="3632618"/>
              <a:ext cx="976382" cy="1081531"/>
            </a:xfrm>
            <a:prstGeom prst="rect">
              <a:avLst/>
            </a:prstGeom>
          </p:spPr>
        </p:pic>
      </p:grpSp>
    </p:spTree>
    <p:extLst>
      <p:ext uri="{BB962C8B-B14F-4D97-AF65-F5344CB8AC3E}">
        <p14:creationId xmlns:p14="http://schemas.microsoft.com/office/powerpoint/2010/main" val="12442416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400"/>
                                        <p:tgtEl>
                                          <p:spTgt spid="39"/>
                                        </p:tgtEl>
                                      </p:cBhvr>
                                    </p:animEffect>
                                  </p:childTnLst>
                                </p:cTn>
                              </p:par>
                            </p:childTnLst>
                          </p:cTn>
                        </p:par>
                        <p:par>
                          <p:cTn id="8" fill="hold">
                            <p:stCondLst>
                              <p:cond delay="400"/>
                            </p:stCondLst>
                            <p:childTnLst>
                              <p:par>
                                <p:cTn id="9" presetID="22" presetClass="entr" presetSubtype="8"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left)">
                                      <p:cBhvr>
                                        <p:cTn id="11" dur="400"/>
                                        <p:tgtEl>
                                          <p:spTgt spid="50"/>
                                        </p:tgtEl>
                                      </p:cBhvr>
                                    </p:animEffect>
                                  </p:childTnLst>
                                </p:cTn>
                              </p:par>
                            </p:childTnLst>
                          </p:cTn>
                        </p:par>
                        <p:par>
                          <p:cTn id="12" fill="hold">
                            <p:stCondLst>
                              <p:cond delay="800"/>
                            </p:stCondLst>
                            <p:childTnLst>
                              <p:par>
                                <p:cTn id="13" presetID="2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400"/>
                                        <p:tgtEl>
                                          <p:spTgt spid="21"/>
                                        </p:tgtEl>
                                      </p:cBhvr>
                                    </p:animEffect>
                                  </p:childTnLst>
                                </p:cTn>
                              </p:par>
                            </p:childTnLst>
                          </p:cTn>
                        </p:par>
                        <p:par>
                          <p:cTn id="16" fill="hold">
                            <p:stCondLst>
                              <p:cond delay="12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400"/>
                                        <p:tgtEl>
                                          <p:spTgt spid="11"/>
                                        </p:tgtEl>
                                      </p:cBhvr>
                                    </p:animEffect>
                                  </p:childTnLst>
                                </p:cTn>
                              </p:par>
                            </p:childTnLst>
                          </p:cTn>
                        </p:par>
                        <p:par>
                          <p:cTn id="20" fill="hold">
                            <p:stCondLst>
                              <p:cond delay="1600"/>
                            </p:stCondLst>
                            <p:childTnLst>
                              <p:par>
                                <p:cTn id="21" presetID="22" presetClass="entr" presetSubtype="8"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400"/>
                                        <p:tgtEl>
                                          <p:spTgt spid="20"/>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400"/>
                                        <p:tgtEl>
                                          <p:spTgt spid="19"/>
                                        </p:tgtEl>
                                      </p:cBhvr>
                                    </p:animEffect>
                                  </p:childTnLst>
                                </p:cTn>
                              </p:par>
                            </p:childTnLst>
                          </p:cTn>
                        </p:par>
                        <p:par>
                          <p:cTn id="28" fill="hold">
                            <p:stCondLst>
                              <p:cond delay="24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prstClr val="black">
                    <a:lumMod val="75000"/>
                    <a:lumOff val="25000"/>
                  </a:prstClr>
                </a:solidFill>
              </a:rPr>
              <a:t>Results</a:t>
            </a:r>
            <a:br>
              <a:rPr lang="en-US">
                <a:solidFill>
                  <a:prstClr val="black">
                    <a:lumMod val="75000"/>
                    <a:lumOff val="25000"/>
                  </a:prstClr>
                </a:solidFill>
              </a:rPr>
            </a:br>
            <a:r>
              <a:rPr lang="en-US" sz="3600">
                <a:solidFill>
                  <a:prstClr val="black">
                    <a:lumMod val="75000"/>
                    <a:lumOff val="25000"/>
                  </a:prstClr>
                </a:solidFill>
              </a:rPr>
              <a:t>Experiment Contrast</a:t>
            </a:r>
            <a:endParaRPr lang="en-US"/>
          </a:p>
        </p:txBody>
      </p:sp>
      <p:graphicFrame>
        <p:nvGraphicFramePr>
          <p:cNvPr id="43" name="Content Placeholder 42"/>
          <p:cNvGraphicFramePr>
            <a:graphicFrameLocks noGrp="1"/>
          </p:cNvGraphicFramePr>
          <p:nvPr>
            <p:ph idx="1"/>
            <p:extLst/>
          </p:nvPr>
        </p:nvGraphicFramePr>
        <p:xfrm>
          <a:off x="1163782" y="1757617"/>
          <a:ext cx="9991897" cy="41693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3421466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1000" fill="hold"/>
                                        <p:tgtEl>
                                          <p:spTgt spid="43"/>
                                        </p:tgtEl>
                                      </p:cBhvr>
                                      <p:by x="50000" y="50000"/>
                                    </p:animScale>
                                  </p:childTnLst>
                                </p:cTn>
                              </p:par>
                              <p:par>
                                <p:cTn id="7" presetID="42" presetClass="path" presetSubtype="0" accel="50000" decel="50000" fill="hold" grpId="1" nodeType="withEffect">
                                  <p:stCondLst>
                                    <p:cond delay="0"/>
                                  </p:stCondLst>
                                  <p:childTnLst>
                                    <p:animMotion origin="layout" path="M 1.66667E-6 4.81481E-6 L -0.25078 -0.00209 " pathEditMode="relative" rAng="0" ptsTypes="AA">
                                      <p:cBhvr>
                                        <p:cTn id="8" dur="1000" fill="hold"/>
                                        <p:tgtEl>
                                          <p:spTgt spid="43"/>
                                        </p:tgtEl>
                                        <p:attrNameLst>
                                          <p:attrName>ppt_x</p:attrName>
                                          <p:attrName>ppt_y</p:attrName>
                                        </p:attrNameLst>
                                      </p:cBhvr>
                                      <p:rCtr x="-12539"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3" grpId="0">
        <p:bldAsOne/>
      </p:bldGraphic>
      <p:bldGraphic spid="43" grpId="1">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42"/>
          <p:cNvGraphicFramePr>
            <a:graphicFrameLocks/>
          </p:cNvGraphicFramePr>
          <p:nvPr>
            <p:extLst/>
          </p:nvPr>
        </p:nvGraphicFramePr>
        <p:xfrm>
          <a:off x="637200" y="2790000"/>
          <a:ext cx="5144400" cy="209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a:solidFill>
                  <a:prstClr val="black">
                    <a:lumMod val="75000"/>
                    <a:lumOff val="25000"/>
                  </a:prstClr>
                </a:solidFill>
              </a:rPr>
              <a:t>Results</a:t>
            </a:r>
            <a:br>
              <a:rPr lang="en-US">
                <a:solidFill>
                  <a:prstClr val="black">
                    <a:lumMod val="75000"/>
                    <a:lumOff val="25000"/>
                  </a:prstClr>
                </a:solidFill>
              </a:rPr>
            </a:br>
            <a:r>
              <a:rPr lang="en-US" sz="3600">
                <a:solidFill>
                  <a:prstClr val="black">
                    <a:lumMod val="75000"/>
                    <a:lumOff val="25000"/>
                  </a:prstClr>
                </a:solidFill>
              </a:rPr>
              <a:t>Experiment Contrast</a:t>
            </a:r>
            <a:endParaRPr lang="en-US"/>
          </a:p>
        </p:txBody>
      </p:sp>
      <p:graphicFrame>
        <p:nvGraphicFramePr>
          <p:cNvPr id="12" name="Chart 11"/>
          <p:cNvGraphicFramePr>
            <a:graphicFrameLocks/>
          </p:cNvGraphicFramePr>
          <p:nvPr>
            <p:extLst>
              <p:ext uri="{D42A27DB-BD31-4B8C-83A1-F6EECF244321}">
                <p14:modId xmlns:p14="http://schemas.microsoft.com/office/powerpoint/2010/main" val="3509490356"/>
              </p:ext>
            </p:extLst>
          </p:nvPr>
        </p:nvGraphicFramePr>
        <p:xfrm>
          <a:off x="6583680" y="2467800"/>
          <a:ext cx="4572000" cy="27432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0384583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down)">
                                      <p:cBhvr>
                                        <p:cTn id="7" dur="250"/>
                                        <p:tgtEl>
                                          <p:spTgt spid="12">
                                            <p:graphicEl>
                                              <a:chart seriesIdx="-3" categoryIdx="-3" bldStep="gridLegend"/>
                                            </p:graphicEl>
                                          </p:spTgt>
                                        </p:tgtEl>
                                      </p:cBhvr>
                                    </p:animEffect>
                                  </p:childTnLst>
                                </p:cTn>
                              </p:par>
                            </p:childTnLst>
                          </p:cTn>
                        </p:par>
                        <p:par>
                          <p:cTn id="8" fill="hold">
                            <p:stCondLst>
                              <p:cond delay="250"/>
                            </p:stCondLst>
                            <p:childTnLst>
                              <p:par>
                                <p:cTn id="9" presetID="22" presetClass="entr" presetSubtype="4" fill="hold" grpId="0" nodeType="afterEffect">
                                  <p:stCondLst>
                                    <p:cond delay="0"/>
                                  </p:stCondLst>
                                  <p:childTnLst>
                                    <p:set>
                                      <p:cBhvr>
                                        <p:cTn id="10" dur="1" fill="hold">
                                          <p:stCondLst>
                                            <p:cond delay="0"/>
                                          </p:stCondLst>
                                        </p:cTn>
                                        <p:tgtEl>
                                          <p:spTgt spid="12">
                                            <p:graphicEl>
                                              <a:chart seriesIdx="0" categoryIdx="0" bldStep="ptInSeries"/>
                                            </p:graphicEl>
                                          </p:spTgt>
                                        </p:tgtEl>
                                        <p:attrNameLst>
                                          <p:attrName>style.visibility</p:attrName>
                                        </p:attrNameLst>
                                      </p:cBhvr>
                                      <p:to>
                                        <p:strVal val="visible"/>
                                      </p:to>
                                    </p:set>
                                    <p:animEffect transition="in" filter="wipe(down)">
                                      <p:cBhvr>
                                        <p:cTn id="11" dur="250"/>
                                        <p:tgtEl>
                                          <p:spTgt spid="12">
                                            <p:graphicEl>
                                              <a:chart seriesIdx="0" categoryIdx="0" bldStep="ptInSeries"/>
                                            </p:graphicEl>
                                          </p:spTgt>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12">
                                            <p:graphicEl>
                                              <a:chart seriesIdx="0" categoryIdx="1" bldStep="ptInSeries"/>
                                            </p:graphicEl>
                                          </p:spTgt>
                                        </p:tgtEl>
                                        <p:attrNameLst>
                                          <p:attrName>style.visibility</p:attrName>
                                        </p:attrNameLst>
                                      </p:cBhvr>
                                      <p:to>
                                        <p:strVal val="visible"/>
                                      </p:to>
                                    </p:set>
                                    <p:animEffect transition="in" filter="wipe(down)">
                                      <p:cBhvr>
                                        <p:cTn id="15" dur="250"/>
                                        <p:tgtEl>
                                          <p:spTgt spid="12">
                                            <p:graphicEl>
                                              <a:chart seriesIdx="0" categoryIdx="1" bldStep="ptInSeries"/>
                                            </p:graphicEl>
                                          </p:spTgt>
                                        </p:tgtEl>
                                      </p:cBhvr>
                                    </p:animEffect>
                                  </p:childTnLst>
                                </p:cTn>
                              </p:par>
                            </p:childTnLst>
                          </p:cTn>
                        </p:par>
                        <p:par>
                          <p:cTn id="16" fill="hold">
                            <p:stCondLst>
                              <p:cond delay="750"/>
                            </p:stCondLst>
                            <p:childTnLst>
                              <p:par>
                                <p:cTn id="17" presetID="22" presetClass="entr" presetSubtype="4" fill="hold" grpId="0" nodeType="afterEffect">
                                  <p:stCondLst>
                                    <p:cond delay="0"/>
                                  </p:stCondLst>
                                  <p:childTnLst>
                                    <p:set>
                                      <p:cBhvr>
                                        <p:cTn id="18" dur="1" fill="hold">
                                          <p:stCondLst>
                                            <p:cond delay="0"/>
                                          </p:stCondLst>
                                        </p:cTn>
                                        <p:tgtEl>
                                          <p:spTgt spid="12">
                                            <p:graphicEl>
                                              <a:chart seriesIdx="0" categoryIdx="2" bldStep="ptInSeries"/>
                                            </p:graphicEl>
                                          </p:spTgt>
                                        </p:tgtEl>
                                        <p:attrNameLst>
                                          <p:attrName>style.visibility</p:attrName>
                                        </p:attrNameLst>
                                      </p:cBhvr>
                                      <p:to>
                                        <p:strVal val="visible"/>
                                      </p:to>
                                    </p:set>
                                    <p:animEffect transition="in" filter="wipe(down)">
                                      <p:cBhvr>
                                        <p:cTn id="19" dur="250"/>
                                        <p:tgtEl>
                                          <p:spTgt spid="12">
                                            <p:graphicEl>
                                              <a:chart seriesIdx="0" categoryIdx="2"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seriesEl"/>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Conclusions</a:t>
            </a:r>
          </a:p>
        </p:txBody>
      </p:sp>
      <p:sp>
        <p:nvSpPr>
          <p:cNvPr id="3" name="Content Placeholder 2"/>
          <p:cNvSpPr>
            <a:spLocks noGrp="1"/>
          </p:cNvSpPr>
          <p:nvPr>
            <p:ph idx="1"/>
          </p:nvPr>
        </p:nvSpPr>
        <p:spPr>
          <a:xfrm>
            <a:off x="1097280" y="1845734"/>
            <a:ext cx="10058400" cy="1455941"/>
          </a:xfrm>
        </p:spPr>
        <p:txBody>
          <a:bodyPr>
            <a:normAutofit/>
          </a:bodyPr>
          <a:lstStyle/>
          <a:p>
            <a:pPr indent="-274320">
              <a:buFont typeface="Wingdings" panose="05000000000000000000" pitchFamily="2" charset="2"/>
              <a:buChar char="§"/>
            </a:pPr>
            <a:r>
              <a:rPr lang="en-US"/>
              <a:t>Implementation of spectral remapping using SPURS algorithm</a:t>
            </a:r>
          </a:p>
          <a:p>
            <a:pPr indent="-274320">
              <a:buFont typeface="Wingdings" panose="05000000000000000000" pitchFamily="2" charset="2"/>
              <a:buChar char="§"/>
            </a:pPr>
            <a:r>
              <a:rPr lang="en-US"/>
              <a:t>Computationally complexity of NUFFT</a:t>
            </a:r>
          </a:p>
          <a:p>
            <a:pPr indent="-274320">
              <a:buFont typeface="Wingdings" panose="05000000000000000000" pitchFamily="2" charset="2"/>
              <a:buChar char="§"/>
            </a:pPr>
            <a:r>
              <a:rPr lang="en-US"/>
              <a:t>Superior performance in contrast</a:t>
            </a:r>
          </a:p>
        </p:txBody>
      </p:sp>
      <p:sp>
        <p:nvSpPr>
          <p:cNvPr id="8" name="Rounded Rectangle 7"/>
          <p:cNvSpPr/>
          <p:nvPr/>
        </p:nvSpPr>
        <p:spPr>
          <a:xfrm>
            <a:off x="6422314" y="4838605"/>
            <a:ext cx="1484557" cy="895426"/>
          </a:xfrm>
          <a:prstGeom prst="roundRect">
            <a:avLst/>
          </a:prstGeom>
          <a:solidFill>
            <a:srgbClr val="FFCC00"/>
          </a:solidFill>
          <a:ln>
            <a:solidFill>
              <a:srgbClr val="FFCC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400" b="1"/>
              <a:t>?</a:t>
            </a:r>
          </a:p>
        </p:txBody>
      </p:sp>
      <p:grpSp>
        <p:nvGrpSpPr>
          <p:cNvPr id="9" name="Group 8"/>
          <p:cNvGrpSpPr/>
          <p:nvPr/>
        </p:nvGrpSpPr>
        <p:grpSpPr>
          <a:xfrm>
            <a:off x="4104042" y="3660566"/>
            <a:ext cx="7387270" cy="2470443"/>
            <a:chOff x="4104042" y="3660566"/>
            <a:chExt cx="7387270" cy="2470443"/>
          </a:xfrm>
        </p:grpSpPr>
        <p:pic>
          <p:nvPicPr>
            <p:cNvPr id="10" name="Picture 3" descr="C:\Users\user\Dropbox\Master\תיזה\JournalPaper121211\current version\Cardiac3Line43UnAlignedIndividualTraces.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6673" b="7426"/>
            <a:stretch>
              <a:fillRect/>
            </a:stretch>
          </p:blipFill>
          <p:spPr bwMode="auto">
            <a:xfrm>
              <a:off x="4505684" y="3660566"/>
              <a:ext cx="993344" cy="88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a:off x="7576801" y="4136050"/>
              <a:ext cx="33007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4"/>
            <a:srcRect l="9551" t="26608" b="13646"/>
            <a:stretch/>
          </p:blipFill>
          <p:spPr>
            <a:xfrm>
              <a:off x="8776472" y="4549430"/>
              <a:ext cx="2714840" cy="1344706"/>
            </a:xfrm>
            <a:prstGeom prst="rect">
              <a:avLst/>
            </a:prstGeom>
          </p:spPr>
        </p:pic>
        <p:pic>
          <p:nvPicPr>
            <p:cNvPr id="13" name="Picture 1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104042" y="4614181"/>
              <a:ext cx="2022438" cy="1516828"/>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7906872" y="3831358"/>
              <a:ext cx="1794558" cy="6429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t>Nonlinear Transformation</a:t>
              </a:r>
            </a:p>
          </p:txBody>
        </p:sp>
        <mc:AlternateContent xmlns:mc="http://schemas.openxmlformats.org/markup-compatibility/2006" xmlns:a14="http://schemas.microsoft.com/office/drawing/2010/main">
          <mc:Choice Requires="a14">
            <p:sp>
              <p:nvSpPr>
                <p:cNvPr id="15" name="Rounded Rectangle 14"/>
                <p:cNvSpPr/>
                <p:nvPr/>
              </p:nvSpPr>
              <p:spPr>
                <a:xfrm>
                  <a:off x="5849532" y="3771133"/>
                  <a:ext cx="1703110" cy="7156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ℱ</m:t>
                        </m:r>
                      </m:oMath>
                    </m:oMathPara>
                  </a14:m>
                  <a:endParaRPr lang="en-US"/>
                </a:p>
              </p:txBody>
            </p:sp>
          </mc:Choice>
          <mc:Fallback xmlns="">
            <p:sp>
              <p:nvSpPr>
                <p:cNvPr id="15" name="Rounded Rectangle 14"/>
                <p:cNvSpPr>
                  <a:spLocks noRot="1" noChangeAspect="1" noMove="1" noResize="1" noEditPoints="1" noAdjustHandles="1" noChangeArrowheads="1" noChangeShapeType="1" noTextEdit="1"/>
                </p:cNvSpPr>
                <p:nvPr/>
              </p:nvSpPr>
              <p:spPr>
                <a:xfrm>
                  <a:off x="5849532" y="3771133"/>
                  <a:ext cx="1703110" cy="715606"/>
                </a:xfrm>
                <a:prstGeom prst="roundRect">
                  <a:avLst/>
                </a:prstGeom>
                <a:blipFill>
                  <a:blip r:embed="rId6"/>
                  <a:stretch>
                    <a:fillRect/>
                  </a:stretch>
                </a:blipFill>
              </p:spPr>
              <p:txBody>
                <a:bodyPr/>
                <a:lstStyle/>
                <a:p>
                  <a:r>
                    <a:rPr lang="en-US">
                      <a:noFill/>
                    </a:rPr>
                    <a:t> </a:t>
                  </a:r>
                </a:p>
              </p:txBody>
            </p:sp>
          </mc:Fallback>
        </mc:AlternateContent>
        <p:cxnSp>
          <p:nvCxnSpPr>
            <p:cNvPr id="16" name="Straight Arrow Connector 15"/>
            <p:cNvCxnSpPr>
              <a:stCxn id="10" idx="3"/>
            </p:cNvCxnSpPr>
            <p:nvPr/>
          </p:nvCxnSpPr>
          <p:spPr>
            <a:xfrm>
              <a:off x="5499028" y="4104998"/>
              <a:ext cx="35533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a:off x="9699886" y="4115169"/>
              <a:ext cx="365760" cy="365760"/>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grpSp>
      <p:cxnSp>
        <p:nvCxnSpPr>
          <p:cNvPr id="18" name="Straight Arrow Connector 17"/>
          <p:cNvCxnSpPr>
            <a:endCxn id="8" idx="3"/>
          </p:cNvCxnSpPr>
          <p:nvPr/>
        </p:nvCxnSpPr>
        <p:spPr>
          <a:xfrm flipH="1">
            <a:off x="7906871" y="5279885"/>
            <a:ext cx="897281" cy="6433"/>
          </a:xfrm>
          <a:prstGeom prst="straightConnector1">
            <a:avLst/>
          </a:prstGeom>
          <a:ln w="38100">
            <a:solidFill>
              <a:srgbClr val="FFCC00"/>
            </a:solidFill>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6423584" y="4840246"/>
            <a:ext cx="1484557" cy="91553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SPURS</a:t>
            </a:r>
          </a:p>
        </p:txBody>
      </p:sp>
      <p:cxnSp>
        <p:nvCxnSpPr>
          <p:cNvPr id="21" name="Straight Arrow Connector 20"/>
          <p:cNvCxnSpPr/>
          <p:nvPr/>
        </p:nvCxnSpPr>
        <p:spPr>
          <a:xfrm flipH="1">
            <a:off x="7919419" y="5281677"/>
            <a:ext cx="897281" cy="657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681408" y="5286318"/>
            <a:ext cx="740907" cy="0"/>
          </a:xfrm>
          <a:prstGeom prst="straightConnector1">
            <a:avLst/>
          </a:prstGeom>
          <a:ln w="38100">
            <a:solidFill>
              <a:srgbClr val="FFCC00"/>
            </a:solidFill>
            <a:tailEnd type="triangle"/>
          </a:ln>
        </p:spPr>
        <p:style>
          <a:lnRef idx="1">
            <a:schemeClr val="accent4"/>
          </a:lnRef>
          <a:fillRef idx="0">
            <a:schemeClr val="accent4"/>
          </a:fillRef>
          <a:effectRef idx="0">
            <a:schemeClr val="accent4"/>
          </a:effectRef>
          <a:fontRef idx="minor">
            <a:schemeClr val="tx1"/>
          </a:fontRef>
        </p:style>
      </p:cxnSp>
      <p:cxnSp>
        <p:nvCxnSpPr>
          <p:cNvPr id="20" name="Straight Arrow Connector 19"/>
          <p:cNvCxnSpPr/>
          <p:nvPr/>
        </p:nvCxnSpPr>
        <p:spPr>
          <a:xfrm flipH="1">
            <a:off x="5693956" y="5288111"/>
            <a:ext cx="740907" cy="0"/>
          </a:xfrm>
          <a:prstGeom prst="straightConnector1">
            <a:avLst/>
          </a:prstGeom>
          <a:ln w="38100">
            <a:solidFill>
              <a:schemeClr val="accent1"/>
            </a:solidFill>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7514154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50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0" presetClass="exit" presetSubtype="0" fill="hold" grpId="0" nodeType="withEffect">
                                  <p:stCondLst>
                                    <p:cond delay="50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xit" presetSubtype="0" fill="hold" nodeType="withEffect">
                                  <p:stCondLst>
                                    <p:cond delay="50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1" presetClass="entr" presetSubtype="0" fill="hold" grpId="1" nodeType="afterEffect">
                                  <p:stCondLst>
                                    <p:cond delay="0"/>
                                  </p:stCondLst>
                                  <p:iterate type="lt">
                                    <p:tmAbs val="0"/>
                                  </p:iterate>
                                  <p:childTnLst>
                                    <p:set>
                                      <p:cBhvr>
                                        <p:cTn id="20" dur="1" fill="hold">
                                          <p:stCondLst>
                                            <p:cond delay="0"/>
                                          </p:stCondLst>
                                        </p:cTn>
                                        <p:tgtEl>
                                          <p:spTgt spid="19"/>
                                        </p:tgtEl>
                                        <p:attrNameLst>
                                          <p:attrName>style.visibility</p:attrName>
                                        </p:attrNameLst>
                                      </p:cBhvr>
                                      <p:to>
                                        <p:strVal val="visible"/>
                                      </p:to>
                                    </p:set>
                                  </p:childTnLst>
                                </p:cTn>
                              </p:par>
                              <p:par>
                                <p:cTn id="21" presetID="34" presetClass="emph" presetSubtype="0" fill="hold" grpId="0" nodeType="with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19"/>
                                        </p:tgtEl>
                                        <p:attrNameLst>
                                          <p:attrName>ppt_x</p:attrName>
                                          <p:attrName>ppt_y</p:attrName>
                                        </p:attrNameLst>
                                      </p:cBhvr>
                                    </p:animMotion>
                                    <p:animRot by="1500000">
                                      <p:cBhvr>
                                        <p:cTn id="23" dur="125" fill="hold">
                                          <p:stCondLst>
                                            <p:cond delay="0"/>
                                          </p:stCondLst>
                                        </p:cTn>
                                        <p:tgtEl>
                                          <p:spTgt spid="19"/>
                                        </p:tgtEl>
                                        <p:attrNameLst>
                                          <p:attrName>r</p:attrName>
                                        </p:attrNameLst>
                                      </p:cBhvr>
                                    </p:animRot>
                                    <p:animRot by="-1500000">
                                      <p:cBhvr>
                                        <p:cTn id="24" dur="125" fill="hold">
                                          <p:stCondLst>
                                            <p:cond delay="125"/>
                                          </p:stCondLst>
                                        </p:cTn>
                                        <p:tgtEl>
                                          <p:spTgt spid="19"/>
                                        </p:tgtEl>
                                        <p:attrNameLst>
                                          <p:attrName>r</p:attrName>
                                        </p:attrNameLst>
                                      </p:cBhvr>
                                    </p:animRot>
                                    <p:animRot by="-1500000">
                                      <p:cBhvr>
                                        <p:cTn id="25" dur="125" fill="hold">
                                          <p:stCondLst>
                                            <p:cond delay="250"/>
                                          </p:stCondLst>
                                        </p:cTn>
                                        <p:tgtEl>
                                          <p:spTgt spid="19"/>
                                        </p:tgtEl>
                                        <p:attrNameLst>
                                          <p:attrName>r</p:attrName>
                                        </p:attrNameLst>
                                      </p:cBhvr>
                                    </p:animRot>
                                    <p:animRot by="1500000">
                                      <p:cBhvr>
                                        <p:cTn id="26" dur="125" fill="hold">
                                          <p:stCondLst>
                                            <p:cond delay="375"/>
                                          </p:stCondLst>
                                        </p:cTn>
                                        <p:tgtEl>
                                          <p:spTgt spid="19"/>
                                        </p:tgtEl>
                                        <p:attrNameLst>
                                          <p:attrName>r</p:attrName>
                                        </p:attrNameLst>
                                      </p:cBhvr>
                                    </p:animRot>
                                  </p:childTnLst>
                                </p:cTn>
                              </p:par>
                            </p:childTnLst>
                          </p:cTn>
                        </p:par>
                        <p:par>
                          <p:cTn id="27" fill="hold">
                            <p:stCondLst>
                              <p:cond delay="2200"/>
                            </p:stCondLst>
                            <p:childTnLst>
                              <p:par>
                                <p:cTn id="28" presetID="22" presetClass="entr" presetSubtype="2"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right)">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Thank You</a:t>
            </a:r>
          </a:p>
        </p:txBody>
      </p:sp>
    </p:spTree>
    <p:extLst>
      <p:ext uri="{BB962C8B-B14F-4D97-AF65-F5344CB8AC3E}">
        <p14:creationId xmlns:p14="http://schemas.microsoft.com/office/powerpoint/2010/main" val="16936267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667460"/>
          </a:xfrm>
        </p:spPr>
        <p:txBody>
          <a:bodyPr>
            <a:normAutofit fontScale="90000"/>
          </a:bodyPr>
          <a:lstStyle/>
          <a:p>
            <a:r>
              <a:rPr lang="en-US"/>
              <a:t/>
            </a:r>
            <a:br>
              <a:rPr lang="en-US"/>
            </a:br>
            <a:r>
              <a:rPr lang="en-US"/>
              <a:t/>
            </a:r>
            <a:br>
              <a:rPr lang="en-US"/>
            </a:br>
            <a:r>
              <a:rPr lang="en-US"/>
              <a:t/>
            </a:r>
            <a:br>
              <a:rPr lang="en-US"/>
            </a:br>
            <a:r>
              <a:rPr lang="en-US"/>
              <a:t>Introduction – Delay-and-Sum </a:t>
            </a:r>
          </a:p>
        </p:txBody>
      </p:sp>
      <p:sp>
        <p:nvSpPr>
          <p:cNvPr id="63" name="Объект 2"/>
          <p:cNvSpPr>
            <a:spLocks noGrp="1"/>
          </p:cNvSpPr>
          <p:nvPr>
            <p:ph idx="1"/>
          </p:nvPr>
        </p:nvSpPr>
        <p:spPr/>
        <p:txBody>
          <a:bodyPr>
            <a:normAutofit/>
          </a:bodyPr>
          <a:lstStyle/>
          <a:p>
            <a:pPr indent="-274320">
              <a:buFont typeface="Wingdings" panose="05000000000000000000" pitchFamily="2" charset="2"/>
              <a:buChar char="§"/>
            </a:pPr>
            <a:r>
              <a:rPr lang="en-US"/>
              <a:t>The aperture data is obtained at once</a:t>
            </a:r>
          </a:p>
          <a:p>
            <a:pPr indent="-274320">
              <a:buFont typeface="Wingdings" panose="05000000000000000000" pitchFamily="2" charset="2"/>
              <a:buChar char="§"/>
            </a:pPr>
            <a:r>
              <a:rPr lang="en-US"/>
              <a:t>Image is formed line by line</a:t>
            </a:r>
          </a:p>
        </p:txBody>
      </p:sp>
      <p:sp>
        <p:nvSpPr>
          <p:cNvPr id="75" name="Slide Number Placeholder 74"/>
          <p:cNvSpPr>
            <a:spLocks noGrp="1"/>
          </p:cNvSpPr>
          <p:nvPr>
            <p:ph type="sldNum" sz="quarter" idx="12"/>
          </p:nvPr>
        </p:nvSpPr>
        <p:spPr/>
        <p:txBody>
          <a:bodyPr/>
          <a:lstStyle/>
          <a:p>
            <a:fld id="{2244B08A-9C56-4F94-AC05-B001AD1FD801}" type="slidenum">
              <a:rPr lang="en-US" smtClean="0"/>
              <a:t>3</a:t>
            </a:fld>
            <a:endParaRPr lang="en-US"/>
          </a:p>
        </p:txBody>
      </p:sp>
      <mc:AlternateContent xmlns:mc="http://schemas.openxmlformats.org/markup-compatibility/2006" xmlns:a14="http://schemas.microsoft.com/office/drawing/2010/main">
        <mc:Choice Requires="a14">
          <p:sp>
            <p:nvSpPr>
              <p:cNvPr id="74" name="TextBox 73"/>
              <p:cNvSpPr txBox="1"/>
              <p:nvPr/>
            </p:nvSpPr>
            <p:spPr>
              <a:xfrm>
                <a:off x="2343069" y="5673533"/>
                <a:ext cx="7012783" cy="523220"/>
              </a:xfrm>
              <a:prstGeom prst="rect">
                <a:avLst/>
              </a:prstGeom>
              <a:noFill/>
            </p:spPr>
            <p:txBody>
              <a:bodyPr wrap="square" rtlCol="1">
                <a:spAutoFit/>
              </a:bodyPr>
              <a:lstStyle/>
              <a:p>
                <a:pPr marL="0" lvl="1" algn="ctr"/>
                <a14:m>
                  <m:oMath xmlns:m="http://schemas.openxmlformats.org/officeDocument/2006/math">
                    <m:r>
                      <a:rPr lang="en-US" sz="2800" b="1" i="1" smtClean="0">
                        <a:solidFill>
                          <a:schemeClr val="tx1"/>
                        </a:solidFill>
                        <a:latin typeface="Cambria Math" panose="02040503050406030204" pitchFamily="18" charset="0"/>
                      </a:rPr>
                      <m:t>𝑶</m:t>
                    </m:r>
                    <m:r>
                      <a:rPr lang="en-US" sz="2800" b="1" i="1" smtClean="0">
                        <a:solidFill>
                          <a:schemeClr val="tx1"/>
                        </a:solidFill>
                        <a:latin typeface="Cambria Math" panose="02040503050406030204" pitchFamily="18" charset="0"/>
                      </a:rPr>
                      <m:t>(</m:t>
                    </m:r>
                    <m:sSub>
                      <m:sSubPr>
                        <m:ctrlPr>
                          <a:rPr lang="he-IL" sz="2800" b="1" i="1" smtClean="0">
                            <a:solidFill>
                              <a:srgbClr val="C00000"/>
                            </a:solidFill>
                            <a:latin typeface="Cambria Math" panose="02040503050406030204" pitchFamily="18" charset="0"/>
                          </a:rPr>
                        </m:ctrlPr>
                      </m:sSubPr>
                      <m:e>
                        <m:r>
                          <a:rPr lang="he-IL" sz="2800" b="1" i="1">
                            <a:solidFill>
                              <a:srgbClr val="C00000"/>
                            </a:solidFill>
                            <a:latin typeface="Cambria Math" panose="02040503050406030204" pitchFamily="18" charset="0"/>
                          </a:rPr>
                          <m:t>𝑵</m:t>
                        </m:r>
                      </m:e>
                      <m:sub>
                        <m:r>
                          <a:rPr lang="he-IL" sz="2800" b="1" i="1">
                            <a:solidFill>
                              <a:srgbClr val="C00000"/>
                            </a:solidFill>
                            <a:latin typeface="Cambria Math" panose="02040503050406030204" pitchFamily="18" charset="0"/>
                          </a:rPr>
                          <m:t>𝒆𝒍</m:t>
                        </m:r>
                      </m:sub>
                    </m:sSub>
                    <m:sSub>
                      <m:sSubPr>
                        <m:ctrlPr>
                          <a:rPr lang="he-IL" sz="2800" b="1" i="1" smtClean="0">
                            <a:solidFill>
                              <a:srgbClr val="00B0F0"/>
                            </a:solidFill>
                            <a:latin typeface="Cambria Math" panose="02040503050406030204" pitchFamily="18" charset="0"/>
                          </a:rPr>
                        </m:ctrlPr>
                      </m:sSubPr>
                      <m:e>
                        <m:r>
                          <a:rPr lang="he-IL" sz="2800" b="1" i="1">
                            <a:solidFill>
                              <a:srgbClr val="00B0F0"/>
                            </a:solidFill>
                            <a:latin typeface="Cambria Math" panose="02040503050406030204" pitchFamily="18" charset="0"/>
                          </a:rPr>
                          <m:t>𝑵</m:t>
                        </m:r>
                      </m:e>
                      <m:sub>
                        <m:r>
                          <a:rPr lang="en-US" sz="2800" b="1" i="1">
                            <a:solidFill>
                              <a:srgbClr val="00B0F0"/>
                            </a:solidFill>
                            <a:latin typeface="Cambria Math" panose="02040503050406030204" pitchFamily="18" charset="0"/>
                          </a:rPr>
                          <m:t>𝒛</m:t>
                        </m:r>
                      </m:sub>
                    </m:sSub>
                    <m:sSub>
                      <m:sSubPr>
                        <m:ctrlPr>
                          <a:rPr lang="he-IL" sz="2800" b="1" i="1" smtClean="0">
                            <a:solidFill>
                              <a:srgbClr val="7030A0"/>
                            </a:solidFill>
                            <a:latin typeface="Cambria Math" panose="02040503050406030204" pitchFamily="18" charset="0"/>
                          </a:rPr>
                        </m:ctrlPr>
                      </m:sSubPr>
                      <m:e>
                        <m:r>
                          <a:rPr lang="he-IL" sz="2800" b="1" i="1">
                            <a:solidFill>
                              <a:srgbClr val="7030A0"/>
                            </a:solidFill>
                            <a:latin typeface="Cambria Math" panose="02040503050406030204" pitchFamily="18" charset="0"/>
                          </a:rPr>
                          <m:t>𝑵</m:t>
                        </m:r>
                      </m:e>
                      <m:sub>
                        <m:r>
                          <a:rPr lang="en-US" sz="2800" b="1" i="1">
                            <a:solidFill>
                              <a:srgbClr val="7030A0"/>
                            </a:solidFill>
                            <a:latin typeface="Cambria Math" panose="02040503050406030204" pitchFamily="18" charset="0"/>
                          </a:rPr>
                          <m:t>𝒙</m:t>
                        </m:r>
                      </m:sub>
                    </m:sSub>
                    <m:r>
                      <a:rPr lang="en-US" sz="2800" b="1" i="1" smtClean="0">
                        <a:solidFill>
                          <a:schemeClr val="tx1"/>
                        </a:solidFill>
                        <a:latin typeface="Cambria Math" panose="02040503050406030204" pitchFamily="18" charset="0"/>
                      </a:rPr>
                      <m:t>) </m:t>
                    </m:r>
                  </m:oMath>
                </a14:m>
                <a:r>
                  <a:rPr lang="en-US" sz="2800" b="1">
                    <a:solidFill>
                      <a:schemeClr val="tx1"/>
                    </a:solidFill>
                  </a:rPr>
                  <a:t>multiplications per transmission</a:t>
                </a:r>
                <a:endParaRPr lang="en-US" sz="2800" b="1">
                  <a:solidFill>
                    <a:srgbClr val="C00000"/>
                  </a:solidFil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2343069" y="5673533"/>
                <a:ext cx="7012783" cy="523220"/>
              </a:xfrm>
              <a:prstGeom prst="rect">
                <a:avLst/>
              </a:prstGeom>
              <a:blipFill>
                <a:blip r:embed="rId5"/>
                <a:stretch>
                  <a:fillRect t="-11628" r="-1043" b="-32558"/>
                </a:stretch>
              </a:blipFill>
            </p:spPr>
            <p:txBody>
              <a:bodyPr/>
              <a:lstStyle/>
              <a:p>
                <a:r>
                  <a:rPr lang="en-US">
                    <a:noFill/>
                  </a:rPr>
                  <a:t> </a:t>
                </a:r>
              </a:p>
            </p:txBody>
          </p:sp>
        </mc:Fallback>
      </mc:AlternateContent>
      <p:cxnSp>
        <p:nvCxnSpPr>
          <p:cNvPr id="50" name="Straight Connector 49"/>
          <p:cNvCxnSpPr/>
          <p:nvPr/>
        </p:nvCxnSpPr>
        <p:spPr>
          <a:xfrm flipH="1" flipV="1">
            <a:off x="546381" y="3563529"/>
            <a:ext cx="1767288" cy="0"/>
          </a:xfrm>
          <a:prstGeom prst="line">
            <a:avLst/>
          </a:prstGeom>
          <a:noFill/>
          <a:ln w="3175" cap="flat" cmpd="sng" algn="ctr">
            <a:solidFill>
              <a:srgbClr val="FFFFFF"/>
            </a:solidFill>
            <a:prstDash val="solid"/>
            <a:headEnd type="none" w="med" len="med"/>
            <a:tailEnd type="triangle" w="med" len="med"/>
          </a:ln>
          <a:effectLst/>
        </p:spPr>
      </p:cxnSp>
      <p:sp>
        <p:nvSpPr>
          <p:cNvPr id="4" name="Left Brace 3"/>
          <p:cNvSpPr/>
          <p:nvPr/>
        </p:nvSpPr>
        <p:spPr>
          <a:xfrm>
            <a:off x="5661028" y="2630049"/>
            <a:ext cx="558637" cy="2420406"/>
          </a:xfrm>
          <a:prstGeom prst="leftBrace">
            <a:avLst>
              <a:gd name="adj1" fmla="val 18176"/>
              <a:gd name="adj2" fmla="val 65593"/>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6" name="Group 5"/>
          <p:cNvGrpSpPr>
            <a:grpSpLocks noChangeAspect="1"/>
          </p:cNvGrpSpPr>
          <p:nvPr/>
        </p:nvGrpSpPr>
        <p:grpSpPr>
          <a:xfrm>
            <a:off x="6412939" y="2442053"/>
            <a:ext cx="2480106" cy="754077"/>
            <a:chOff x="6056874" y="2282861"/>
            <a:chExt cx="3470003" cy="1274469"/>
          </a:xfrm>
        </p:grpSpPr>
        <p:pic>
          <p:nvPicPr>
            <p:cNvPr id="9" name="Picture 2" descr="C:\Users\user\Dropbox\Master\תיזה\JournalPaper121211\current version\Cardiac3Line43BeamformedDynamic.pn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8826" t="2936" r="2951"/>
            <a:stretch>
              <a:fillRect/>
            </a:stretch>
          </p:blipFill>
          <p:spPr bwMode="auto">
            <a:xfrm>
              <a:off x="7959604" y="2282861"/>
              <a:ext cx="1567273" cy="127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6256380" y="2673233"/>
              <a:ext cx="946687" cy="4357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a:t>DAS</a:t>
              </a:r>
            </a:p>
          </p:txBody>
        </p:sp>
        <p:cxnSp>
          <p:nvCxnSpPr>
            <p:cNvPr id="19" name="Straight Arrow Connector 18"/>
            <p:cNvCxnSpPr/>
            <p:nvPr/>
          </p:nvCxnSpPr>
          <p:spPr>
            <a:xfrm>
              <a:off x="7215481" y="2856028"/>
              <a:ext cx="757267"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a:off x="6056874" y="2856028"/>
              <a:ext cx="187092"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47" name="Group 46"/>
          <p:cNvGrpSpPr>
            <a:grpSpLocks noChangeAspect="1"/>
          </p:cNvGrpSpPr>
          <p:nvPr/>
        </p:nvGrpSpPr>
        <p:grpSpPr>
          <a:xfrm>
            <a:off x="6412939" y="3233987"/>
            <a:ext cx="2480106" cy="754077"/>
            <a:chOff x="6056874" y="2282861"/>
            <a:chExt cx="3470003" cy="1274469"/>
          </a:xfrm>
        </p:grpSpPr>
        <p:pic>
          <p:nvPicPr>
            <p:cNvPr id="48" name="Picture 2" descr="C:\Users\user\Dropbox\Master\תיזה\JournalPaper121211\current version\Cardiac3Line43BeamformedDynamic.pn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8826" t="2936" r="2951"/>
            <a:stretch>
              <a:fillRect/>
            </a:stretch>
          </p:blipFill>
          <p:spPr bwMode="auto">
            <a:xfrm>
              <a:off x="7959604" y="2282861"/>
              <a:ext cx="1567273" cy="127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ounded Rectangle 48"/>
            <p:cNvSpPr/>
            <p:nvPr/>
          </p:nvSpPr>
          <p:spPr>
            <a:xfrm>
              <a:off x="6256380" y="2673233"/>
              <a:ext cx="946687" cy="4357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a:t>DAS</a:t>
              </a:r>
            </a:p>
          </p:txBody>
        </p:sp>
        <p:cxnSp>
          <p:nvCxnSpPr>
            <p:cNvPr id="51" name="Straight Arrow Connector 50"/>
            <p:cNvCxnSpPr/>
            <p:nvPr/>
          </p:nvCxnSpPr>
          <p:spPr>
            <a:xfrm>
              <a:off x="7215481" y="2856028"/>
              <a:ext cx="757267"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a:off x="6056874" y="2856028"/>
              <a:ext cx="187092"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53" name="Group 52"/>
          <p:cNvGrpSpPr>
            <a:grpSpLocks noChangeAspect="1"/>
          </p:cNvGrpSpPr>
          <p:nvPr/>
        </p:nvGrpSpPr>
        <p:grpSpPr>
          <a:xfrm>
            <a:off x="6412939" y="4469463"/>
            <a:ext cx="2480106" cy="754077"/>
            <a:chOff x="6056874" y="2282861"/>
            <a:chExt cx="3470003" cy="1274469"/>
          </a:xfrm>
        </p:grpSpPr>
        <p:pic>
          <p:nvPicPr>
            <p:cNvPr id="55" name="Picture 2" descr="C:\Users\user\Dropbox\Master\תיזה\JournalPaper121211\current version\Cardiac3Line43BeamformedDynamic.pn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8826" t="2936" r="2951"/>
            <a:stretch>
              <a:fillRect/>
            </a:stretch>
          </p:blipFill>
          <p:spPr bwMode="auto">
            <a:xfrm>
              <a:off x="7959604" y="2282861"/>
              <a:ext cx="1567273" cy="127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ounded Rectangle 55"/>
            <p:cNvSpPr/>
            <p:nvPr/>
          </p:nvSpPr>
          <p:spPr>
            <a:xfrm>
              <a:off x="6256380" y="2673233"/>
              <a:ext cx="946687" cy="4357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a:t>DAS</a:t>
              </a:r>
            </a:p>
          </p:txBody>
        </p:sp>
        <p:cxnSp>
          <p:nvCxnSpPr>
            <p:cNvPr id="57" name="Straight Arrow Connector 56"/>
            <p:cNvCxnSpPr/>
            <p:nvPr/>
          </p:nvCxnSpPr>
          <p:spPr>
            <a:xfrm>
              <a:off x="7215481" y="2856028"/>
              <a:ext cx="757267"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p:cNvCxnSpPr/>
            <p:nvPr/>
          </p:nvCxnSpPr>
          <p:spPr>
            <a:xfrm>
              <a:off x="6056874" y="2856028"/>
              <a:ext cx="187092"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0" name="Oval 9"/>
          <p:cNvSpPr>
            <a:spLocks noChangeAspect="1"/>
          </p:cNvSpPr>
          <p:nvPr/>
        </p:nvSpPr>
        <p:spPr>
          <a:xfrm>
            <a:off x="7594863" y="4043841"/>
            <a:ext cx="72335" cy="7233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9" name="Oval 58"/>
          <p:cNvSpPr>
            <a:spLocks noChangeAspect="1"/>
          </p:cNvSpPr>
          <p:nvPr/>
        </p:nvSpPr>
        <p:spPr>
          <a:xfrm flipV="1">
            <a:off x="7594863" y="4222266"/>
            <a:ext cx="72335" cy="7233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9287816" y="3333281"/>
                <a:ext cx="1527586" cy="1015663"/>
              </a:xfrm>
              <a:prstGeom prst="rect">
                <a:avLst/>
              </a:prstGeom>
              <a:noFill/>
            </p:spPr>
            <p:txBody>
              <a:bodyPr wrap="square" rtlCol="0">
                <a:spAutoFit/>
              </a:bodyPr>
              <a:lstStyle/>
              <a:p>
                <a:pPr algn="ctr"/>
                <a14:m>
                  <m:oMath xmlns:m="http://schemas.openxmlformats.org/officeDocument/2006/math">
                    <m:r>
                      <a:rPr lang="en-US" sz="200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rPr>
                      <m:t>×</m:t>
                    </m:r>
                  </m:oMath>
                </a14:m>
                <a:r>
                  <a:rPr lang="en-US" sz="2000">
                    <a:ln w="0"/>
                    <a:solidFill>
                      <a:srgbClr val="7030A0"/>
                    </a:solidFill>
                    <a:effectLst>
                      <a:outerShdw blurRad="38100" dist="19050" dir="2700000" algn="tl" rotWithShape="0">
                        <a:schemeClr val="dk1">
                          <a:alpha val="40000"/>
                        </a:schemeClr>
                      </a:outerShdw>
                    </a:effectLst>
                  </a:rPr>
                  <a:t> Number of lines</a:t>
                </a:r>
              </a:p>
              <a:p>
                <a:pPr algn="ctr"/>
                <a14:m>
                  <m:oMathPara xmlns:m="http://schemas.openxmlformats.org/officeDocument/2006/math">
                    <m:oMathParaPr>
                      <m:jc m:val="centerGroup"/>
                    </m:oMathParaPr>
                    <m:oMath xmlns:m="http://schemas.openxmlformats.org/officeDocument/2006/math">
                      <m:sSub>
                        <m:sSubPr>
                          <m:ctrlPr>
                            <a:rPr lang="en-US" sz="20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rPr>
                          </m:ctrlPr>
                        </m:sSubPr>
                        <m:e>
                          <m:r>
                            <a:rPr lang="en-US" sz="20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rPr>
                            <m:t>𝑁</m:t>
                          </m:r>
                        </m:e>
                        <m:sub>
                          <m:r>
                            <a:rPr lang="en-US" sz="20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rPr>
                            <m:t>𝑥</m:t>
                          </m:r>
                        </m:sub>
                      </m:sSub>
                    </m:oMath>
                  </m:oMathPara>
                </a14:m>
                <a:endParaRPr lang="en-US" sz="2000">
                  <a:ln w="0"/>
                  <a:effectLst>
                    <a:outerShdw blurRad="38100" dist="19050" dir="2700000" algn="tl" rotWithShape="0">
                      <a:schemeClr val="dk1">
                        <a:alpha val="40000"/>
                      </a:schemeClr>
                    </a:outerShdw>
                  </a:effectLst>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9287816" y="3333281"/>
                <a:ext cx="1527586" cy="1015663"/>
              </a:xfrm>
              <a:prstGeom prst="rect">
                <a:avLst/>
              </a:prstGeom>
              <a:blipFill>
                <a:blip r:embed="rId7"/>
                <a:stretch>
                  <a:fillRect t="-4217" r="-800" b="-602"/>
                </a:stretch>
              </a:blipFill>
            </p:spPr>
            <p:txBody>
              <a:bodyPr/>
              <a:lstStyle/>
              <a:p>
                <a:r>
                  <a:rPr lang="en-US">
                    <a:noFill/>
                  </a:rPr>
                  <a:t> </a:t>
                </a:r>
              </a:p>
            </p:txBody>
          </p:sp>
        </mc:Fallback>
      </mc:AlternateContent>
      <p:sp>
        <p:nvSpPr>
          <p:cNvPr id="62" name="Oval 61"/>
          <p:cNvSpPr>
            <a:spLocks noChangeAspect="1"/>
          </p:cNvSpPr>
          <p:nvPr/>
        </p:nvSpPr>
        <p:spPr>
          <a:xfrm flipV="1">
            <a:off x="7594863" y="4400691"/>
            <a:ext cx="72335" cy="7233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40" name="Group 39"/>
          <p:cNvGrpSpPr/>
          <p:nvPr/>
        </p:nvGrpSpPr>
        <p:grpSpPr>
          <a:xfrm>
            <a:off x="3099924" y="5204907"/>
            <a:ext cx="1771583" cy="369332"/>
            <a:chOff x="3122840" y="4529483"/>
            <a:chExt cx="1771583" cy="369332"/>
          </a:xfrm>
        </p:grpSpPr>
        <p:cxnSp>
          <p:nvCxnSpPr>
            <p:cNvPr id="13" name="Straight Arrow Connector 12"/>
            <p:cNvCxnSpPr/>
            <p:nvPr/>
          </p:nvCxnSpPr>
          <p:spPr>
            <a:xfrm>
              <a:off x="3122840" y="4566121"/>
              <a:ext cx="1771583" cy="0"/>
            </a:xfrm>
            <a:prstGeom prst="straightConnector1">
              <a:avLst/>
            </a:prstGeom>
            <a:ln w="38100">
              <a:headEnd type="triangle"/>
              <a:tailEnd type="triangle"/>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3639010" y="4529483"/>
                  <a:ext cx="7960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panose="02040503050406030204" pitchFamily="18" charset="0"/>
                              </a:rPr>
                              <m:t>𝑁</m:t>
                            </m:r>
                          </m:e>
                          <m:sub>
                            <m:r>
                              <a:rPr lang="en-US" b="0" i="1" smtClean="0">
                                <a:solidFill>
                                  <a:srgbClr val="00B0F0"/>
                                </a:solidFill>
                                <a:latin typeface="Cambria Math" panose="02040503050406030204" pitchFamily="18" charset="0"/>
                              </a:rPr>
                              <m:t>𝑧</m:t>
                            </m:r>
                          </m:sub>
                        </m:sSub>
                      </m:oMath>
                    </m:oMathPara>
                  </a14:m>
                  <a:endParaRPr lang="en-US">
                    <a:solidFill>
                      <a:srgbClr val="00B0F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639010" y="4529483"/>
                  <a:ext cx="796066" cy="369332"/>
                </a:xfrm>
                <a:prstGeom prst="rect">
                  <a:avLst/>
                </a:prstGeom>
                <a:blipFill>
                  <a:blip r:embed="rId8"/>
                  <a:stretch>
                    <a:fillRect/>
                  </a:stretch>
                </a:blipFill>
              </p:spPr>
              <p:txBody>
                <a:bodyPr/>
                <a:lstStyle/>
                <a:p>
                  <a:r>
                    <a:rPr lang="en-US">
                      <a:noFill/>
                    </a:rPr>
                    <a:t> </a:t>
                  </a:r>
                </a:p>
              </p:txBody>
            </p:sp>
          </mc:Fallback>
        </mc:AlternateContent>
      </p:grpSp>
      <p:grpSp>
        <p:nvGrpSpPr>
          <p:cNvPr id="39" name="Group 38"/>
          <p:cNvGrpSpPr/>
          <p:nvPr/>
        </p:nvGrpSpPr>
        <p:grpSpPr>
          <a:xfrm>
            <a:off x="2355611" y="3593869"/>
            <a:ext cx="446150" cy="1492564"/>
            <a:chOff x="2400158" y="2954552"/>
            <a:chExt cx="446150" cy="1492564"/>
          </a:xfrm>
        </p:grpSpPr>
        <p:cxnSp>
          <p:nvCxnSpPr>
            <p:cNvPr id="64" name="Straight Arrow Connector 63"/>
            <p:cNvCxnSpPr/>
            <p:nvPr/>
          </p:nvCxnSpPr>
          <p:spPr>
            <a:xfrm>
              <a:off x="2846308" y="2954552"/>
              <a:ext cx="0" cy="1492564"/>
            </a:xfrm>
            <a:prstGeom prst="straightConnector1">
              <a:avLst/>
            </a:prstGeom>
            <a:ln w="38100">
              <a:solidFill>
                <a:srgbClr val="C00000"/>
              </a:solidFill>
              <a:headEnd type="triangle"/>
              <a:tailEnd type="triangle"/>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2400158" y="3563398"/>
                  <a:ext cx="26980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𝑁</m:t>
                            </m:r>
                          </m:e>
                          <m:sub>
                            <m:r>
                              <a:rPr lang="en-US" b="0" i="1" smtClean="0">
                                <a:solidFill>
                                  <a:srgbClr val="C00000"/>
                                </a:solidFill>
                                <a:latin typeface="Cambria Math" panose="02040503050406030204" pitchFamily="18" charset="0"/>
                              </a:rPr>
                              <m:t>𝑒𝑙</m:t>
                            </m:r>
                          </m:sub>
                        </m:sSub>
                      </m:oMath>
                    </m:oMathPara>
                  </a14:m>
                  <a:endParaRPr lang="en-US">
                    <a:solidFill>
                      <a:srgbClr val="C0000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400158" y="3563398"/>
                  <a:ext cx="269809" cy="369332"/>
                </a:xfrm>
                <a:prstGeom prst="rect">
                  <a:avLst/>
                </a:prstGeom>
                <a:blipFill>
                  <a:blip r:embed="rId9"/>
                  <a:stretch>
                    <a:fillRect r="-66667"/>
                  </a:stretch>
                </a:blipFill>
              </p:spPr>
              <p:txBody>
                <a:bodyPr/>
                <a:lstStyle/>
                <a:p>
                  <a:r>
                    <a:rPr lang="en-US">
                      <a:noFill/>
                    </a:rPr>
                    <a:t> </a:t>
                  </a:r>
                </a:p>
              </p:txBody>
            </p:sp>
          </mc:Fallback>
        </mc:AlternateContent>
      </p:grpSp>
      <p:cxnSp>
        <p:nvCxnSpPr>
          <p:cNvPr id="61" name="Straight Connector 60"/>
          <p:cNvCxnSpPr/>
          <p:nvPr/>
        </p:nvCxnSpPr>
        <p:spPr>
          <a:xfrm flipH="1" flipV="1">
            <a:off x="546381" y="3530076"/>
            <a:ext cx="1767288" cy="0"/>
          </a:xfrm>
          <a:prstGeom prst="line">
            <a:avLst/>
          </a:prstGeom>
          <a:noFill/>
          <a:ln w="3175" cap="flat" cmpd="sng" algn="ctr">
            <a:solidFill>
              <a:srgbClr val="FFFFFF"/>
            </a:solidFill>
            <a:prstDash val="solid"/>
            <a:headEnd type="none" w="med" len="med"/>
            <a:tailEnd type="triangle" w="med" len="med"/>
          </a:ln>
          <a:effectLst/>
        </p:spPr>
      </p:cxnSp>
      <p:grpSp>
        <p:nvGrpSpPr>
          <p:cNvPr id="97" name="Group 96"/>
          <p:cNvGrpSpPr/>
          <p:nvPr/>
        </p:nvGrpSpPr>
        <p:grpSpPr>
          <a:xfrm>
            <a:off x="2471207" y="3178014"/>
            <a:ext cx="2943212" cy="1926493"/>
            <a:chOff x="2471207" y="3235164"/>
            <a:chExt cx="2943212" cy="1926493"/>
          </a:xfrm>
        </p:grpSpPr>
        <p:cxnSp>
          <p:nvCxnSpPr>
            <p:cNvPr id="98" name="Shape 147"/>
            <p:cNvCxnSpPr>
              <a:stCxn id="116" idx="3"/>
            </p:cNvCxnSpPr>
            <p:nvPr/>
          </p:nvCxnSpPr>
          <p:spPr>
            <a:xfrm>
              <a:off x="4865779" y="3636815"/>
              <a:ext cx="548640" cy="565151"/>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99" name="Shape 147"/>
            <p:cNvCxnSpPr/>
            <p:nvPr/>
          </p:nvCxnSpPr>
          <p:spPr>
            <a:xfrm>
              <a:off x="4899494" y="3764774"/>
              <a:ext cx="502920" cy="565151"/>
            </a:xfrm>
            <a:prstGeom prst="bentConnector3">
              <a:avLst>
                <a:gd name="adj1" fmla="val 29808"/>
              </a:avLst>
            </a:prstGeom>
            <a:ln>
              <a:tailEnd type="arrow"/>
            </a:ln>
          </p:spPr>
          <p:style>
            <a:lnRef idx="1">
              <a:schemeClr val="dk1"/>
            </a:lnRef>
            <a:fillRef idx="0">
              <a:schemeClr val="dk1"/>
            </a:fillRef>
            <a:effectRef idx="0">
              <a:schemeClr val="dk1"/>
            </a:effectRef>
            <a:fontRef idx="minor">
              <a:schemeClr val="tx1"/>
            </a:fontRef>
          </p:style>
        </p:cxnSp>
        <p:cxnSp>
          <p:nvCxnSpPr>
            <p:cNvPr id="100" name="Shape 147"/>
            <p:cNvCxnSpPr>
              <a:stCxn id="118" idx="3"/>
            </p:cNvCxnSpPr>
            <p:nvPr/>
          </p:nvCxnSpPr>
          <p:spPr>
            <a:xfrm flipV="1">
              <a:off x="4872941" y="4457884"/>
              <a:ext cx="524171" cy="598474"/>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grpSp>
          <p:nvGrpSpPr>
            <p:cNvPr id="101" name="Group 100"/>
            <p:cNvGrpSpPr/>
            <p:nvPr/>
          </p:nvGrpSpPr>
          <p:grpSpPr>
            <a:xfrm>
              <a:off x="2471207" y="3235164"/>
              <a:ext cx="2423216" cy="1926493"/>
              <a:chOff x="2471207" y="2596596"/>
              <a:chExt cx="2423216" cy="1926493"/>
            </a:xfrm>
          </p:grpSpPr>
          <p:sp>
            <p:nvSpPr>
              <p:cNvPr id="102" name="Rectangle 101"/>
              <p:cNvSpPr/>
              <p:nvPr/>
            </p:nvSpPr>
            <p:spPr>
              <a:xfrm>
                <a:off x="2471207" y="4003257"/>
                <a:ext cx="458292" cy="378545"/>
              </a:xfrm>
              <a:prstGeom prst="rect">
                <a:avLst/>
              </a:prstGeom>
              <a:noFill/>
              <a:ln w="28575" cap="flat" cmpd="sng" algn="ctr">
                <a:no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Palatino Linotype"/>
                  <a:ea typeface="+mn-ea"/>
                  <a:cs typeface="Times New Roman"/>
                </a:endParaRPr>
              </a:p>
            </p:txBody>
          </p:sp>
          <p:sp>
            <p:nvSpPr>
              <p:cNvPr id="103" name="Rectangle 102"/>
              <p:cNvSpPr/>
              <p:nvPr/>
            </p:nvSpPr>
            <p:spPr>
              <a:xfrm>
                <a:off x="2605829" y="3758002"/>
                <a:ext cx="166130" cy="185274"/>
              </a:xfrm>
              <a:prstGeom prst="rect">
                <a:avLst/>
              </a:prstGeom>
              <a:noFill/>
              <a:ln w="28575" cap="flat" cmpd="sng" algn="ctr">
                <a:no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Palatino Linotype"/>
                  <a:ea typeface="+mn-ea"/>
                  <a:cs typeface="Times New Roman"/>
                </a:endParaRPr>
              </a:p>
            </p:txBody>
          </p:sp>
          <p:cxnSp>
            <p:nvCxnSpPr>
              <p:cNvPr id="104" name="Shape 147"/>
              <p:cNvCxnSpPr>
                <a:stCxn id="103" idx="3"/>
                <a:endCxn id="112" idx="1"/>
              </p:cNvCxnSpPr>
              <p:nvPr/>
            </p:nvCxnSpPr>
            <p:spPr>
              <a:xfrm flipV="1">
                <a:off x="2771960" y="2982253"/>
                <a:ext cx="337990" cy="869053"/>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05" name="Shape 147"/>
              <p:cNvCxnSpPr>
                <a:stCxn id="103" idx="3"/>
                <a:endCxn id="113" idx="1"/>
              </p:cNvCxnSpPr>
              <p:nvPr/>
            </p:nvCxnSpPr>
            <p:spPr>
              <a:xfrm flipV="1">
                <a:off x="2771960" y="3098216"/>
                <a:ext cx="337990" cy="753090"/>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06" name="Shape 147"/>
              <p:cNvCxnSpPr>
                <a:stCxn id="103" idx="3"/>
                <a:endCxn id="114" idx="1"/>
              </p:cNvCxnSpPr>
              <p:nvPr/>
            </p:nvCxnSpPr>
            <p:spPr>
              <a:xfrm flipV="1">
                <a:off x="2771960" y="3226174"/>
                <a:ext cx="337990" cy="625131"/>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07" name="Shape 147"/>
              <p:cNvCxnSpPr>
                <a:stCxn id="103" idx="3"/>
                <a:endCxn id="115" idx="1"/>
              </p:cNvCxnSpPr>
              <p:nvPr/>
            </p:nvCxnSpPr>
            <p:spPr>
              <a:xfrm>
                <a:off x="2771960" y="3851306"/>
                <a:ext cx="350880" cy="578480"/>
              </a:xfrm>
              <a:prstGeom prst="bentConnector3">
                <a:avLst>
                  <a:gd name="adj1" fmla="val 47445"/>
                </a:avLst>
              </a:prstGeom>
              <a:ln>
                <a:tailEnd type="arrow"/>
              </a:ln>
            </p:spPr>
            <p:style>
              <a:lnRef idx="1">
                <a:schemeClr val="dk1"/>
              </a:lnRef>
              <a:fillRef idx="0">
                <a:schemeClr val="dk1"/>
              </a:fillRef>
              <a:effectRef idx="0">
                <a:schemeClr val="dk1"/>
              </a:effectRef>
              <a:fontRef idx="minor">
                <a:schemeClr val="tx1"/>
              </a:fontRef>
            </p:style>
          </p:cxnSp>
          <p:sp>
            <p:nvSpPr>
              <p:cNvPr id="108" name="Oval 107"/>
              <p:cNvSpPr/>
              <p:nvPr/>
            </p:nvSpPr>
            <p:spPr>
              <a:xfrm>
                <a:off x="2982387" y="3545299"/>
                <a:ext cx="80201" cy="74643"/>
              </a:xfrm>
              <a:prstGeom prst="ellipse">
                <a:avLst/>
              </a:prstGeom>
              <a:gradFill flip="none" rotWithShape="1">
                <a:gsLst>
                  <a:gs pos="18000">
                    <a:srgbClr val="FFFFFF">
                      <a:alpha val="68000"/>
                    </a:srgbClr>
                  </a:gs>
                  <a:gs pos="51000">
                    <a:srgbClr val="2D2D2D"/>
                  </a:gs>
                </a:gsLst>
                <a:path path="circle">
                  <a:fillToRect l="50000" t="50000" r="50000" b="50000"/>
                </a:path>
                <a:tileRect/>
              </a:gradFill>
              <a:ln w="28575" cap="flat" cmpd="sng" algn="ctr">
                <a:no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Palatino Linotype"/>
                  <a:ea typeface="+mn-ea"/>
                  <a:cs typeface="Times New Roman"/>
                </a:endParaRPr>
              </a:p>
            </p:txBody>
          </p:sp>
          <p:sp>
            <p:nvSpPr>
              <p:cNvPr id="109" name="Oval 108"/>
              <p:cNvSpPr/>
              <p:nvPr/>
            </p:nvSpPr>
            <p:spPr>
              <a:xfrm>
                <a:off x="2985251" y="3686586"/>
                <a:ext cx="80201" cy="74643"/>
              </a:xfrm>
              <a:prstGeom prst="ellipse">
                <a:avLst/>
              </a:prstGeom>
              <a:gradFill flip="none" rotWithShape="1">
                <a:gsLst>
                  <a:gs pos="18000">
                    <a:srgbClr val="FFFFFF">
                      <a:alpha val="68000"/>
                    </a:srgbClr>
                  </a:gs>
                  <a:gs pos="51000">
                    <a:srgbClr val="2D2D2D"/>
                  </a:gs>
                </a:gsLst>
                <a:path path="circle">
                  <a:fillToRect l="50000" t="50000" r="50000" b="50000"/>
                </a:path>
                <a:tileRect/>
              </a:gradFill>
              <a:ln w="28575" cap="flat" cmpd="sng" algn="ctr">
                <a:no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Palatino Linotype"/>
                  <a:ea typeface="+mn-ea"/>
                  <a:cs typeface="Times New Roman"/>
                </a:endParaRPr>
              </a:p>
            </p:txBody>
          </p:sp>
          <p:sp>
            <p:nvSpPr>
              <p:cNvPr id="110" name="Oval 109"/>
              <p:cNvSpPr/>
              <p:nvPr/>
            </p:nvSpPr>
            <p:spPr>
              <a:xfrm>
                <a:off x="2988116" y="3827874"/>
                <a:ext cx="80201" cy="74643"/>
              </a:xfrm>
              <a:prstGeom prst="ellipse">
                <a:avLst/>
              </a:prstGeom>
              <a:gradFill flip="none" rotWithShape="1">
                <a:gsLst>
                  <a:gs pos="18000">
                    <a:srgbClr val="FFFFFF">
                      <a:alpha val="68000"/>
                    </a:srgbClr>
                  </a:gs>
                  <a:gs pos="51000">
                    <a:srgbClr val="2D2D2D"/>
                  </a:gs>
                </a:gsLst>
                <a:path path="circle">
                  <a:fillToRect l="50000" t="50000" r="50000" b="50000"/>
                </a:path>
                <a:tileRect/>
              </a:gradFill>
              <a:ln w="28575" cap="flat" cmpd="sng" algn="ctr">
                <a:no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Palatino Linotype"/>
                  <a:ea typeface="+mn-ea"/>
                  <a:cs typeface="Times New Roman"/>
                </a:endParaRPr>
              </a:p>
            </p:txBody>
          </p:sp>
          <p:pic>
            <p:nvPicPr>
              <p:cNvPr id="111" name="Picture 3" descr="C:\Users\user\Dropbox\Master\תיזה\JournalPaper121211\current version\Cardiac3Line43UnAlignedIndividualTraces.pn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6673" b="7426"/>
              <a:stretch>
                <a:fillRect/>
              </a:stretch>
            </p:blipFill>
            <p:spPr bwMode="auto">
              <a:xfrm>
                <a:off x="3099924" y="2964925"/>
                <a:ext cx="1794499" cy="148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 name="Rectangle 111"/>
              <p:cNvSpPr/>
              <p:nvPr/>
            </p:nvSpPr>
            <p:spPr>
              <a:xfrm>
                <a:off x="3109951" y="2890283"/>
                <a:ext cx="164698" cy="185273"/>
              </a:xfrm>
              <a:prstGeom prst="rect">
                <a:avLst/>
              </a:prstGeom>
              <a:noFill/>
              <a:ln w="28575" cap="flat" cmpd="sng" algn="ctr">
                <a:no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Palatino Linotype"/>
                  <a:ea typeface="+mn-ea"/>
                  <a:cs typeface="Times New Roman"/>
                </a:endParaRPr>
              </a:p>
            </p:txBody>
          </p:sp>
          <p:sp>
            <p:nvSpPr>
              <p:cNvPr id="113" name="Rectangle 112"/>
              <p:cNvSpPr/>
              <p:nvPr/>
            </p:nvSpPr>
            <p:spPr>
              <a:xfrm>
                <a:off x="3109951" y="3004912"/>
                <a:ext cx="164698" cy="185273"/>
              </a:xfrm>
              <a:prstGeom prst="rect">
                <a:avLst/>
              </a:prstGeom>
              <a:noFill/>
              <a:ln w="28575" cap="flat" cmpd="sng" algn="ctr">
                <a:no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Palatino Linotype"/>
                  <a:ea typeface="+mn-ea"/>
                  <a:cs typeface="Times New Roman"/>
                </a:endParaRPr>
              </a:p>
            </p:txBody>
          </p:sp>
          <p:sp>
            <p:nvSpPr>
              <p:cNvPr id="114" name="Rectangle 113"/>
              <p:cNvSpPr/>
              <p:nvPr/>
            </p:nvSpPr>
            <p:spPr>
              <a:xfrm>
                <a:off x="3109951" y="3132871"/>
                <a:ext cx="164698" cy="185273"/>
              </a:xfrm>
              <a:prstGeom prst="rect">
                <a:avLst/>
              </a:prstGeom>
              <a:noFill/>
              <a:ln w="28575" cap="flat" cmpd="sng" algn="ctr">
                <a:no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Palatino Linotype"/>
                  <a:ea typeface="+mn-ea"/>
                  <a:cs typeface="Times New Roman"/>
                </a:endParaRPr>
              </a:p>
            </p:txBody>
          </p:sp>
          <p:sp>
            <p:nvSpPr>
              <p:cNvPr id="115" name="Rectangle 114"/>
              <p:cNvSpPr/>
              <p:nvPr/>
            </p:nvSpPr>
            <p:spPr>
              <a:xfrm>
                <a:off x="3122839" y="4336483"/>
                <a:ext cx="166130" cy="186606"/>
              </a:xfrm>
              <a:prstGeom prst="rect">
                <a:avLst/>
              </a:prstGeom>
              <a:noFill/>
              <a:ln w="28575" cap="flat" cmpd="sng" algn="ctr">
                <a:no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Palatino Linotype"/>
                  <a:ea typeface="+mn-ea"/>
                  <a:cs typeface="Times New Roman"/>
                </a:endParaRPr>
              </a:p>
            </p:txBody>
          </p:sp>
          <p:sp>
            <p:nvSpPr>
              <p:cNvPr id="116" name="Rectangle 115"/>
              <p:cNvSpPr/>
              <p:nvPr/>
            </p:nvSpPr>
            <p:spPr>
              <a:xfrm>
                <a:off x="4701082" y="2904944"/>
                <a:ext cx="164699" cy="185274"/>
              </a:xfrm>
              <a:prstGeom prst="rect">
                <a:avLst/>
              </a:prstGeom>
              <a:noFill/>
              <a:ln w="28575" cap="flat" cmpd="sng" algn="ctr">
                <a:no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Palatino Linotype"/>
                  <a:ea typeface="+mn-ea"/>
                  <a:cs typeface="Times New Roman"/>
                </a:endParaRPr>
              </a:p>
            </p:txBody>
          </p:sp>
          <p:sp>
            <p:nvSpPr>
              <p:cNvPr id="117" name="Rectangle 116"/>
              <p:cNvSpPr/>
              <p:nvPr/>
            </p:nvSpPr>
            <p:spPr>
              <a:xfrm>
                <a:off x="4695354" y="3032903"/>
                <a:ext cx="164699" cy="185274"/>
              </a:xfrm>
              <a:prstGeom prst="rect">
                <a:avLst/>
              </a:prstGeom>
              <a:noFill/>
              <a:ln w="28575" cap="flat" cmpd="sng" algn="ctr">
                <a:no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Palatino Linotype"/>
                  <a:ea typeface="+mn-ea"/>
                  <a:cs typeface="Times New Roman"/>
                </a:endParaRPr>
              </a:p>
            </p:txBody>
          </p:sp>
          <p:sp>
            <p:nvSpPr>
              <p:cNvPr id="118" name="Rectangle 117"/>
              <p:cNvSpPr/>
              <p:nvPr/>
            </p:nvSpPr>
            <p:spPr>
              <a:xfrm>
                <a:off x="4708243" y="4324487"/>
                <a:ext cx="164698" cy="186606"/>
              </a:xfrm>
              <a:prstGeom prst="rect">
                <a:avLst/>
              </a:prstGeom>
              <a:noFill/>
              <a:ln w="28575" cap="flat" cmpd="sng" algn="ctr">
                <a:noFill/>
                <a:prstDash val="solid"/>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rgbClr val="FFFFFF"/>
                  </a:solidFill>
                  <a:effectLst/>
                  <a:uLnTx/>
                  <a:uFillTx/>
                  <a:latin typeface="Palatino Linotype"/>
                  <a:ea typeface="+mn-ea"/>
                  <a:cs typeface="Times New Roman"/>
                </a:endParaRPr>
              </a:p>
            </p:txBody>
          </p:sp>
          <p:graphicFrame>
            <p:nvGraphicFramePr>
              <p:cNvPr id="119" name="Object 118"/>
              <p:cNvGraphicFramePr>
                <a:graphicFrameLocks noChangeAspect="1"/>
              </p:cNvGraphicFramePr>
              <p:nvPr>
                <p:extLst>
                  <p:ext uri="{D42A27DB-BD31-4B8C-83A1-F6EECF244321}">
                    <p14:modId xmlns:p14="http://schemas.microsoft.com/office/powerpoint/2010/main" val="2049370226"/>
                  </p:ext>
                </p:extLst>
              </p:nvPr>
            </p:nvGraphicFramePr>
            <p:xfrm>
              <a:off x="3569292" y="2596596"/>
              <a:ext cx="587375" cy="293687"/>
            </p:xfrm>
            <a:graphic>
              <a:graphicData uri="http://schemas.openxmlformats.org/presentationml/2006/ole">
                <mc:AlternateContent xmlns:mc="http://schemas.openxmlformats.org/markup-compatibility/2006">
                  <mc:Choice xmlns:v="urn:schemas-microsoft-com:vml" Requires="v">
                    <p:oleObj spid="_x0000_s18447" name="Equation" r:id="rId11" imgW="406080" imgH="203040" progId="Equation.DSMT4">
                      <p:embed/>
                    </p:oleObj>
                  </mc:Choice>
                  <mc:Fallback>
                    <p:oleObj name="Equation" r:id="rId11" imgW="406080" imgH="203040" progId="Equation.DSMT4">
                      <p:embed/>
                      <p:pic>
                        <p:nvPicPr>
                          <p:cNvPr id="0" name=""/>
                          <p:cNvPicPr/>
                          <p:nvPr/>
                        </p:nvPicPr>
                        <p:blipFill>
                          <a:blip r:embed="rId12"/>
                          <a:stretch>
                            <a:fillRect/>
                          </a:stretch>
                        </p:blipFill>
                        <p:spPr>
                          <a:xfrm>
                            <a:off x="3569292" y="2596596"/>
                            <a:ext cx="587375" cy="293687"/>
                          </a:xfrm>
                          <a:prstGeom prst="rect">
                            <a:avLst/>
                          </a:prstGeom>
                        </p:spPr>
                      </p:pic>
                    </p:oleObj>
                  </mc:Fallback>
                </mc:AlternateContent>
              </a:graphicData>
            </a:graphic>
          </p:graphicFrame>
        </p:grpSp>
      </p:grpSp>
      <p:grpSp>
        <p:nvGrpSpPr>
          <p:cNvPr id="120" name="Group 119"/>
          <p:cNvGrpSpPr/>
          <p:nvPr/>
        </p:nvGrpSpPr>
        <p:grpSpPr>
          <a:xfrm>
            <a:off x="1295555" y="3388206"/>
            <a:ext cx="1287799" cy="1759596"/>
            <a:chOff x="1236297" y="2954553"/>
            <a:chExt cx="1287799" cy="1759596"/>
          </a:xfrm>
        </p:grpSpPr>
        <p:pic>
          <p:nvPicPr>
            <p:cNvPr id="121" name="Picture 2"/>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1571048" y="2619802"/>
              <a:ext cx="618298" cy="128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121"/>
            <p:cNvPicPr>
              <a:picLocks noChangeAspect="1"/>
            </p:cNvPicPr>
            <p:nvPr/>
          </p:nvPicPr>
          <p:blipFill rotWithShape="1">
            <a:blip r:embed="rId14"/>
            <a:srcRect l="21067" t="15640" r="31641" b="26044"/>
            <a:stretch/>
          </p:blipFill>
          <p:spPr>
            <a:xfrm>
              <a:off x="1383710" y="3632618"/>
              <a:ext cx="976382" cy="1081531"/>
            </a:xfrm>
            <a:prstGeom prst="rect">
              <a:avLst/>
            </a:prstGeom>
          </p:spPr>
        </p:pic>
      </p:grpSp>
    </p:spTree>
    <p:custDataLst>
      <p:tags r:id="rId2"/>
    </p:custDataLst>
    <p:extLst>
      <p:ext uri="{BB962C8B-B14F-4D97-AF65-F5344CB8AC3E}">
        <p14:creationId xmlns:p14="http://schemas.microsoft.com/office/powerpoint/2010/main" val="18377501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750"/>
                                        <p:tgtEl>
                                          <p:spTgt spid="4"/>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400"/>
                                        <p:tgtEl>
                                          <p:spTgt spid="6"/>
                                        </p:tgtEl>
                                      </p:cBhvr>
                                    </p:animEffect>
                                  </p:childTnLst>
                                </p:cTn>
                              </p:par>
                            </p:childTnLst>
                          </p:cTn>
                        </p:par>
                        <p:par>
                          <p:cTn id="12" fill="hold">
                            <p:stCondLst>
                              <p:cond delay="1150"/>
                            </p:stCondLst>
                            <p:childTnLst>
                              <p:par>
                                <p:cTn id="13" presetID="22" presetClass="entr" presetSubtype="8"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left)">
                                      <p:cBhvr>
                                        <p:cTn id="15" dur="400"/>
                                        <p:tgtEl>
                                          <p:spTgt spid="47"/>
                                        </p:tgtEl>
                                      </p:cBhvr>
                                    </p:animEffect>
                                  </p:childTnLst>
                                </p:cTn>
                              </p:par>
                            </p:childTnLst>
                          </p:cTn>
                        </p:par>
                        <p:par>
                          <p:cTn id="16" fill="hold">
                            <p:stCondLst>
                              <p:cond delay="15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100"/>
                                        <p:tgtEl>
                                          <p:spTgt spid="10"/>
                                        </p:tgtEl>
                                      </p:cBhvr>
                                    </p:animEffect>
                                  </p:childTnLst>
                                </p:cTn>
                              </p:par>
                            </p:childTnLst>
                          </p:cTn>
                        </p:par>
                        <p:par>
                          <p:cTn id="20" fill="hold">
                            <p:stCondLst>
                              <p:cond delay="1650"/>
                            </p:stCondLst>
                            <p:childTnLst>
                              <p:par>
                                <p:cTn id="21" presetID="22" presetClass="entr" presetSubtype="8"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left)">
                                      <p:cBhvr>
                                        <p:cTn id="23" dur="100"/>
                                        <p:tgtEl>
                                          <p:spTgt spid="59"/>
                                        </p:tgtEl>
                                      </p:cBhvr>
                                    </p:animEffect>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left)">
                                      <p:cBhvr>
                                        <p:cTn id="27" dur="100"/>
                                        <p:tgtEl>
                                          <p:spTgt spid="62"/>
                                        </p:tgtEl>
                                      </p:cBhvr>
                                    </p:animEffect>
                                  </p:childTnLst>
                                </p:cTn>
                              </p:par>
                            </p:childTnLst>
                          </p:cTn>
                        </p:par>
                        <p:par>
                          <p:cTn id="28" fill="hold">
                            <p:stCondLst>
                              <p:cond delay="1850"/>
                            </p:stCondLst>
                            <p:childTnLst>
                              <p:par>
                                <p:cTn id="29" presetID="22" presetClass="entr" presetSubtype="8"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wipe(left)">
                                      <p:cBhvr>
                                        <p:cTn id="31" dur="400"/>
                                        <p:tgtEl>
                                          <p:spTgt spid="53"/>
                                        </p:tgtEl>
                                      </p:cBhvr>
                                    </p:animEffect>
                                  </p:childTnLst>
                                </p:cTn>
                              </p:par>
                            </p:childTnLst>
                          </p:cTn>
                        </p:par>
                        <p:par>
                          <p:cTn id="32" fill="hold">
                            <p:stCondLst>
                              <p:cond delay="225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750" fill="hold"/>
                                        <p:tgtEl>
                                          <p:spTgt spid="11"/>
                                        </p:tgtEl>
                                        <p:attrNameLst>
                                          <p:attrName>ppt_w</p:attrName>
                                        </p:attrNameLst>
                                      </p:cBhvr>
                                      <p:tavLst>
                                        <p:tav tm="0">
                                          <p:val>
                                            <p:fltVal val="0"/>
                                          </p:val>
                                        </p:tav>
                                        <p:tav tm="100000">
                                          <p:val>
                                            <p:strVal val="#ppt_w"/>
                                          </p:val>
                                        </p:tav>
                                      </p:tavLst>
                                    </p:anim>
                                    <p:anim calcmode="lin" valueType="num">
                                      <p:cBhvr>
                                        <p:cTn id="36" dur="750" fill="hold"/>
                                        <p:tgtEl>
                                          <p:spTgt spid="11"/>
                                        </p:tgtEl>
                                        <p:attrNameLst>
                                          <p:attrName>ppt_h</p:attrName>
                                        </p:attrNameLst>
                                      </p:cBhvr>
                                      <p:tavLst>
                                        <p:tav tm="0">
                                          <p:val>
                                            <p:fltVal val="0"/>
                                          </p:val>
                                        </p:tav>
                                        <p:tav tm="100000">
                                          <p:val>
                                            <p:strVal val="#ppt_h"/>
                                          </p:val>
                                        </p:tav>
                                      </p:tavLst>
                                    </p:anim>
                                    <p:animEffect transition="in" filter="fade">
                                      <p:cBhvr>
                                        <p:cTn id="37" dur="75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4"/>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4" grpId="0" animBg="1"/>
      <p:bldP spid="10" grpId="0" animBg="1"/>
      <p:bldP spid="59" grpId="0" animBg="1"/>
      <p:bldP spid="11" grpId="0"/>
      <p:bldP spid="6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5181821" y="2749216"/>
            <a:ext cx="1483980" cy="7042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Spectral</a:t>
            </a:r>
          </a:p>
          <a:p>
            <a:pPr algn="ctr"/>
            <a:r>
              <a:rPr lang="en-US"/>
              <a:t>Remapping</a:t>
            </a:r>
          </a:p>
        </p:txBody>
      </p:sp>
      <p:sp>
        <p:nvSpPr>
          <p:cNvPr id="60" name="Rounded Rectangle 59"/>
          <p:cNvSpPr/>
          <p:nvPr/>
        </p:nvSpPr>
        <p:spPr>
          <a:xfrm>
            <a:off x="5179720" y="2749216"/>
            <a:ext cx="1483980" cy="7042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SPURS</a:t>
            </a:r>
          </a:p>
        </p:txBody>
      </p:sp>
      <p:sp>
        <p:nvSpPr>
          <p:cNvPr id="2" name="Title 1"/>
          <p:cNvSpPr>
            <a:spLocks noGrp="1"/>
          </p:cNvSpPr>
          <p:nvPr>
            <p:ph type="title"/>
          </p:nvPr>
        </p:nvSpPr>
        <p:spPr>
          <a:xfrm>
            <a:off x="423131" y="286603"/>
            <a:ext cx="11533517" cy="1450757"/>
          </a:xfrm>
        </p:spPr>
        <p:txBody>
          <a:bodyPr/>
          <a:lstStyle/>
          <a:p>
            <a:r>
              <a:rPr lang="en-US"/>
              <a:t>Introduction – Spatial-Temporal (ST) Processing</a:t>
            </a:r>
            <a:endParaRPr lang="he-IL"/>
          </a:p>
        </p:txBody>
      </p:sp>
      <p:grpSp>
        <p:nvGrpSpPr>
          <p:cNvPr id="57" name="Group 56"/>
          <p:cNvGrpSpPr/>
          <p:nvPr/>
        </p:nvGrpSpPr>
        <p:grpSpPr>
          <a:xfrm>
            <a:off x="423132" y="2234625"/>
            <a:ext cx="1478071" cy="1358411"/>
            <a:chOff x="423132" y="2234625"/>
            <a:chExt cx="1478071" cy="1358411"/>
          </a:xfrm>
        </p:grpSpPr>
        <mc:AlternateContent xmlns:mc="http://schemas.openxmlformats.org/markup-compatibility/2006" xmlns:a14="http://schemas.microsoft.com/office/drawing/2010/main">
          <mc:Choice Requires="a14">
            <p:sp>
              <p:nvSpPr>
                <p:cNvPr id="6" name="TextBox 5"/>
                <p:cNvSpPr txBox="1"/>
                <p:nvPr/>
              </p:nvSpPr>
              <p:spPr>
                <a:xfrm>
                  <a:off x="423132" y="2234625"/>
                  <a:ext cx="14780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𝑥</m:t>
                            </m:r>
                          </m:e>
                        </m:d>
                      </m:oMath>
                    </m:oMathPara>
                  </a14:m>
                  <a:endParaRPr lang="en-US"/>
                </a:p>
              </p:txBody>
            </p:sp>
          </mc:Choice>
          <mc:Fallback xmlns="">
            <p:sp>
              <p:nvSpPr>
                <p:cNvPr id="6" name="TextBox 5"/>
                <p:cNvSpPr txBox="1">
                  <a:spLocks noRot="1" noChangeAspect="1" noMove="1" noResize="1" noEditPoints="1" noAdjustHandles="1" noChangeArrowheads="1" noChangeShapeType="1" noTextEdit="1"/>
                </p:cNvSpPr>
                <p:nvPr/>
              </p:nvSpPr>
              <p:spPr>
                <a:xfrm>
                  <a:off x="423132" y="2234625"/>
                  <a:ext cx="1478071" cy="369332"/>
                </a:xfrm>
                <a:prstGeom prst="rect">
                  <a:avLst/>
                </a:prstGeom>
                <a:blipFill>
                  <a:blip r:embed="rId4"/>
                  <a:stretch>
                    <a:fillRect/>
                  </a:stretch>
                </a:blipFill>
              </p:spPr>
              <p:txBody>
                <a:bodyPr/>
                <a:lstStyle/>
                <a:p>
                  <a:r>
                    <a:rPr lang="en-US">
                      <a:noFill/>
                    </a:rPr>
                    <a:t> </a:t>
                  </a:r>
                </a:p>
              </p:txBody>
            </p:sp>
          </mc:Fallback>
        </mc:AlternateContent>
        <p:pic>
          <p:nvPicPr>
            <p:cNvPr id="7" name="Picture 3" descr="C:\Users\user\Dropbox\Master\תיזה\JournalPaper121211\current version\Cardiac3Line43UnAlignedIndividualTraces.pn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6673" b="7426"/>
            <a:stretch>
              <a:fillRect/>
            </a:stretch>
          </p:blipFill>
          <p:spPr bwMode="auto">
            <a:xfrm>
              <a:off x="566870" y="2609648"/>
              <a:ext cx="1190596" cy="98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2" name="Straight Arrow Connector 11"/>
          <p:cNvCxnSpPr/>
          <p:nvPr/>
        </p:nvCxnSpPr>
        <p:spPr>
          <a:xfrm>
            <a:off x="1696101" y="3098496"/>
            <a:ext cx="36199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10233892" y="1880447"/>
            <a:ext cx="1394692" cy="2077125"/>
            <a:chOff x="10233892" y="1880447"/>
            <a:chExt cx="1394692" cy="2077125"/>
          </a:xfrm>
        </p:grpSpPr>
        <mc:AlternateContent xmlns:mc="http://schemas.openxmlformats.org/markup-compatibility/2006" xmlns:a14="http://schemas.microsoft.com/office/drawing/2010/main">
          <mc:Choice Requires="a14">
            <p:sp>
              <p:nvSpPr>
                <p:cNvPr id="17" name="TextBox 16"/>
                <p:cNvSpPr txBox="1"/>
                <p:nvPr/>
              </p:nvSpPr>
              <p:spPr>
                <a:xfrm>
                  <a:off x="10511303" y="1880447"/>
                  <a:ext cx="100521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𝛾</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oMath>
                    </m:oMathPara>
                  </a14:m>
                  <a:endParaRPr lang="en-US">
                    <a:latin typeface="Eras Demi ITC" panose="020B0805030504020804"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0511303" y="1880447"/>
                  <a:ext cx="1005214" cy="369332"/>
                </a:xfrm>
                <a:prstGeom prst="rect">
                  <a:avLst/>
                </a:prstGeom>
                <a:blipFill>
                  <a:blip r:embed="rId6"/>
                  <a:stretch>
                    <a:fillRect b="-13115"/>
                  </a:stretch>
                </a:blipFill>
              </p:spPr>
              <p:txBody>
                <a:bodyPr/>
                <a:lstStyle/>
                <a:p>
                  <a:r>
                    <a:rPr lang="en-US">
                      <a:noFill/>
                    </a:rPr>
                    <a:t> </a:t>
                  </a:r>
                </a:p>
              </p:txBody>
            </p:sp>
          </mc:Fallback>
        </mc:AlternateContent>
        <p:pic>
          <p:nvPicPr>
            <p:cNvPr id="28" name="Picture 1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7717" r="21200"/>
            <a:stretch/>
          </p:blipFill>
          <p:spPr bwMode="auto">
            <a:xfrm>
              <a:off x="10233892" y="2245112"/>
              <a:ext cx="1394692" cy="1712460"/>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Rounded Rectangle 45"/>
          <p:cNvSpPr/>
          <p:nvPr/>
        </p:nvSpPr>
        <p:spPr>
          <a:xfrm>
            <a:off x="2058095" y="2827646"/>
            <a:ext cx="1012366" cy="547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2D-FFT</a:t>
            </a:r>
          </a:p>
        </p:txBody>
      </p:sp>
      <p:sp>
        <p:nvSpPr>
          <p:cNvPr id="27" name="TextBox 26"/>
          <p:cNvSpPr txBox="1"/>
          <p:nvPr/>
        </p:nvSpPr>
        <p:spPr>
          <a:xfrm>
            <a:off x="10511303" y="427206"/>
            <a:ext cx="1782784" cy="584775"/>
          </a:xfrm>
          <a:prstGeom prst="rect">
            <a:avLst/>
          </a:prstGeom>
          <a:noFill/>
        </p:spPr>
        <p:txBody>
          <a:bodyPr wrap="square" rtlCol="0">
            <a:spAutoFit/>
          </a:bodyPr>
          <a:lstStyle/>
          <a:p>
            <a:r>
              <a:rPr lang="en-US" sz="1600" i="1">
                <a:solidFill>
                  <a:schemeClr val="accent1"/>
                </a:solidFill>
              </a:rPr>
              <a:t>Lu, ‘97-’06</a:t>
            </a:r>
          </a:p>
          <a:p>
            <a:r>
              <a:rPr lang="en-US" sz="1600" i="1">
                <a:solidFill>
                  <a:schemeClr val="accent1"/>
                </a:solidFill>
              </a:rPr>
              <a:t>Liu, ’04</a:t>
            </a:r>
          </a:p>
        </p:txBody>
      </p:sp>
      <p:sp>
        <p:nvSpPr>
          <p:cNvPr id="33" name="Rounded Rectangle 32"/>
          <p:cNvSpPr/>
          <p:nvPr/>
        </p:nvSpPr>
        <p:spPr>
          <a:xfrm>
            <a:off x="8920899" y="2827646"/>
            <a:ext cx="1012366" cy="547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Inverse</a:t>
            </a:r>
          </a:p>
          <a:p>
            <a:pPr algn="ctr"/>
            <a:r>
              <a:rPr lang="en-US"/>
              <a:t>2D-FFT</a:t>
            </a:r>
          </a:p>
        </p:txBody>
      </p:sp>
      <p:grpSp>
        <p:nvGrpSpPr>
          <p:cNvPr id="62" name="Group 61"/>
          <p:cNvGrpSpPr/>
          <p:nvPr/>
        </p:nvGrpSpPr>
        <p:grpSpPr>
          <a:xfrm>
            <a:off x="3341174" y="2332728"/>
            <a:ext cx="1642425" cy="1260308"/>
            <a:chOff x="3341174" y="2332728"/>
            <a:chExt cx="1642425" cy="1260308"/>
          </a:xfrm>
        </p:grpSpPr>
        <mc:AlternateContent xmlns:mc="http://schemas.openxmlformats.org/markup-compatibility/2006" xmlns:a14="http://schemas.microsoft.com/office/drawing/2010/main">
          <mc:Choice Requires="a14">
            <p:sp>
              <p:nvSpPr>
                <p:cNvPr id="13" name="TextBox 12"/>
                <p:cNvSpPr txBox="1"/>
                <p:nvPr/>
              </p:nvSpPr>
              <p:spPr>
                <a:xfrm>
                  <a:off x="3341174" y="2332728"/>
                  <a:ext cx="1642425" cy="34355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sz="1600" b="0" i="1" smtClean="0">
                                <a:latin typeface="Cambria Math" panose="02040503050406030204" pitchFamily="18" charset="0"/>
                              </a:rPr>
                            </m:ctrlPr>
                          </m:accPr>
                          <m:e>
                            <m:r>
                              <m:rPr>
                                <m:sty m:val="p"/>
                              </m:rPr>
                              <a:rPr lang="en-US" sz="1600" b="0" i="0" smtClean="0">
                                <a:latin typeface="Cambria Math" panose="02040503050406030204" pitchFamily="18" charset="0"/>
                              </a:rPr>
                              <m:t>Γ</m:t>
                            </m:r>
                          </m:e>
                        </m:acc>
                        <m:d>
                          <m:dPr>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m:rPr>
                                    <m:sty m:val="p"/>
                                  </m:rPr>
                                  <a:rPr lang="en-US" sz="1600" b="0" i="0" smtClean="0">
                                    <a:latin typeface="Cambria Math" panose="02040503050406030204" pitchFamily="18" charset="0"/>
                                  </a:rPr>
                                  <m:t>f</m:t>
                                </m:r>
                              </m:e>
                              <m:sub>
                                <m:r>
                                  <m:rPr>
                                    <m:sty m:val="p"/>
                                  </m:rPr>
                                  <a:rPr lang="en-US" sz="1600" b="0" i="0" smtClean="0">
                                    <a:latin typeface="Cambria Math" panose="02040503050406030204" pitchFamily="18" charset="0"/>
                                  </a:rPr>
                                  <m:t>x</m:t>
                                </m:r>
                              </m:sub>
                            </m:sSub>
                            <m:r>
                              <a:rPr lang="en-US" sz="1600" b="0" i="0" smtClean="0">
                                <a:latin typeface="Cambria Math" panose="02040503050406030204" pitchFamily="18" charset="0"/>
                              </a:rPr>
                              <m:t>,</m:t>
                            </m:r>
                            <m:sSub>
                              <m:sSubPr>
                                <m:ctrlPr>
                                  <a:rPr lang="en-US" sz="1600" b="0" i="1" smtClean="0">
                                    <a:latin typeface="Cambria Math" panose="02040503050406030204" pitchFamily="18" charset="0"/>
                                  </a:rPr>
                                </m:ctrlPr>
                              </m:sSubPr>
                              <m:e>
                                <m:r>
                                  <m:rPr>
                                    <m:sty m:val="p"/>
                                  </m:rPr>
                                  <a:rPr lang="en-US" sz="1600" b="0" i="0" smtClean="0">
                                    <a:latin typeface="Cambria Math" panose="02040503050406030204" pitchFamily="18" charset="0"/>
                                  </a:rPr>
                                  <m:t>f</m:t>
                                </m:r>
                              </m:e>
                              <m:sub>
                                <m:r>
                                  <m:rPr>
                                    <m:sty m:val="p"/>
                                  </m:rPr>
                                  <a:rPr lang="en-US" sz="1600" b="0" i="0" smtClean="0">
                                    <a:latin typeface="Cambria Math" panose="02040503050406030204" pitchFamily="18" charset="0"/>
                                  </a:rPr>
                                  <m:t>z</m:t>
                                </m:r>
                              </m:sub>
                            </m:sSub>
                          </m:e>
                        </m:d>
                      </m:oMath>
                    </m:oMathPara>
                  </a14:m>
                  <a:endParaRPr lang="en-US" sz="1600"/>
                </a:p>
              </p:txBody>
            </p:sp>
          </mc:Choice>
          <mc:Fallback xmlns="">
            <p:sp>
              <p:nvSpPr>
                <p:cNvPr id="13" name="TextBox 12"/>
                <p:cNvSpPr txBox="1">
                  <a:spLocks noRot="1" noChangeAspect="1" noMove="1" noResize="1" noEditPoints="1" noAdjustHandles="1" noChangeArrowheads="1" noChangeShapeType="1" noTextEdit="1"/>
                </p:cNvSpPr>
                <p:nvPr/>
              </p:nvSpPr>
              <p:spPr>
                <a:xfrm>
                  <a:off x="3341174" y="2332728"/>
                  <a:ext cx="1642425" cy="343556"/>
                </a:xfrm>
                <a:prstGeom prst="rect">
                  <a:avLst/>
                </a:prstGeom>
                <a:blipFill>
                  <a:blip r:embed="rId8"/>
                  <a:stretch>
                    <a:fillRect/>
                  </a:stretch>
                </a:blipFill>
              </p:spPr>
              <p:txBody>
                <a:bodyPr/>
                <a:lstStyle/>
                <a:p>
                  <a:r>
                    <a:rPr lang="en-US">
                      <a:noFill/>
                    </a:rPr>
                    <a:t> </a:t>
                  </a:r>
                </a:p>
              </p:txBody>
            </p:sp>
          </mc:Fallback>
        </mc:AlternateContent>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71090" y="2609648"/>
              <a:ext cx="1510102" cy="983388"/>
            </a:xfrm>
            <a:prstGeom prst="rect">
              <a:avLst/>
            </a:prstGeom>
          </p:spPr>
        </p:pic>
      </p:grpSp>
      <p:cxnSp>
        <p:nvCxnSpPr>
          <p:cNvPr id="45" name="Straight Arrow Connector 44"/>
          <p:cNvCxnSpPr/>
          <p:nvPr/>
        </p:nvCxnSpPr>
        <p:spPr>
          <a:xfrm>
            <a:off x="3070461" y="3098496"/>
            <a:ext cx="49773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31" idx="1"/>
          </p:cNvCxnSpPr>
          <p:nvPr/>
        </p:nvCxnSpPr>
        <p:spPr>
          <a:xfrm>
            <a:off x="4716514" y="3098496"/>
            <a:ext cx="465307" cy="28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9937468" y="3098496"/>
            <a:ext cx="29222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6914670" y="2260401"/>
            <a:ext cx="1705600" cy="1437778"/>
            <a:chOff x="6914670" y="2260401"/>
            <a:chExt cx="1705600" cy="1437778"/>
          </a:xfrm>
        </p:grpSpPr>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66430" y="2504506"/>
              <a:ext cx="1653840" cy="1193673"/>
            </a:xfrm>
            <a:prstGeom prst="rect">
              <a:avLst/>
            </a:prstGeom>
          </p:spPr>
        </p:pic>
        <mc:AlternateContent xmlns:mc="http://schemas.openxmlformats.org/markup-compatibility/2006" xmlns:a14="http://schemas.microsoft.com/office/drawing/2010/main">
          <mc:Choice Requires="a14">
            <p:sp>
              <p:nvSpPr>
                <p:cNvPr id="55" name="TextBox 54"/>
                <p:cNvSpPr txBox="1"/>
                <p:nvPr/>
              </p:nvSpPr>
              <p:spPr>
                <a:xfrm>
                  <a:off x="6914670" y="2260401"/>
                  <a:ext cx="1642425" cy="34355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US" sz="1600" b="0" i="0" smtClean="0">
                            <a:latin typeface="Cambria Math" panose="02040503050406030204" pitchFamily="18" charset="0"/>
                          </a:rPr>
                          <m:t>Γ</m:t>
                        </m:r>
                        <m:d>
                          <m:dPr>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m:rPr>
                                    <m:sty m:val="p"/>
                                  </m:rPr>
                                  <a:rPr lang="en-US" sz="1600" b="0" i="0" smtClean="0">
                                    <a:latin typeface="Cambria Math" panose="02040503050406030204" pitchFamily="18" charset="0"/>
                                  </a:rPr>
                                  <m:t>f</m:t>
                                </m:r>
                              </m:e>
                              <m:sub>
                                <m:r>
                                  <m:rPr>
                                    <m:sty m:val="p"/>
                                  </m:rPr>
                                  <a:rPr lang="en-US" sz="1600" b="0" i="0" smtClean="0">
                                    <a:latin typeface="Cambria Math" panose="02040503050406030204" pitchFamily="18" charset="0"/>
                                  </a:rPr>
                                  <m:t>x</m:t>
                                </m:r>
                              </m:sub>
                            </m:sSub>
                            <m:r>
                              <a:rPr lang="en-US" sz="1600" b="0" i="0" smtClean="0">
                                <a:latin typeface="Cambria Math" panose="02040503050406030204" pitchFamily="18" charset="0"/>
                              </a:rPr>
                              <m:t>,</m:t>
                            </m:r>
                            <m:sSub>
                              <m:sSubPr>
                                <m:ctrlPr>
                                  <a:rPr lang="en-US" sz="1600" b="0" i="1" smtClean="0">
                                    <a:latin typeface="Cambria Math" panose="02040503050406030204" pitchFamily="18" charset="0"/>
                                  </a:rPr>
                                </m:ctrlPr>
                              </m:sSubPr>
                              <m:e>
                                <m:r>
                                  <m:rPr>
                                    <m:sty m:val="p"/>
                                  </m:rPr>
                                  <a:rPr lang="en-US" sz="1600" b="0" i="0" smtClean="0">
                                    <a:latin typeface="Cambria Math" panose="02040503050406030204" pitchFamily="18" charset="0"/>
                                  </a:rPr>
                                  <m:t>f</m:t>
                                </m:r>
                              </m:e>
                              <m:sub>
                                <m:r>
                                  <m:rPr>
                                    <m:sty m:val="p"/>
                                  </m:rPr>
                                  <a:rPr lang="en-US" sz="1600" b="0" i="0" smtClean="0">
                                    <a:latin typeface="Cambria Math" panose="02040503050406030204" pitchFamily="18" charset="0"/>
                                  </a:rPr>
                                  <m:t>z</m:t>
                                </m:r>
                              </m:sub>
                            </m:sSub>
                          </m:e>
                        </m:d>
                      </m:oMath>
                    </m:oMathPara>
                  </a14:m>
                  <a:endParaRPr lang="en-US" sz="1600"/>
                </a:p>
              </p:txBody>
            </p:sp>
          </mc:Choice>
          <mc:Fallback xmlns="">
            <p:sp>
              <p:nvSpPr>
                <p:cNvPr id="55" name="TextBox 54"/>
                <p:cNvSpPr txBox="1">
                  <a:spLocks noRot="1" noChangeAspect="1" noMove="1" noResize="1" noEditPoints="1" noAdjustHandles="1" noChangeArrowheads="1" noChangeShapeType="1" noTextEdit="1"/>
                </p:cNvSpPr>
                <p:nvPr/>
              </p:nvSpPr>
              <p:spPr>
                <a:xfrm>
                  <a:off x="6914670" y="2260401"/>
                  <a:ext cx="1642425" cy="343556"/>
                </a:xfrm>
                <a:prstGeom prst="rect">
                  <a:avLst/>
                </a:prstGeom>
                <a:blipFill>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6" name="Rounded Rectangle 55"/>
              <p:cNvSpPr/>
              <p:nvPr/>
            </p:nvSpPr>
            <p:spPr>
              <a:xfrm>
                <a:off x="3808408" y="3801906"/>
                <a:ext cx="4246379" cy="987504"/>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marL="0" lvl="1" algn="ctr"/>
                <a14:m>
                  <m:oMath xmlns:m="http://schemas.openxmlformats.org/officeDocument/2006/math">
                    <m:r>
                      <a:rPr lang="en-US" b="0" i="1">
                        <a:ln w="0"/>
                        <a:effectLst/>
                        <a:latin typeface="Cambria Math" panose="02040503050406030204" pitchFamily="18" charset="0"/>
                      </a:rPr>
                      <m:t>𝑂</m:t>
                    </m:r>
                    <m:d>
                      <m:dPr>
                        <m:ctrlPr>
                          <a:rPr lang="en-US" i="1">
                            <a:ln w="0"/>
                            <a:effectLst/>
                            <a:latin typeface="Cambria Math" panose="02040503050406030204" pitchFamily="18" charset="0"/>
                          </a:rPr>
                        </m:ctrlPr>
                      </m:dPr>
                      <m:e>
                        <m:sSub>
                          <m:sSubPr>
                            <m:ctrlPr>
                              <a:rPr lang="he-IL" i="1">
                                <a:ln w="0"/>
                                <a:effectLst/>
                                <a:latin typeface="Cambria Math" panose="02040503050406030204" pitchFamily="18" charset="0"/>
                              </a:rPr>
                            </m:ctrlPr>
                          </m:sSubPr>
                          <m:e>
                            <m:r>
                              <a:rPr lang="he-IL" b="0" i="1">
                                <a:ln w="0"/>
                                <a:effectLst/>
                                <a:latin typeface="Cambria Math" panose="02040503050406030204" pitchFamily="18" charset="0"/>
                              </a:rPr>
                              <m:t>𝑁</m:t>
                            </m:r>
                          </m:e>
                          <m:sub>
                            <m:r>
                              <a:rPr lang="he-IL" b="0" i="1">
                                <a:ln w="0"/>
                                <a:effectLst/>
                                <a:latin typeface="Cambria Math" panose="02040503050406030204" pitchFamily="18" charset="0"/>
                              </a:rPr>
                              <m:t>𝑒𝑙</m:t>
                            </m:r>
                          </m:sub>
                        </m:sSub>
                        <m:sSub>
                          <m:sSubPr>
                            <m:ctrlPr>
                              <a:rPr lang="he-IL" i="1" smtClean="0">
                                <a:ln w="0"/>
                                <a:effectLst/>
                                <a:latin typeface="Cambria Math" panose="02040503050406030204" pitchFamily="18" charset="0"/>
                              </a:rPr>
                            </m:ctrlPr>
                          </m:sSubPr>
                          <m:e>
                            <m:r>
                              <a:rPr lang="he-IL" b="0" i="1">
                                <a:ln w="0"/>
                                <a:effectLst/>
                                <a:latin typeface="Cambria Math" panose="02040503050406030204" pitchFamily="18" charset="0"/>
                              </a:rPr>
                              <m:t>𝑁</m:t>
                            </m:r>
                          </m:e>
                          <m:sub>
                            <m:r>
                              <a:rPr lang="en-US" b="0" i="1">
                                <a:ln w="0"/>
                                <a:effectLst/>
                                <a:latin typeface="Cambria Math" panose="02040503050406030204" pitchFamily="18" charset="0"/>
                              </a:rPr>
                              <m:t>𝑧</m:t>
                            </m:r>
                          </m:sub>
                        </m:sSub>
                        <m:r>
                          <a:rPr lang="en-US" b="0" i="1" smtClean="0">
                            <a:ln w="0"/>
                            <a:solidFill>
                              <a:srgbClr val="7030A0"/>
                            </a:solidFill>
                            <a:effectLst/>
                            <a:latin typeface="Cambria Math" panose="02040503050406030204" pitchFamily="18" charset="0"/>
                          </a:rPr>
                          <m:t>𝐽</m:t>
                        </m:r>
                      </m:e>
                    </m:d>
                  </m:oMath>
                </a14:m>
                <a:r>
                  <a:rPr lang="en-US">
                    <a:ln w="0"/>
                    <a:effectLst/>
                  </a:rPr>
                  <a:t> Vs </a:t>
                </a:r>
                <a14:m>
                  <m:oMath xmlns:m="http://schemas.openxmlformats.org/officeDocument/2006/math">
                    <m:r>
                      <a:rPr lang="en-US" b="0" i="1">
                        <a:effectLst/>
                        <a:latin typeface="Cambria Math" panose="02040503050406030204" pitchFamily="18" charset="0"/>
                      </a:rPr>
                      <m:t>𝑂</m:t>
                    </m:r>
                    <m:d>
                      <m:dPr>
                        <m:ctrlPr>
                          <a:rPr lang="en-US" i="1">
                            <a:effectLst/>
                            <a:latin typeface="Cambria Math" panose="02040503050406030204" pitchFamily="18" charset="0"/>
                          </a:rPr>
                        </m:ctrlPr>
                      </m:dPr>
                      <m:e>
                        <m:sSub>
                          <m:sSubPr>
                            <m:ctrlPr>
                              <a:rPr lang="he-IL" i="1">
                                <a:ln w="0"/>
                                <a:effectLst/>
                                <a:latin typeface="Cambria Math" panose="02040503050406030204" pitchFamily="18" charset="0"/>
                              </a:rPr>
                            </m:ctrlPr>
                          </m:sSubPr>
                          <m:e>
                            <m:r>
                              <a:rPr lang="he-IL" b="0" i="1">
                                <a:ln w="0"/>
                                <a:effectLst/>
                                <a:latin typeface="Cambria Math" panose="02040503050406030204" pitchFamily="18" charset="0"/>
                              </a:rPr>
                              <m:t>𝑁</m:t>
                            </m:r>
                          </m:e>
                          <m:sub>
                            <m:r>
                              <a:rPr lang="he-IL" b="0" i="1">
                                <a:ln w="0"/>
                                <a:effectLst/>
                                <a:latin typeface="Cambria Math" panose="02040503050406030204" pitchFamily="18" charset="0"/>
                              </a:rPr>
                              <m:t>𝑒𝑙</m:t>
                            </m:r>
                          </m:sub>
                        </m:sSub>
                        <m:sSub>
                          <m:sSubPr>
                            <m:ctrlPr>
                              <a:rPr lang="he-IL" i="1">
                                <a:ln w="0"/>
                                <a:effectLst/>
                                <a:latin typeface="Cambria Math" panose="02040503050406030204" pitchFamily="18" charset="0"/>
                              </a:rPr>
                            </m:ctrlPr>
                          </m:sSubPr>
                          <m:e>
                            <m:r>
                              <a:rPr lang="he-IL" b="0" i="1">
                                <a:ln w="0"/>
                                <a:effectLst/>
                                <a:latin typeface="Cambria Math" panose="02040503050406030204" pitchFamily="18" charset="0"/>
                              </a:rPr>
                              <m:t>𝑁</m:t>
                            </m:r>
                          </m:e>
                          <m:sub>
                            <m:r>
                              <a:rPr lang="en-US" b="0" i="1">
                                <a:ln w="0"/>
                                <a:effectLst/>
                                <a:latin typeface="Cambria Math" panose="02040503050406030204" pitchFamily="18" charset="0"/>
                              </a:rPr>
                              <m:t>𝑧</m:t>
                            </m:r>
                          </m:sub>
                        </m:sSub>
                        <m:sSub>
                          <m:sSubPr>
                            <m:ctrlPr>
                              <a:rPr lang="he-IL" i="1" smtClean="0">
                                <a:ln w="0"/>
                                <a:solidFill>
                                  <a:srgbClr val="7030A0"/>
                                </a:solidFill>
                                <a:effectLst/>
                                <a:latin typeface="Cambria Math" panose="02040503050406030204" pitchFamily="18" charset="0"/>
                              </a:rPr>
                            </m:ctrlPr>
                          </m:sSubPr>
                          <m:e>
                            <m:r>
                              <a:rPr lang="he-IL" b="0" i="1">
                                <a:ln w="0"/>
                                <a:solidFill>
                                  <a:srgbClr val="7030A0"/>
                                </a:solidFill>
                                <a:effectLst/>
                                <a:latin typeface="Cambria Math" panose="02040503050406030204" pitchFamily="18" charset="0"/>
                              </a:rPr>
                              <m:t>𝑁</m:t>
                            </m:r>
                          </m:e>
                          <m:sub>
                            <m:r>
                              <a:rPr lang="en-US" b="0" i="1">
                                <a:ln w="0"/>
                                <a:solidFill>
                                  <a:srgbClr val="7030A0"/>
                                </a:solidFill>
                                <a:effectLst/>
                                <a:latin typeface="Cambria Math" panose="02040503050406030204" pitchFamily="18" charset="0"/>
                              </a:rPr>
                              <m:t>𝑥</m:t>
                            </m:r>
                          </m:sub>
                        </m:sSub>
                      </m:e>
                    </m:d>
                  </m:oMath>
                </a14:m>
                <a:endParaRPr lang="en-US">
                  <a:ln w="0"/>
                  <a:effectLst/>
                </a:endParaRPr>
              </a:p>
              <a:p>
                <a:pPr marL="0" lvl="1" algn="ctr"/>
                <a14:m>
                  <m:oMathPara xmlns:m="http://schemas.openxmlformats.org/officeDocument/2006/math">
                    <m:oMathParaPr>
                      <m:jc m:val="centerGroup"/>
                    </m:oMathParaPr>
                    <m:oMath xmlns:m="http://schemas.openxmlformats.org/officeDocument/2006/math">
                      <m:r>
                        <a:rPr lang="en-US" b="0" i="1" smtClean="0">
                          <a:ln w="0"/>
                          <a:solidFill>
                            <a:srgbClr val="7030A0"/>
                          </a:solidFill>
                          <a:effectLst/>
                          <a:latin typeface="Cambria Math" panose="02040503050406030204" pitchFamily="18" charset="0"/>
                        </a:rPr>
                        <m:t>𝐽</m:t>
                      </m:r>
                      <m:r>
                        <a:rPr lang="en-US" b="0" i="1" smtClean="0">
                          <a:ln w="0"/>
                          <a:solidFill>
                            <a:srgbClr val="7030A0"/>
                          </a:solidFill>
                          <a:effectLst/>
                          <a:latin typeface="Cambria Math" panose="02040503050406030204" pitchFamily="18" charset="0"/>
                        </a:rPr>
                        <m:t>≪</m:t>
                      </m:r>
                      <m:sSub>
                        <m:sSubPr>
                          <m:ctrlPr>
                            <a:rPr lang="en-US" i="1">
                              <a:ln w="0"/>
                              <a:solidFill>
                                <a:srgbClr val="7030A0"/>
                              </a:solidFill>
                              <a:effectLst/>
                              <a:latin typeface="Cambria Math" panose="02040503050406030204" pitchFamily="18" charset="0"/>
                            </a:rPr>
                          </m:ctrlPr>
                        </m:sSubPr>
                        <m:e>
                          <m:r>
                            <a:rPr lang="en-US" b="0" i="1">
                              <a:ln w="0"/>
                              <a:solidFill>
                                <a:srgbClr val="7030A0"/>
                              </a:solidFill>
                              <a:effectLst/>
                              <a:latin typeface="Cambria Math" panose="02040503050406030204" pitchFamily="18" charset="0"/>
                            </a:rPr>
                            <m:t>𝑁</m:t>
                          </m:r>
                        </m:e>
                        <m:sub>
                          <m:r>
                            <a:rPr lang="en-US" b="0" i="1">
                              <a:ln w="0"/>
                              <a:solidFill>
                                <a:srgbClr val="7030A0"/>
                              </a:solidFill>
                              <a:effectLst/>
                              <a:latin typeface="Cambria Math" panose="02040503050406030204" pitchFamily="18" charset="0"/>
                            </a:rPr>
                            <m:t>𝑥</m:t>
                          </m:r>
                        </m:sub>
                      </m:sSub>
                      <m:r>
                        <a:rPr lang="en-US" b="0" i="1">
                          <a:ln w="0"/>
                          <a:effectLst/>
                          <a:latin typeface="Cambria Math" panose="02040503050406030204" pitchFamily="18" charset="0"/>
                        </a:rPr>
                        <m:t> </m:t>
                      </m:r>
                    </m:oMath>
                  </m:oMathPara>
                </a14:m>
                <a:endParaRPr lang="en-US">
                  <a:ln w="0"/>
                  <a:effectLst/>
                </a:endParaRPr>
              </a:p>
              <a:p>
                <a:pPr marL="0" lvl="1" algn="ctr"/>
                <a14:m>
                  <m:oMath xmlns:m="http://schemas.openxmlformats.org/officeDocument/2006/math">
                    <m:r>
                      <a:rPr lang="en-US" sz="1600" b="0" i="1" smtClean="0">
                        <a:ln w="0"/>
                        <a:solidFill>
                          <a:srgbClr val="7030A0"/>
                        </a:solidFill>
                        <a:effectLst/>
                        <a:latin typeface="Cambria Math" panose="02040503050406030204" pitchFamily="18" charset="0"/>
                      </a:rPr>
                      <m:t>𝐽</m:t>
                    </m:r>
                  </m:oMath>
                </a14:m>
                <a:r>
                  <a:rPr lang="en-US" sz="1600">
                    <a:ln w="0"/>
                    <a:effectLst/>
                  </a:rPr>
                  <a:t> – non-uniform neighbors per uniform sample</a:t>
                </a:r>
              </a:p>
            </p:txBody>
          </p:sp>
        </mc:Choice>
        <mc:Fallback xmlns="">
          <p:sp>
            <p:nvSpPr>
              <p:cNvPr id="56" name="Rounded Rectangle 55"/>
              <p:cNvSpPr>
                <a:spLocks noRot="1" noChangeAspect="1" noMove="1" noResize="1" noEditPoints="1" noAdjustHandles="1" noChangeArrowheads="1" noChangeShapeType="1" noTextEdit="1"/>
              </p:cNvSpPr>
              <p:nvPr/>
            </p:nvSpPr>
            <p:spPr>
              <a:xfrm>
                <a:off x="3808408" y="3801906"/>
                <a:ext cx="4246379" cy="987504"/>
              </a:xfrm>
              <a:prstGeom prst="roundRect">
                <a:avLst/>
              </a:prstGeom>
              <a:blipFill>
                <a:blip r:embed="rId12"/>
                <a:stretch>
                  <a:fillRect b="-1212"/>
                </a:stretch>
              </a:blipFill>
              <a:ln>
                <a:solidFill>
                  <a:schemeClr val="bg1"/>
                </a:solidFill>
              </a:ln>
            </p:spPr>
            <p:txBody>
              <a:bodyPr/>
              <a:lstStyle/>
              <a:p>
                <a:r>
                  <a:rPr lang="en-US">
                    <a:noFill/>
                  </a:rPr>
                  <a:t> </a:t>
                </a:r>
              </a:p>
            </p:txBody>
          </p:sp>
        </mc:Fallback>
      </mc:AlternateContent>
      <p:sp>
        <p:nvSpPr>
          <p:cNvPr id="58" name="TextBox 57"/>
          <p:cNvSpPr txBox="1"/>
          <p:nvPr/>
        </p:nvSpPr>
        <p:spPr>
          <a:xfrm>
            <a:off x="4094672" y="5083197"/>
            <a:ext cx="3673851" cy="783193"/>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lt1"/>
          </a:fontRef>
        </p:style>
        <p:txBody>
          <a:bodyPr wrap="square" rtlCol="1">
            <a:spAutoFit/>
          </a:bodyPr>
          <a:lstStyle/>
          <a:p>
            <a:pPr algn="ctr"/>
            <a:r>
              <a:rPr lang="en-US" sz="2000">
                <a:ln w="0"/>
                <a:solidFill>
                  <a:schemeClr val="tx1"/>
                </a:solidFill>
                <a:effectLst>
                  <a:outerShdw blurRad="38100" dist="19050" dir="2700000" algn="tl" rotWithShape="0">
                    <a:schemeClr val="dk1">
                      <a:alpha val="40000"/>
                    </a:schemeClr>
                  </a:outerShdw>
                </a:effectLst>
              </a:rPr>
              <a:t>Same computational cost</a:t>
            </a:r>
          </a:p>
          <a:p>
            <a:pPr algn="ctr"/>
            <a:r>
              <a:rPr lang="en-US" sz="2000">
                <a:ln w="0"/>
                <a:solidFill>
                  <a:schemeClr val="tx1"/>
                </a:solidFill>
                <a:effectLst>
                  <a:outerShdw blurRad="38100" dist="19050" dir="2700000" algn="tl" rotWithShape="0">
                    <a:schemeClr val="dk1">
                      <a:alpha val="40000"/>
                    </a:schemeClr>
                  </a:outerShdw>
                </a:effectLst>
              </a:rPr>
              <a:t>Better image quality!</a:t>
            </a:r>
          </a:p>
        </p:txBody>
      </p:sp>
      <p:cxnSp>
        <p:nvCxnSpPr>
          <p:cNvPr id="49" name="Straight Arrow Connector 48"/>
          <p:cNvCxnSpPr/>
          <p:nvPr/>
        </p:nvCxnSpPr>
        <p:spPr>
          <a:xfrm>
            <a:off x="6665801" y="3098496"/>
            <a:ext cx="49773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8443842" y="3098496"/>
            <a:ext cx="49773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890277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250"/>
                                        <p:tgtEl>
                                          <p:spTgt spid="57"/>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250"/>
                                        <p:tgtEl>
                                          <p:spTgt spid="12"/>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250"/>
                                        <p:tgtEl>
                                          <p:spTgt spid="46"/>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left)">
                                      <p:cBhvr>
                                        <p:cTn id="19" dur="250"/>
                                        <p:tgtEl>
                                          <p:spTgt spid="45"/>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left)">
                                      <p:cBhvr>
                                        <p:cTn id="23" dur="250"/>
                                        <p:tgtEl>
                                          <p:spTgt spid="6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left)">
                                      <p:cBhvr>
                                        <p:cTn id="28" dur="250"/>
                                        <p:tgtEl>
                                          <p:spTgt spid="48"/>
                                        </p:tgtEl>
                                      </p:cBhvr>
                                    </p:animEffect>
                                  </p:childTnLst>
                                </p:cTn>
                              </p:par>
                            </p:childTnLst>
                          </p:cTn>
                        </p:par>
                        <p:par>
                          <p:cTn id="29" fill="hold">
                            <p:stCondLst>
                              <p:cond delay="250"/>
                            </p:stCondLst>
                            <p:childTnLst>
                              <p:par>
                                <p:cTn id="30" presetID="22" presetClass="entr" presetSubtype="8" fill="hold" grpId="2"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250"/>
                                        <p:tgtEl>
                                          <p:spTgt spid="31"/>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left)">
                                      <p:cBhvr>
                                        <p:cTn id="36" dur="250"/>
                                        <p:tgtEl>
                                          <p:spTgt spid="49"/>
                                        </p:tgtEl>
                                      </p:cBhvr>
                                    </p:animEffect>
                                  </p:childTnLst>
                                </p:cTn>
                              </p:par>
                            </p:childTnLst>
                          </p:cTn>
                        </p:par>
                        <p:par>
                          <p:cTn id="37" fill="hold">
                            <p:stCondLst>
                              <p:cond delay="750"/>
                            </p:stCondLst>
                            <p:childTnLst>
                              <p:par>
                                <p:cTn id="38" presetID="22" presetClass="entr" presetSubtype="8" fill="hold" nodeType="after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wipe(left)">
                                      <p:cBhvr>
                                        <p:cTn id="40" dur="250"/>
                                        <p:tgtEl>
                                          <p:spTgt spid="6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left)">
                                      <p:cBhvr>
                                        <p:cTn id="45" dur="250"/>
                                        <p:tgtEl>
                                          <p:spTgt spid="50"/>
                                        </p:tgtEl>
                                      </p:cBhvr>
                                    </p:animEffect>
                                  </p:childTnLst>
                                </p:cTn>
                              </p:par>
                            </p:childTnLst>
                          </p:cTn>
                        </p:par>
                        <p:par>
                          <p:cTn id="46" fill="hold">
                            <p:stCondLst>
                              <p:cond delay="25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250"/>
                                        <p:tgtEl>
                                          <p:spTgt spid="33"/>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left)">
                                      <p:cBhvr>
                                        <p:cTn id="53" dur="250"/>
                                        <p:tgtEl>
                                          <p:spTgt spid="51"/>
                                        </p:tgtEl>
                                      </p:cBhvr>
                                    </p:animEffect>
                                  </p:childTnLst>
                                </p:cTn>
                              </p:par>
                            </p:childTnLst>
                          </p:cTn>
                        </p:par>
                        <p:par>
                          <p:cTn id="54" fill="hold">
                            <p:stCondLst>
                              <p:cond delay="750"/>
                            </p:stCondLst>
                            <p:childTnLst>
                              <p:par>
                                <p:cTn id="55" presetID="22" presetClass="entr" presetSubtype="8" fill="hold" nodeType="after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wipe(left)">
                                      <p:cBhvr>
                                        <p:cTn id="57" dur="250"/>
                                        <p:tgtEl>
                                          <p:spTgt spid="64"/>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56">
                                            <p:txEl>
                                              <p:pRg st="0" end="0"/>
                                            </p:txEl>
                                          </p:spTgt>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56">
                                            <p:txEl>
                                              <p:pRg st="1" end="1"/>
                                            </p:txEl>
                                          </p:spTgt>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56">
                                            <p:txEl>
                                              <p:pRg st="2" end="2"/>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31"/>
                                        </p:tgtEl>
                                        <p:attrNameLst>
                                          <p:attrName>style.visibility</p:attrName>
                                        </p:attrNameLst>
                                      </p:cBhvr>
                                      <p:to>
                                        <p:strVal val="hidden"/>
                                      </p:to>
                                    </p:set>
                                  </p:childTnLst>
                                </p:cTn>
                              </p:par>
                            </p:childTnLst>
                          </p:cTn>
                        </p:par>
                        <p:par>
                          <p:cTn id="70" fill="hold">
                            <p:stCondLst>
                              <p:cond delay="0"/>
                            </p:stCondLst>
                            <p:childTnLst>
                              <p:par>
                                <p:cTn id="71" presetID="49" presetClass="entr" presetSubtype="0" decel="100000" fill="hold" grpId="0" nodeType="afterEffect">
                                  <p:stCondLst>
                                    <p:cond delay="0"/>
                                  </p:stCondLst>
                                  <p:childTnLst>
                                    <p:set>
                                      <p:cBhvr>
                                        <p:cTn id="72" dur="1" fill="hold">
                                          <p:stCondLst>
                                            <p:cond delay="0"/>
                                          </p:stCondLst>
                                        </p:cTn>
                                        <p:tgtEl>
                                          <p:spTgt spid="60"/>
                                        </p:tgtEl>
                                        <p:attrNameLst>
                                          <p:attrName>style.visibility</p:attrName>
                                        </p:attrNameLst>
                                      </p:cBhvr>
                                      <p:to>
                                        <p:strVal val="visible"/>
                                      </p:to>
                                    </p:set>
                                    <p:anim calcmode="lin" valueType="num">
                                      <p:cBhvr>
                                        <p:cTn id="73" dur="500" fill="hold"/>
                                        <p:tgtEl>
                                          <p:spTgt spid="60"/>
                                        </p:tgtEl>
                                        <p:attrNameLst>
                                          <p:attrName>ppt_w</p:attrName>
                                        </p:attrNameLst>
                                      </p:cBhvr>
                                      <p:tavLst>
                                        <p:tav tm="0">
                                          <p:val>
                                            <p:fltVal val="0"/>
                                          </p:val>
                                        </p:tav>
                                        <p:tav tm="100000">
                                          <p:val>
                                            <p:strVal val="#ppt_w"/>
                                          </p:val>
                                        </p:tav>
                                      </p:tavLst>
                                    </p:anim>
                                    <p:anim calcmode="lin" valueType="num">
                                      <p:cBhvr>
                                        <p:cTn id="74" dur="500" fill="hold"/>
                                        <p:tgtEl>
                                          <p:spTgt spid="60"/>
                                        </p:tgtEl>
                                        <p:attrNameLst>
                                          <p:attrName>ppt_h</p:attrName>
                                        </p:attrNameLst>
                                      </p:cBhvr>
                                      <p:tavLst>
                                        <p:tav tm="0">
                                          <p:val>
                                            <p:fltVal val="0"/>
                                          </p:val>
                                        </p:tav>
                                        <p:tav tm="100000">
                                          <p:val>
                                            <p:strVal val="#ppt_h"/>
                                          </p:val>
                                        </p:tav>
                                      </p:tavLst>
                                    </p:anim>
                                    <p:anim calcmode="lin" valueType="num">
                                      <p:cBhvr>
                                        <p:cTn id="75" dur="500" fill="hold"/>
                                        <p:tgtEl>
                                          <p:spTgt spid="60"/>
                                        </p:tgtEl>
                                        <p:attrNameLst>
                                          <p:attrName>style.rotation</p:attrName>
                                        </p:attrNameLst>
                                      </p:cBhvr>
                                      <p:tavLst>
                                        <p:tav tm="0">
                                          <p:val>
                                            <p:fltVal val="360"/>
                                          </p:val>
                                        </p:tav>
                                        <p:tav tm="100000">
                                          <p:val>
                                            <p:fltVal val="0"/>
                                          </p:val>
                                        </p:tav>
                                      </p:tavLst>
                                    </p:anim>
                                    <p:animEffect transition="in" filter="fade">
                                      <p:cBhvr>
                                        <p:cTn id="76" dur="500"/>
                                        <p:tgtEl>
                                          <p:spTgt spid="60"/>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anim calcmode="lin" valueType="num">
                                      <p:cBhvr>
                                        <p:cTn id="79" dur="500" fill="hold"/>
                                        <p:tgtEl>
                                          <p:spTgt spid="58"/>
                                        </p:tgtEl>
                                        <p:attrNameLst>
                                          <p:attrName>ppt_w</p:attrName>
                                        </p:attrNameLst>
                                      </p:cBhvr>
                                      <p:tavLst>
                                        <p:tav tm="0">
                                          <p:val>
                                            <p:fltVal val="0"/>
                                          </p:val>
                                        </p:tav>
                                        <p:tav tm="100000">
                                          <p:val>
                                            <p:strVal val="#ppt_w"/>
                                          </p:val>
                                        </p:tav>
                                      </p:tavLst>
                                    </p:anim>
                                    <p:anim calcmode="lin" valueType="num">
                                      <p:cBhvr>
                                        <p:cTn id="80" dur="500" fill="hold"/>
                                        <p:tgtEl>
                                          <p:spTgt spid="58"/>
                                        </p:tgtEl>
                                        <p:attrNameLst>
                                          <p:attrName>ppt_h</p:attrName>
                                        </p:attrNameLst>
                                      </p:cBhvr>
                                      <p:tavLst>
                                        <p:tav tm="0">
                                          <p:val>
                                            <p:fltVal val="0"/>
                                          </p:val>
                                        </p:tav>
                                        <p:tav tm="100000">
                                          <p:val>
                                            <p:strVal val="#ppt_h"/>
                                          </p:val>
                                        </p:tav>
                                      </p:tavLst>
                                    </p:anim>
                                    <p:animEffect transition="in" filter="fade">
                                      <p:cBhvr>
                                        <p:cTn id="8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animBg="1"/>
      <p:bldP spid="31" grpId="2" animBg="1"/>
      <p:bldP spid="60" grpId="0" animBg="1"/>
      <p:bldP spid="46" grpId="0" animBg="1"/>
      <p:bldP spid="33" grpId="0" animBg="1"/>
      <p:bldP spid="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Outline</a:t>
            </a:r>
          </a:p>
        </p:txBody>
      </p:sp>
      <p:sp>
        <p:nvSpPr>
          <p:cNvPr id="4" name="Content Placeholder 3"/>
          <p:cNvSpPr>
            <a:spLocks noGrp="1"/>
          </p:cNvSpPr>
          <p:nvPr>
            <p:ph idx="1"/>
          </p:nvPr>
        </p:nvSpPr>
        <p:spPr>
          <a:xfrm>
            <a:off x="1097280" y="1964068"/>
            <a:ext cx="10058400" cy="4023360"/>
          </a:xfrm>
        </p:spPr>
        <p:txBody>
          <a:bodyPr>
            <a:normAutofit/>
          </a:bodyPr>
          <a:lstStyle/>
          <a:p>
            <a:pPr indent="-274320">
              <a:buFont typeface="Wingdings" panose="05000000000000000000" pitchFamily="2" charset="2"/>
              <a:buChar char="§"/>
            </a:pPr>
            <a:r>
              <a:rPr lang="en-US"/>
              <a:t>ST processing</a:t>
            </a:r>
          </a:p>
          <a:p>
            <a:pPr indent="-274320">
              <a:buFont typeface="Wingdings" panose="05000000000000000000" pitchFamily="2" charset="2"/>
              <a:buChar char="§"/>
            </a:pPr>
            <a:r>
              <a:rPr lang="en-US"/>
              <a:t>Spectral remapping</a:t>
            </a:r>
          </a:p>
          <a:p>
            <a:pPr indent="-274320">
              <a:buFont typeface="Wingdings" panose="05000000000000000000" pitchFamily="2" charset="2"/>
              <a:buChar char="§"/>
            </a:pPr>
            <a:r>
              <a:rPr lang="en-US"/>
              <a:t>SPURS</a:t>
            </a:r>
          </a:p>
          <a:p>
            <a:pPr indent="-274320">
              <a:buFont typeface="Wingdings" panose="05000000000000000000" pitchFamily="2" charset="2"/>
              <a:buChar char="§"/>
            </a:pPr>
            <a:r>
              <a:rPr lang="en-US"/>
              <a:t>Results (Plane-wave Imaging Challenge in Medical </a:t>
            </a:r>
            <a:r>
              <a:rPr lang="en-US" err="1"/>
              <a:t>UltraSound</a:t>
            </a:r>
            <a:r>
              <a:rPr lang="en-US"/>
              <a:t>, IUS 2016 dataset)</a:t>
            </a:r>
          </a:p>
        </p:txBody>
      </p:sp>
    </p:spTree>
    <p:extLst>
      <p:ext uri="{BB962C8B-B14F-4D97-AF65-F5344CB8AC3E}">
        <p14:creationId xmlns:p14="http://schemas.microsoft.com/office/powerpoint/2010/main" val="15617836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Motivation</a:t>
            </a:r>
          </a:p>
        </p:txBody>
      </p:sp>
      <p:sp>
        <p:nvSpPr>
          <p:cNvPr id="3" name="Content Placeholder 2"/>
          <p:cNvSpPr>
            <a:spLocks noGrp="1"/>
          </p:cNvSpPr>
          <p:nvPr>
            <p:ph idx="1"/>
          </p:nvPr>
        </p:nvSpPr>
        <p:spPr>
          <a:xfrm>
            <a:off x="1097280" y="1845734"/>
            <a:ext cx="10058400" cy="994285"/>
          </a:xfrm>
        </p:spPr>
        <p:txBody>
          <a:bodyPr/>
          <a:lstStyle/>
          <a:p>
            <a:pPr marL="514350" indent="-514350">
              <a:buFont typeface="+mj-lt"/>
              <a:buAutoNum type="arabicPeriod"/>
            </a:pPr>
            <a:r>
              <a:rPr lang="en-US"/>
              <a:t> Computational complexity</a:t>
            </a:r>
          </a:p>
          <a:p>
            <a:pPr marL="514350" indent="-514350">
              <a:buFont typeface="+mj-lt"/>
              <a:buAutoNum type="arabicPeriod"/>
            </a:pPr>
            <a:r>
              <a:rPr lang="en-US"/>
              <a:t>Image quality</a:t>
            </a:r>
          </a:p>
        </p:txBody>
      </p:sp>
      <p:sp>
        <p:nvSpPr>
          <p:cNvPr id="13" name="Rectangle 12"/>
          <p:cNvSpPr/>
          <p:nvPr/>
        </p:nvSpPr>
        <p:spPr>
          <a:xfrm>
            <a:off x="1911874" y="2840019"/>
            <a:ext cx="6877125" cy="4207634"/>
          </a:xfrm>
          <a:prstGeom prst="rect">
            <a:avLst/>
          </a:prstGeom>
          <a:ln w="38100">
            <a:noFill/>
          </a:ln>
        </p:spPr>
      </p:sp>
      <mc:AlternateContent xmlns:mc="http://schemas.openxmlformats.org/markup-compatibility/2006" xmlns:a14="http://schemas.microsoft.com/office/drawing/2010/main">
        <mc:Choice Requires="a14">
          <p:sp>
            <p:nvSpPr>
              <p:cNvPr id="14" name="Freeform 13"/>
              <p:cNvSpPr/>
              <p:nvPr/>
            </p:nvSpPr>
            <p:spPr>
              <a:xfrm>
                <a:off x="5680706" y="3857317"/>
                <a:ext cx="1959980" cy="1690218"/>
              </a:xfrm>
              <a:custGeom>
                <a:avLst/>
                <a:gdLst>
                  <a:gd name="connsiteX0" fmla="*/ 0 w 1959980"/>
                  <a:gd name="connsiteY0" fmla="*/ 845109 h 1690218"/>
                  <a:gd name="connsiteX1" fmla="*/ 422555 w 1959980"/>
                  <a:gd name="connsiteY1" fmla="*/ 0 h 1690218"/>
                  <a:gd name="connsiteX2" fmla="*/ 1537426 w 1959980"/>
                  <a:gd name="connsiteY2" fmla="*/ 0 h 1690218"/>
                  <a:gd name="connsiteX3" fmla="*/ 1959980 w 1959980"/>
                  <a:gd name="connsiteY3" fmla="*/ 845109 h 1690218"/>
                  <a:gd name="connsiteX4" fmla="*/ 1537426 w 1959980"/>
                  <a:gd name="connsiteY4" fmla="*/ 1690218 h 1690218"/>
                  <a:gd name="connsiteX5" fmla="*/ 422555 w 1959980"/>
                  <a:gd name="connsiteY5" fmla="*/ 1690218 h 1690218"/>
                  <a:gd name="connsiteX6" fmla="*/ 0 w 1959980"/>
                  <a:gd name="connsiteY6" fmla="*/ 845109 h 169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980" h="1690218">
                    <a:moveTo>
                      <a:pt x="0" y="845109"/>
                    </a:moveTo>
                    <a:lnTo>
                      <a:pt x="422555" y="0"/>
                    </a:lnTo>
                    <a:lnTo>
                      <a:pt x="1537426" y="0"/>
                    </a:lnTo>
                    <a:lnTo>
                      <a:pt x="1959980" y="845109"/>
                    </a:lnTo>
                    <a:lnTo>
                      <a:pt x="1537426" y="1690218"/>
                    </a:lnTo>
                    <a:lnTo>
                      <a:pt x="422555" y="1690218"/>
                    </a:lnTo>
                    <a:lnTo>
                      <a:pt x="0" y="845109"/>
                    </a:lnTo>
                    <a:close/>
                  </a:path>
                </a:pathLst>
              </a:custGeom>
              <a:gradFill rotWithShape="0">
                <a:gsLst>
                  <a:gs pos="0">
                    <a:srgbClr val="00B0F0"/>
                  </a:gs>
                  <a:gs pos="34000">
                    <a:srgbClr val="00B0F0"/>
                  </a:gs>
                  <a:gs pos="70000">
                    <a:srgbClr val="00B0F0"/>
                  </a:gs>
                  <a:gs pos="100000">
                    <a:srgbClr val="00B0F0"/>
                  </a:gs>
                </a:gsLst>
              </a:gradFill>
              <a:scene3d>
                <a:camera prst="orthographicFront">
                  <a:rot lat="0" lon="0" rev="0"/>
                </a:camera>
                <a:lightRig rig="threePt" dir="t">
                  <a:rot lat="0" lon="0" rev="19800000"/>
                </a:lightRig>
              </a:scene3d>
              <a:sp3d prstMaterial="flat">
                <a:bevelT w="25400" h="31750" prst="coolSlant"/>
              </a:sp3d>
            </p:spPr>
            <p:style>
              <a:lnRef idx="1">
                <a:schemeClr val="accen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spcFirstLastPara="0" vert="horz" wrap="square" lIns="304183" tIns="286447" rIns="304183" bIns="286447" numCol="1" spcCol="1270" anchor="ctr" anchorCtr="0">
                <a:noAutofit/>
              </a:bodyPr>
              <a:lstStyle/>
              <a:p>
                <a:pPr lvl="0" algn="l" defTabSz="844550">
                  <a:lnSpc>
                    <a:spcPct val="90000"/>
                  </a:lnSpc>
                  <a:spcBef>
                    <a:spcPct val="0"/>
                  </a:spcBef>
                  <a:spcAft>
                    <a:spcPct val="35000"/>
                  </a:spcAft>
                </a:pPr>
                <a:r>
                  <a:rPr lang="en-US" sz="1900" kern="1200"/>
                  <a:t>Delay &amp; Sum</a:t>
                </a:r>
              </a:p>
              <a:p>
                <a:pPr marL="114300" lvl="1" indent="-114300" algn="l" defTabSz="666750">
                  <a:lnSpc>
                    <a:spcPct val="90000"/>
                  </a:lnSpc>
                  <a:spcBef>
                    <a:spcPct val="0"/>
                  </a:spcBef>
                  <a:spcAft>
                    <a:spcPct val="15000"/>
                  </a:spcAft>
                  <a:buChar char="••"/>
                </a:pPr>
                <a14:m>
                  <m:oMath xmlns:m="http://schemas.openxmlformats.org/officeDocument/2006/math">
                    <m:r>
                      <a:rPr lang="en-US" sz="1500" b="1" i="1" kern="1200" smtClean="0">
                        <a:solidFill>
                          <a:schemeClr val="bg1"/>
                        </a:solidFill>
                        <a:latin typeface="Cambria Math" panose="02040503050406030204" pitchFamily="18" charset="0"/>
                      </a:rPr>
                      <m:t>𝑶</m:t>
                    </m:r>
                    <m:r>
                      <a:rPr lang="en-US" sz="1500" b="1" i="1" kern="1200" smtClean="0">
                        <a:solidFill>
                          <a:schemeClr val="bg1"/>
                        </a:solidFill>
                        <a:latin typeface="Cambria Math" panose="02040503050406030204" pitchFamily="18" charset="0"/>
                      </a:rPr>
                      <m:t>(</m:t>
                    </m:r>
                    <m:sSub>
                      <m:sSubPr>
                        <m:ctrlPr>
                          <a:rPr lang="he-IL" sz="1500" b="1" i="1" kern="1200">
                            <a:solidFill>
                              <a:schemeClr val="bg1"/>
                            </a:solidFill>
                            <a:latin typeface="Cambria Math" panose="02040503050406030204" pitchFamily="18" charset="0"/>
                          </a:rPr>
                        </m:ctrlPr>
                      </m:sSubPr>
                      <m:e>
                        <m:r>
                          <a:rPr lang="he-IL" sz="1500" b="1" i="1" kern="1200">
                            <a:solidFill>
                              <a:schemeClr val="bg1"/>
                            </a:solidFill>
                            <a:latin typeface="Cambria Math" panose="02040503050406030204" pitchFamily="18" charset="0"/>
                          </a:rPr>
                          <m:t>𝑵</m:t>
                        </m:r>
                      </m:e>
                      <m:sub>
                        <m:r>
                          <a:rPr lang="he-IL" sz="1500" b="1" i="1" kern="1200">
                            <a:solidFill>
                              <a:schemeClr val="bg1"/>
                            </a:solidFill>
                            <a:latin typeface="Cambria Math" panose="02040503050406030204" pitchFamily="18" charset="0"/>
                          </a:rPr>
                          <m:t>𝒆𝒍</m:t>
                        </m:r>
                      </m:sub>
                    </m:sSub>
                    <m:sSub>
                      <m:sSubPr>
                        <m:ctrlPr>
                          <a:rPr lang="he-IL" sz="1500" b="1" i="1" kern="1200">
                            <a:solidFill>
                              <a:schemeClr val="bg1"/>
                            </a:solidFill>
                            <a:latin typeface="Cambria Math" panose="02040503050406030204" pitchFamily="18" charset="0"/>
                          </a:rPr>
                        </m:ctrlPr>
                      </m:sSubPr>
                      <m:e>
                        <m:r>
                          <a:rPr lang="he-IL" sz="1500" b="1" i="1" kern="1200">
                            <a:solidFill>
                              <a:schemeClr val="bg1"/>
                            </a:solidFill>
                            <a:latin typeface="Cambria Math" panose="02040503050406030204" pitchFamily="18" charset="0"/>
                          </a:rPr>
                          <m:t>𝑵</m:t>
                        </m:r>
                      </m:e>
                      <m:sub>
                        <m:r>
                          <a:rPr lang="en-US" sz="1500" b="1" i="1" kern="1200">
                            <a:solidFill>
                              <a:schemeClr val="bg1"/>
                            </a:solidFill>
                            <a:latin typeface="Cambria Math" panose="02040503050406030204" pitchFamily="18" charset="0"/>
                          </a:rPr>
                          <m:t>𝒛</m:t>
                        </m:r>
                      </m:sub>
                    </m:sSub>
                    <m:sSub>
                      <m:sSubPr>
                        <m:ctrlPr>
                          <a:rPr lang="he-IL" sz="1500" b="1" i="1" kern="1200">
                            <a:solidFill>
                              <a:schemeClr val="bg1"/>
                            </a:solidFill>
                            <a:latin typeface="Cambria Math" panose="02040503050406030204" pitchFamily="18" charset="0"/>
                          </a:rPr>
                        </m:ctrlPr>
                      </m:sSubPr>
                      <m:e>
                        <m:r>
                          <a:rPr lang="he-IL" sz="1500" b="1" i="1" kern="1200">
                            <a:solidFill>
                              <a:schemeClr val="bg1"/>
                            </a:solidFill>
                            <a:latin typeface="Cambria Math" panose="02040503050406030204" pitchFamily="18" charset="0"/>
                          </a:rPr>
                          <m:t>𝑵</m:t>
                        </m:r>
                      </m:e>
                      <m:sub>
                        <m:r>
                          <a:rPr lang="en-US" sz="1500" b="1" i="1" kern="1200">
                            <a:solidFill>
                              <a:schemeClr val="bg1"/>
                            </a:solidFill>
                            <a:latin typeface="Cambria Math" panose="02040503050406030204" pitchFamily="18" charset="0"/>
                          </a:rPr>
                          <m:t>𝒙</m:t>
                        </m:r>
                      </m:sub>
                    </m:sSub>
                    <m:r>
                      <a:rPr lang="en-US" sz="1500" b="1" i="1" kern="1200">
                        <a:solidFill>
                          <a:schemeClr val="bg1"/>
                        </a:solidFill>
                        <a:latin typeface="Cambria Math" panose="02040503050406030204" pitchFamily="18" charset="0"/>
                      </a:rPr>
                      <m:t>) </m:t>
                    </m:r>
                  </m:oMath>
                </a14:m>
                <a:endParaRPr lang="en-US" sz="1500" kern="1200">
                  <a:solidFill>
                    <a:schemeClr val="bg1"/>
                  </a:solidFill>
                </a:endParaRPr>
              </a:p>
            </p:txBody>
          </p:sp>
        </mc:Choice>
        <mc:Fallback xmlns="">
          <p:sp>
            <p:nvSpPr>
              <p:cNvPr id="14" name="Freeform 13"/>
              <p:cNvSpPr>
                <a:spLocks noRot="1" noChangeAspect="1" noMove="1" noResize="1" noEditPoints="1" noAdjustHandles="1" noChangeArrowheads="1" noChangeShapeType="1" noTextEdit="1"/>
              </p:cNvSpPr>
              <p:nvPr/>
            </p:nvSpPr>
            <p:spPr>
              <a:xfrm>
                <a:off x="5680706" y="3857317"/>
                <a:ext cx="1959980" cy="1690218"/>
              </a:xfrm>
              <a:custGeom>
                <a:avLst/>
                <a:gdLst>
                  <a:gd name="connsiteX0" fmla="*/ 0 w 1959980"/>
                  <a:gd name="connsiteY0" fmla="*/ 845109 h 1690218"/>
                  <a:gd name="connsiteX1" fmla="*/ 422555 w 1959980"/>
                  <a:gd name="connsiteY1" fmla="*/ 0 h 1690218"/>
                  <a:gd name="connsiteX2" fmla="*/ 1537426 w 1959980"/>
                  <a:gd name="connsiteY2" fmla="*/ 0 h 1690218"/>
                  <a:gd name="connsiteX3" fmla="*/ 1959980 w 1959980"/>
                  <a:gd name="connsiteY3" fmla="*/ 845109 h 1690218"/>
                  <a:gd name="connsiteX4" fmla="*/ 1537426 w 1959980"/>
                  <a:gd name="connsiteY4" fmla="*/ 1690218 h 1690218"/>
                  <a:gd name="connsiteX5" fmla="*/ 422555 w 1959980"/>
                  <a:gd name="connsiteY5" fmla="*/ 1690218 h 1690218"/>
                  <a:gd name="connsiteX6" fmla="*/ 0 w 1959980"/>
                  <a:gd name="connsiteY6" fmla="*/ 845109 h 169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980" h="1690218">
                    <a:moveTo>
                      <a:pt x="0" y="845109"/>
                    </a:moveTo>
                    <a:lnTo>
                      <a:pt x="422555" y="0"/>
                    </a:lnTo>
                    <a:lnTo>
                      <a:pt x="1537426" y="0"/>
                    </a:lnTo>
                    <a:lnTo>
                      <a:pt x="1959980" y="845109"/>
                    </a:lnTo>
                    <a:lnTo>
                      <a:pt x="1537426" y="1690218"/>
                    </a:lnTo>
                    <a:lnTo>
                      <a:pt x="422555" y="1690218"/>
                    </a:lnTo>
                    <a:lnTo>
                      <a:pt x="0" y="845109"/>
                    </a:lnTo>
                    <a:close/>
                  </a:path>
                </a:pathLst>
              </a:custGeom>
              <a:blipFill>
                <a:blip r:embed="rId3"/>
                <a:stretch>
                  <a:fillRect/>
                </a:stretch>
              </a:blipFill>
            </p:spPr>
            <p:txBody>
              <a:bodyPr/>
              <a:lstStyle/>
              <a:p>
                <a:r>
                  <a:rPr lang="en-US">
                    <a:noFill/>
                  </a:rPr>
                  <a:t> </a:t>
                </a:r>
              </a:p>
            </p:txBody>
          </p:sp>
        </mc:Fallback>
      </mc:AlternateContent>
      <p:sp>
        <p:nvSpPr>
          <p:cNvPr id="15" name="Hexagon 14"/>
          <p:cNvSpPr/>
          <p:nvPr/>
        </p:nvSpPr>
        <p:spPr>
          <a:xfrm>
            <a:off x="5741913" y="4603728"/>
            <a:ext cx="229008" cy="197655"/>
          </a:xfrm>
          <a:prstGeom prst="hexagon">
            <a:avLst>
              <a:gd name="adj" fmla="val 25000"/>
              <a:gd name="vf" fmla="val 115470"/>
            </a:avLst>
          </a:prstGeom>
          <a:scene3d>
            <a:camera prst="orthographicFront">
              <a:rot lat="0" lon="0" rev="0"/>
            </a:camera>
            <a:lightRig rig="threePt" dir="t">
              <a:rot lat="0" lon="0" rev="19800000"/>
            </a:lightRig>
          </a:scene3d>
          <a:sp3d prstMaterial="flat">
            <a:bevelT w="25400" h="31750" prst="coolSlant"/>
          </a:sp3d>
        </p:spPr>
        <p:style>
          <a:lnRef idx="1">
            <a:schemeClr val="accent1">
              <a:hueOff val="0"/>
              <a:satOff val="0"/>
              <a:lumOff val="0"/>
              <a:alphaOff val="0"/>
            </a:schemeClr>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grpSp>
        <p:nvGrpSpPr>
          <p:cNvPr id="24" name="Group 23"/>
          <p:cNvGrpSpPr/>
          <p:nvPr/>
        </p:nvGrpSpPr>
        <p:grpSpPr>
          <a:xfrm>
            <a:off x="4041888" y="2946800"/>
            <a:ext cx="1959980" cy="1690218"/>
            <a:chOff x="1911874" y="3643468"/>
            <a:chExt cx="1959980" cy="1690218"/>
          </a:xfrm>
        </p:grpSpPr>
        <p:sp>
          <p:nvSpPr>
            <p:cNvPr id="16" name="Hexagon 15"/>
            <p:cNvSpPr/>
            <p:nvPr/>
          </p:nvSpPr>
          <p:spPr>
            <a:xfrm>
              <a:off x="1911874" y="3643468"/>
              <a:ext cx="1959980" cy="1690218"/>
            </a:xfrm>
            <a:prstGeom prst="hexagon">
              <a:avLst>
                <a:gd name="adj" fmla="val 25000"/>
                <a:gd name="vf" fmla="val 115470"/>
              </a:avLst>
            </a:prstGeom>
            <a:blipFill>
              <a:blip r:embed="rId4">
                <a:extLst>
                  <a:ext uri="{28A0092B-C50C-407E-A947-70E740481C1C}">
                    <a14:useLocalDpi xmlns:a14="http://schemas.microsoft.com/office/drawing/2010/main" val="0"/>
                  </a:ext>
                </a:extLst>
              </a:blip>
              <a:srcRect/>
              <a:stretch>
                <a:fillRect l="-7000" r="-7000"/>
              </a:stretch>
            </a:blipFill>
            <a:ln w="50800">
              <a:solidFill>
                <a:srgbClr val="00B0F0"/>
              </a:solidFill>
            </a:ln>
            <a:scene3d>
              <a:camera prst="orthographicFront"/>
              <a:lightRig rig="threePt" dir="t"/>
            </a:scene3d>
            <a:sp3d>
              <a:bevelT w="165100" prst="coolSlant"/>
            </a:sp3d>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17" name="Hexagon 16"/>
            <p:cNvSpPr/>
            <p:nvPr/>
          </p:nvSpPr>
          <p:spPr>
            <a:xfrm>
              <a:off x="3247411" y="5100400"/>
              <a:ext cx="229008" cy="197655"/>
            </a:xfrm>
            <a:prstGeom prst="hexagon">
              <a:avLst>
                <a:gd name="adj" fmla="val 25000"/>
                <a:gd name="vf" fmla="val 115470"/>
              </a:avLst>
            </a:prstGeom>
            <a:scene3d>
              <a:camera prst="orthographicFront">
                <a:rot lat="0" lon="0" rev="0"/>
              </a:camera>
              <a:lightRig rig="threePt" dir="t">
                <a:rot lat="0" lon="0" rev="19800000"/>
              </a:lightRig>
            </a:scene3d>
            <a:sp3d prstMaterial="flat">
              <a:bevelT w="25400" h="31750" prst="coolSlant"/>
            </a:sp3d>
          </p:spPr>
          <p:style>
            <a:lnRef idx="1">
              <a:schemeClr val="accent1">
                <a:hueOff val="0"/>
                <a:satOff val="0"/>
                <a:lumOff val="0"/>
                <a:alphaOff val="0"/>
              </a:schemeClr>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grpSp>
      <mc:AlternateContent xmlns:mc="http://schemas.openxmlformats.org/markup-compatibility/2006" xmlns:a14="http://schemas.microsoft.com/office/drawing/2010/main">
        <mc:Choice Requires="a14">
          <p:sp>
            <p:nvSpPr>
              <p:cNvPr id="18" name="Freeform 17"/>
              <p:cNvSpPr/>
              <p:nvPr/>
            </p:nvSpPr>
            <p:spPr>
              <a:xfrm>
                <a:off x="7320213" y="2946800"/>
                <a:ext cx="1959980" cy="1690218"/>
              </a:xfrm>
              <a:custGeom>
                <a:avLst/>
                <a:gdLst>
                  <a:gd name="connsiteX0" fmla="*/ 0 w 1959980"/>
                  <a:gd name="connsiteY0" fmla="*/ 845109 h 1690218"/>
                  <a:gd name="connsiteX1" fmla="*/ 422555 w 1959980"/>
                  <a:gd name="connsiteY1" fmla="*/ 0 h 1690218"/>
                  <a:gd name="connsiteX2" fmla="*/ 1537426 w 1959980"/>
                  <a:gd name="connsiteY2" fmla="*/ 0 h 1690218"/>
                  <a:gd name="connsiteX3" fmla="*/ 1959980 w 1959980"/>
                  <a:gd name="connsiteY3" fmla="*/ 845109 h 1690218"/>
                  <a:gd name="connsiteX4" fmla="*/ 1537426 w 1959980"/>
                  <a:gd name="connsiteY4" fmla="*/ 1690218 h 1690218"/>
                  <a:gd name="connsiteX5" fmla="*/ 422555 w 1959980"/>
                  <a:gd name="connsiteY5" fmla="*/ 1690218 h 1690218"/>
                  <a:gd name="connsiteX6" fmla="*/ 0 w 1959980"/>
                  <a:gd name="connsiteY6" fmla="*/ 845109 h 169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980" h="1690218">
                    <a:moveTo>
                      <a:pt x="0" y="845109"/>
                    </a:moveTo>
                    <a:lnTo>
                      <a:pt x="422555" y="0"/>
                    </a:lnTo>
                    <a:lnTo>
                      <a:pt x="1537426" y="0"/>
                    </a:lnTo>
                    <a:lnTo>
                      <a:pt x="1959980" y="845109"/>
                    </a:lnTo>
                    <a:lnTo>
                      <a:pt x="1537426" y="1690218"/>
                    </a:lnTo>
                    <a:lnTo>
                      <a:pt x="422555" y="1690218"/>
                    </a:lnTo>
                    <a:lnTo>
                      <a:pt x="0" y="845109"/>
                    </a:lnTo>
                    <a:close/>
                  </a:path>
                </a:pathLst>
              </a:custGeom>
              <a:scene3d>
                <a:camera prst="orthographicFront">
                  <a:rot lat="0" lon="0" rev="0"/>
                </a:camera>
                <a:lightRig rig="threePt" dir="t">
                  <a:rot lat="0" lon="0" rev="19800000"/>
                </a:lightRig>
              </a:scene3d>
              <a:sp3d prstMaterial="flat">
                <a:bevelT w="25400" h="31750" prst="coolSlant"/>
              </a:sp3d>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304183" tIns="286447" rIns="304183" bIns="286447" numCol="1" spcCol="1270" anchor="ctr" anchorCtr="0">
                <a:noAutofit/>
              </a:bodyPr>
              <a:lstStyle/>
              <a:p>
                <a:pPr lvl="0" algn="ctr" defTabSz="844550">
                  <a:lnSpc>
                    <a:spcPct val="90000"/>
                  </a:lnSpc>
                  <a:spcBef>
                    <a:spcPct val="0"/>
                  </a:spcBef>
                  <a:spcAft>
                    <a:spcPct val="35000"/>
                  </a:spcAft>
                </a:pPr>
                <a:r>
                  <a:rPr lang="en-US" sz="1900" kern="1200"/>
                  <a:t>Spatial-Temporal Processing</a:t>
                </a:r>
              </a:p>
              <a:p>
                <a:pPr lvl="0" algn="ctr" defTabSz="844550">
                  <a:lnSpc>
                    <a:spcPct val="90000"/>
                  </a:lnSpc>
                  <a:spcBef>
                    <a:spcPct val="0"/>
                  </a:spcBef>
                  <a:spcAft>
                    <a:spcPct val="35000"/>
                  </a:spcAft>
                </a:pPr>
                <a:r>
                  <a:rPr lang="en-US" sz="1900"/>
                  <a:t>+ </a:t>
                </a:r>
                <a:r>
                  <a:rPr lang="en-US" sz="1900">
                    <a:effectLst>
                      <a:outerShdw blurRad="50800" dist="38100" dir="2700000" algn="tl" rotWithShape="0">
                        <a:prstClr val="black">
                          <a:alpha val="40000"/>
                        </a:prstClr>
                      </a:outerShdw>
                    </a:effectLst>
                  </a:rPr>
                  <a:t>SPURS</a:t>
                </a:r>
                <a:endParaRPr lang="en-US" sz="1900" kern="1200">
                  <a:effectLst>
                    <a:outerShdw blurRad="50800" dist="38100" dir="2700000" algn="tl" rotWithShape="0">
                      <a:prstClr val="black">
                        <a:alpha val="40000"/>
                      </a:prstClr>
                    </a:outerShdw>
                  </a:effectLst>
                </a:endParaRPr>
              </a:p>
              <a:p>
                <a:pPr marL="114300" lvl="1" indent="-114300" algn="l" defTabSz="666750">
                  <a:lnSpc>
                    <a:spcPct val="90000"/>
                  </a:lnSpc>
                  <a:spcBef>
                    <a:spcPct val="0"/>
                  </a:spcBef>
                  <a:spcAft>
                    <a:spcPct val="15000"/>
                  </a:spcAft>
                  <a:buChar char="••"/>
                </a:pPr>
                <a14:m>
                  <m:oMath xmlns:m="http://schemas.openxmlformats.org/officeDocument/2006/math">
                    <m:r>
                      <a:rPr lang="en-US" sz="1500" b="1" i="1" kern="1200" smtClean="0">
                        <a:solidFill>
                          <a:schemeClr val="bg1"/>
                        </a:solidFill>
                        <a:latin typeface="Cambria Math" panose="02040503050406030204" pitchFamily="18" charset="0"/>
                      </a:rPr>
                      <m:t>𝑶</m:t>
                    </m:r>
                    <m:d>
                      <m:dPr>
                        <m:ctrlPr>
                          <a:rPr lang="en-US" sz="1500" b="1" i="1" kern="1200" smtClean="0">
                            <a:solidFill>
                              <a:schemeClr val="bg1"/>
                            </a:solidFill>
                            <a:latin typeface="Cambria Math" panose="02040503050406030204" pitchFamily="18" charset="0"/>
                          </a:rPr>
                        </m:ctrlPr>
                      </m:dPr>
                      <m:e>
                        <m:sSub>
                          <m:sSubPr>
                            <m:ctrlPr>
                              <a:rPr lang="he-IL" sz="1500" b="1" i="1" kern="1200">
                                <a:solidFill>
                                  <a:schemeClr val="bg1"/>
                                </a:solidFill>
                                <a:latin typeface="Cambria Math" panose="02040503050406030204" pitchFamily="18" charset="0"/>
                              </a:rPr>
                            </m:ctrlPr>
                          </m:sSubPr>
                          <m:e>
                            <m:r>
                              <a:rPr lang="he-IL" sz="1500" b="1" i="1" kern="1200">
                                <a:solidFill>
                                  <a:schemeClr val="bg1"/>
                                </a:solidFill>
                                <a:latin typeface="Cambria Math" panose="02040503050406030204" pitchFamily="18" charset="0"/>
                              </a:rPr>
                              <m:t>𝑵</m:t>
                            </m:r>
                          </m:e>
                          <m:sub>
                            <m:r>
                              <a:rPr lang="he-IL" sz="1500" b="1" i="1" kern="1200">
                                <a:solidFill>
                                  <a:schemeClr val="bg1"/>
                                </a:solidFill>
                                <a:latin typeface="Cambria Math" panose="02040503050406030204" pitchFamily="18" charset="0"/>
                              </a:rPr>
                              <m:t>𝒆𝒍</m:t>
                            </m:r>
                          </m:sub>
                        </m:sSub>
                        <m:sSub>
                          <m:sSubPr>
                            <m:ctrlPr>
                              <a:rPr lang="he-IL" sz="1500" b="1" i="1" kern="1200">
                                <a:solidFill>
                                  <a:schemeClr val="bg1"/>
                                </a:solidFill>
                                <a:latin typeface="Cambria Math" panose="02040503050406030204" pitchFamily="18" charset="0"/>
                              </a:rPr>
                            </m:ctrlPr>
                          </m:sSubPr>
                          <m:e>
                            <m:r>
                              <a:rPr lang="he-IL" sz="1500" b="1" i="1" kern="1200">
                                <a:solidFill>
                                  <a:schemeClr val="bg1"/>
                                </a:solidFill>
                                <a:latin typeface="Cambria Math" panose="02040503050406030204" pitchFamily="18" charset="0"/>
                              </a:rPr>
                              <m:t>𝑵</m:t>
                            </m:r>
                          </m:e>
                          <m:sub>
                            <m:r>
                              <a:rPr lang="en-US" sz="1500" b="1" i="1" kern="1200">
                                <a:solidFill>
                                  <a:schemeClr val="bg1"/>
                                </a:solidFill>
                                <a:latin typeface="Cambria Math" panose="02040503050406030204" pitchFamily="18" charset="0"/>
                              </a:rPr>
                              <m:t>𝒛</m:t>
                            </m:r>
                          </m:sub>
                        </m:sSub>
                        <m:r>
                          <a:rPr lang="en-US" sz="1500" b="1" i="1" kern="1200" smtClean="0">
                            <a:solidFill>
                              <a:schemeClr val="bg1"/>
                            </a:solidFill>
                            <a:latin typeface="Cambria Math" panose="02040503050406030204" pitchFamily="18" charset="0"/>
                          </a:rPr>
                          <m:t>𝑱</m:t>
                        </m:r>
                      </m:e>
                    </m:d>
                  </m:oMath>
                </a14:m>
                <a:endParaRPr lang="en-US" sz="1500" b="1" i="1" kern="1200">
                  <a:solidFill>
                    <a:schemeClr val="bg1"/>
                  </a:solidFill>
                  <a:latin typeface="Cambria Math" panose="02040503050406030204" pitchFamily="18" charset="0"/>
                </a:endParaRPr>
              </a:p>
              <a:p>
                <a:pPr marL="0" lvl="1" algn="l" defTabSz="666750">
                  <a:lnSpc>
                    <a:spcPct val="90000"/>
                  </a:lnSpc>
                  <a:spcBef>
                    <a:spcPct val="0"/>
                  </a:spcBef>
                  <a:spcAft>
                    <a:spcPct val="15000"/>
                  </a:spcAft>
                </a:pPr>
                <a14:m>
                  <m:oMathPara xmlns:m="http://schemas.openxmlformats.org/officeDocument/2006/math">
                    <m:oMathParaPr>
                      <m:jc m:val="centerGroup"/>
                    </m:oMathParaPr>
                    <m:oMath xmlns:m="http://schemas.openxmlformats.org/officeDocument/2006/math">
                      <m:r>
                        <a:rPr lang="en-US" b="1" i="1" kern="1200" smtClean="0">
                          <a:solidFill>
                            <a:schemeClr val="bg1"/>
                          </a:solidFill>
                          <a:latin typeface="Cambria Math" panose="02040503050406030204" pitchFamily="18" charset="0"/>
                        </a:rPr>
                        <m:t>𝑱</m:t>
                      </m:r>
                      <m:r>
                        <a:rPr lang="en-US" b="1" i="1" kern="1200" smtClean="0">
                          <a:solidFill>
                            <a:schemeClr val="bg1"/>
                          </a:solidFill>
                          <a:latin typeface="Cambria Math" panose="02040503050406030204" pitchFamily="18" charset="0"/>
                        </a:rPr>
                        <m:t>≪</m:t>
                      </m:r>
                      <m:sSub>
                        <m:sSubPr>
                          <m:ctrlPr>
                            <a:rPr lang="en-US" b="1" i="1" kern="1200" smtClean="0">
                              <a:solidFill>
                                <a:schemeClr val="bg1"/>
                              </a:solidFill>
                              <a:latin typeface="Cambria Math" panose="02040503050406030204" pitchFamily="18" charset="0"/>
                            </a:rPr>
                          </m:ctrlPr>
                        </m:sSubPr>
                        <m:e>
                          <m:r>
                            <a:rPr lang="en-US" b="1" i="1" kern="1200" smtClean="0">
                              <a:solidFill>
                                <a:schemeClr val="bg1"/>
                              </a:solidFill>
                              <a:latin typeface="Cambria Math" panose="02040503050406030204" pitchFamily="18" charset="0"/>
                            </a:rPr>
                            <m:t>𝑵</m:t>
                          </m:r>
                        </m:e>
                        <m:sub>
                          <m:r>
                            <a:rPr lang="en-US" b="1" i="1" kern="1200" smtClean="0">
                              <a:solidFill>
                                <a:schemeClr val="bg1"/>
                              </a:solidFill>
                              <a:latin typeface="Cambria Math" panose="02040503050406030204" pitchFamily="18" charset="0"/>
                            </a:rPr>
                            <m:t>𝒙</m:t>
                          </m:r>
                        </m:sub>
                      </m:sSub>
                      <m:r>
                        <a:rPr lang="en-US" b="1" i="1" kern="1200">
                          <a:solidFill>
                            <a:schemeClr val="bg1"/>
                          </a:solidFill>
                          <a:latin typeface="Cambria Math" panose="02040503050406030204" pitchFamily="18" charset="0"/>
                        </a:rPr>
                        <m:t> </m:t>
                      </m:r>
                    </m:oMath>
                  </m:oMathPara>
                </a14:m>
                <a:endParaRPr lang="en-US" sz="1500" kern="1200">
                  <a:solidFill>
                    <a:schemeClr val="bg1"/>
                  </a:solidFill>
                </a:endParaRPr>
              </a:p>
            </p:txBody>
          </p:sp>
        </mc:Choice>
        <mc:Fallback xmlns="">
          <p:sp>
            <p:nvSpPr>
              <p:cNvPr id="18" name="Freeform 17"/>
              <p:cNvSpPr>
                <a:spLocks noRot="1" noChangeAspect="1" noMove="1" noResize="1" noEditPoints="1" noAdjustHandles="1" noChangeArrowheads="1" noChangeShapeType="1" noTextEdit="1"/>
              </p:cNvSpPr>
              <p:nvPr/>
            </p:nvSpPr>
            <p:spPr>
              <a:xfrm>
                <a:off x="7320213" y="2946800"/>
                <a:ext cx="1959980" cy="1690218"/>
              </a:xfrm>
              <a:custGeom>
                <a:avLst/>
                <a:gdLst>
                  <a:gd name="connsiteX0" fmla="*/ 0 w 1959980"/>
                  <a:gd name="connsiteY0" fmla="*/ 845109 h 1690218"/>
                  <a:gd name="connsiteX1" fmla="*/ 422555 w 1959980"/>
                  <a:gd name="connsiteY1" fmla="*/ 0 h 1690218"/>
                  <a:gd name="connsiteX2" fmla="*/ 1537426 w 1959980"/>
                  <a:gd name="connsiteY2" fmla="*/ 0 h 1690218"/>
                  <a:gd name="connsiteX3" fmla="*/ 1959980 w 1959980"/>
                  <a:gd name="connsiteY3" fmla="*/ 845109 h 1690218"/>
                  <a:gd name="connsiteX4" fmla="*/ 1537426 w 1959980"/>
                  <a:gd name="connsiteY4" fmla="*/ 1690218 h 1690218"/>
                  <a:gd name="connsiteX5" fmla="*/ 422555 w 1959980"/>
                  <a:gd name="connsiteY5" fmla="*/ 1690218 h 1690218"/>
                  <a:gd name="connsiteX6" fmla="*/ 0 w 1959980"/>
                  <a:gd name="connsiteY6" fmla="*/ 845109 h 169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980" h="1690218">
                    <a:moveTo>
                      <a:pt x="0" y="845109"/>
                    </a:moveTo>
                    <a:lnTo>
                      <a:pt x="422555" y="0"/>
                    </a:lnTo>
                    <a:lnTo>
                      <a:pt x="1537426" y="0"/>
                    </a:lnTo>
                    <a:lnTo>
                      <a:pt x="1959980" y="845109"/>
                    </a:lnTo>
                    <a:lnTo>
                      <a:pt x="1537426" y="1690218"/>
                    </a:lnTo>
                    <a:lnTo>
                      <a:pt x="422555" y="1690218"/>
                    </a:lnTo>
                    <a:lnTo>
                      <a:pt x="0" y="845109"/>
                    </a:lnTo>
                    <a:close/>
                  </a:path>
                </a:pathLst>
              </a:custGeom>
              <a:blipFill>
                <a:blip r:embed="rId5"/>
                <a:stretch>
                  <a:fillRect/>
                </a:stretch>
              </a:blipFill>
            </p:spPr>
            <p:txBody>
              <a:bodyPr/>
              <a:lstStyle/>
              <a:p>
                <a:r>
                  <a:rPr lang="en-US">
                    <a:noFill/>
                  </a:rPr>
                  <a:t> </a:t>
                </a:r>
              </a:p>
            </p:txBody>
          </p:sp>
        </mc:Fallback>
      </mc:AlternateContent>
      <p:sp>
        <p:nvSpPr>
          <p:cNvPr id="19" name="Hexagon 18"/>
          <p:cNvSpPr/>
          <p:nvPr/>
        </p:nvSpPr>
        <p:spPr>
          <a:xfrm>
            <a:off x="8655751" y="4403732"/>
            <a:ext cx="229008" cy="197655"/>
          </a:xfrm>
          <a:prstGeom prst="hexagon">
            <a:avLst>
              <a:gd name="adj" fmla="val 25000"/>
              <a:gd name="vf" fmla="val 115470"/>
            </a:avLst>
          </a:prstGeom>
          <a:scene3d>
            <a:camera prst="orthographicFront">
              <a:rot lat="0" lon="0" rev="0"/>
            </a:camera>
            <a:lightRig rig="threePt" dir="t">
              <a:rot lat="0" lon="0" rev="19800000"/>
            </a:lightRig>
          </a:scene3d>
          <a:sp3d prstMaterial="flat">
            <a:bevelT w="25400" h="31750" prst="coolSlant"/>
          </a:sp3d>
        </p:spPr>
        <p:style>
          <a:lnRef idx="1">
            <a:schemeClr val="accent1">
              <a:hueOff val="0"/>
              <a:satOff val="0"/>
              <a:lumOff val="0"/>
              <a:alphaOff val="0"/>
            </a:schemeClr>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grpSp>
        <p:nvGrpSpPr>
          <p:cNvPr id="23" name="Group 22"/>
          <p:cNvGrpSpPr/>
          <p:nvPr/>
        </p:nvGrpSpPr>
        <p:grpSpPr>
          <a:xfrm>
            <a:off x="8959032" y="3857317"/>
            <a:ext cx="1959980" cy="1690218"/>
            <a:chOff x="6829018" y="4553985"/>
            <a:chExt cx="1959980" cy="1690218"/>
          </a:xfrm>
        </p:grpSpPr>
        <p:sp>
          <p:nvSpPr>
            <p:cNvPr id="20" name="Hexagon 19"/>
            <p:cNvSpPr/>
            <p:nvPr/>
          </p:nvSpPr>
          <p:spPr>
            <a:xfrm>
              <a:off x="6829018" y="4553985"/>
              <a:ext cx="1959980" cy="1690218"/>
            </a:xfrm>
            <a:prstGeom prst="hexagon">
              <a:avLst>
                <a:gd name="adj" fmla="val 25000"/>
                <a:gd name="vf" fmla="val 115470"/>
              </a:avLst>
            </a:prstGeom>
            <a:blipFill>
              <a:blip r:embed="rId6">
                <a:extLst>
                  <a:ext uri="{28A0092B-C50C-407E-A947-70E740481C1C}">
                    <a14:useLocalDpi xmlns:a14="http://schemas.microsoft.com/office/drawing/2010/main" val="0"/>
                  </a:ext>
                </a:extLst>
              </a:blip>
              <a:srcRect/>
              <a:stretch>
                <a:fillRect l="-7000" r="-7000"/>
              </a:stretch>
            </a:blipFill>
            <a:ln w="50800">
              <a:solidFill>
                <a:srgbClr val="99D620"/>
              </a:solidFill>
            </a:ln>
            <a:scene3d>
              <a:camera prst="orthographicFront"/>
              <a:lightRig rig="threePt" dir="t"/>
            </a:scene3d>
            <a:sp3d>
              <a:bevelT w="165100" prst="coolSlant"/>
            </a:sp3d>
          </p:spPr>
          <p:style>
            <a:lnRef idx="1">
              <a:scrgbClr r="0" g="0" b="0"/>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21" name="Hexagon 20"/>
            <p:cNvSpPr/>
            <p:nvPr/>
          </p:nvSpPr>
          <p:spPr>
            <a:xfrm>
              <a:off x="6890224" y="5300396"/>
              <a:ext cx="229008" cy="197655"/>
            </a:xfrm>
            <a:prstGeom prst="hexagon">
              <a:avLst>
                <a:gd name="adj" fmla="val 25000"/>
                <a:gd name="vf" fmla="val 115470"/>
              </a:avLst>
            </a:prstGeom>
            <a:scene3d>
              <a:camera prst="orthographicFront">
                <a:rot lat="0" lon="0" rev="0"/>
              </a:camera>
              <a:lightRig rig="threePt" dir="t">
                <a:rot lat="0" lon="0" rev="19800000"/>
              </a:lightRig>
            </a:scene3d>
            <a:sp3d prstMaterial="flat">
              <a:bevelT w="25400" h="31750" prst="coolSlant"/>
            </a:sp3d>
          </p:spPr>
          <p:style>
            <a:lnRef idx="1">
              <a:schemeClr val="accent1">
                <a:hueOff val="0"/>
                <a:satOff val="0"/>
                <a:lumOff val="0"/>
                <a:alphaOff val="0"/>
              </a:schemeClr>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grpSp>
      <p:sp>
        <p:nvSpPr>
          <p:cNvPr id="26" name="TextBox 25"/>
          <p:cNvSpPr txBox="1"/>
          <p:nvPr/>
        </p:nvSpPr>
        <p:spPr>
          <a:xfrm>
            <a:off x="7640686" y="1863299"/>
            <a:ext cx="1782784" cy="923330"/>
          </a:xfrm>
          <a:prstGeom prst="rect">
            <a:avLst/>
          </a:prstGeom>
          <a:noFill/>
        </p:spPr>
        <p:txBody>
          <a:bodyPr wrap="square" rtlCol="0">
            <a:spAutoFit/>
          </a:bodyPr>
          <a:lstStyle/>
          <a:p>
            <a:r>
              <a:rPr lang="en-US" i="1">
                <a:solidFill>
                  <a:schemeClr val="accent1"/>
                </a:solidFill>
              </a:rPr>
              <a:t>Lu, ‘97-’06</a:t>
            </a:r>
          </a:p>
          <a:p>
            <a:r>
              <a:rPr lang="en-US" i="1">
                <a:solidFill>
                  <a:schemeClr val="accent1"/>
                </a:solidFill>
              </a:rPr>
              <a:t>Liu, ’04</a:t>
            </a:r>
          </a:p>
          <a:p>
            <a:r>
              <a:rPr lang="en-US" i="1">
                <a:solidFill>
                  <a:schemeClr val="accent1"/>
                </a:solidFill>
              </a:rPr>
              <a:t>Kruizinga, ‘12</a:t>
            </a:r>
          </a:p>
        </p:txBody>
      </p:sp>
      <p:sp>
        <p:nvSpPr>
          <p:cNvPr id="22" name="TextBox 21"/>
          <p:cNvSpPr txBox="1"/>
          <p:nvPr/>
        </p:nvSpPr>
        <p:spPr>
          <a:xfrm>
            <a:off x="7580372" y="4989793"/>
            <a:ext cx="1782784" cy="369332"/>
          </a:xfrm>
          <a:prstGeom prst="rect">
            <a:avLst/>
          </a:prstGeom>
          <a:noFill/>
        </p:spPr>
        <p:txBody>
          <a:bodyPr wrap="square" rtlCol="0">
            <a:spAutoFit/>
          </a:bodyPr>
          <a:lstStyle/>
          <a:p>
            <a:r>
              <a:rPr lang="en-US" i="1">
                <a:solidFill>
                  <a:schemeClr val="accent1"/>
                </a:solidFill>
              </a:rPr>
              <a:t>Kiperwas, ‘17</a:t>
            </a:r>
          </a:p>
        </p:txBody>
      </p:sp>
    </p:spTree>
    <p:extLst>
      <p:ext uri="{BB962C8B-B14F-4D97-AF65-F5344CB8AC3E}">
        <p14:creationId xmlns:p14="http://schemas.microsoft.com/office/powerpoint/2010/main" val="24375348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22" presetClass="entr" presetSubtype="8" fill="hold" nodeType="after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wipe(left)">
                                      <p:cBhvr>
                                        <p:cTn id="10" dur="500"/>
                                        <p:tgtEl>
                                          <p:spTgt spid="14">
                                            <p:txEl>
                                              <p:pRg st="1" end="1"/>
                                            </p:txEl>
                                          </p:spTgt>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8">
                                            <p:txEl>
                                              <p:pRg st="2" end="2"/>
                                            </p:txEl>
                                          </p:spTgt>
                                        </p:tgtEl>
                                        <p:attrNameLst>
                                          <p:attrName>style.visibility</p:attrName>
                                        </p:attrNameLst>
                                      </p:cBhvr>
                                      <p:to>
                                        <p:strVal val="visible"/>
                                      </p:to>
                                    </p:set>
                                    <p:animEffect transition="in" filter="wipe(left)">
                                      <p:cBhvr>
                                        <p:cTn id="14" dur="500"/>
                                        <p:tgtEl>
                                          <p:spTgt spid="18">
                                            <p:txEl>
                                              <p:pRg st="2" end="2"/>
                                            </p:txEl>
                                          </p:spTgt>
                                        </p:tgtEl>
                                      </p:cBhvr>
                                    </p:animEffect>
                                  </p:childTnLst>
                                </p:cTn>
                              </p:par>
                            </p:childTnLst>
                          </p:cTn>
                        </p:par>
                        <p:par>
                          <p:cTn id="15" fill="hold">
                            <p:stCondLst>
                              <p:cond delay="1500"/>
                            </p:stCondLst>
                            <p:childTnLst>
                              <p:par>
                                <p:cTn id="16" presetID="1" presetClass="entr" presetSubtype="0" fill="hold" nodeType="afterEffect">
                                  <p:stCondLst>
                                    <p:cond delay="0"/>
                                  </p:stCondLst>
                                  <p:childTnLst>
                                    <p:set>
                                      <p:cBhvr>
                                        <p:cTn id="17" dur="1" fill="hold">
                                          <p:stCondLst>
                                            <p:cond delay="0"/>
                                          </p:stCondLst>
                                        </p:cTn>
                                        <p:tgtEl>
                                          <p:spTgt spid="18">
                                            <p:txEl>
                                              <p:pRg st="3" end="3"/>
                                            </p:txEl>
                                          </p:spTgt>
                                        </p:tgtEl>
                                        <p:attrNameLst>
                                          <p:attrName>style.visibility</p:attrName>
                                        </p:attrNameLst>
                                      </p:cBhvr>
                                      <p:to>
                                        <p:strVal val="visible"/>
                                      </p:to>
                                    </p:set>
                                  </p:childTnLst>
                                </p:cTn>
                              </p:par>
                            </p:childTnLst>
                          </p:cTn>
                        </p:par>
                        <p:par>
                          <p:cTn id="18" fill="hold">
                            <p:stCondLst>
                              <p:cond delay="1500"/>
                            </p:stCondLst>
                            <p:childTnLst>
                              <p:par>
                                <p:cTn id="19" presetID="6" presetClass="emph" presetSubtype="0" fill="hold" nodeType="afterEffect">
                                  <p:stCondLst>
                                    <p:cond delay="0"/>
                                  </p:stCondLst>
                                  <p:childTnLst>
                                    <p:animScale>
                                      <p:cBhvr>
                                        <p:cTn id="20" dur="750" fill="hold"/>
                                        <p:tgtEl>
                                          <p:spTgt spid="18">
                                            <p:txEl>
                                              <p:pRg st="3" end="3"/>
                                            </p:txEl>
                                          </p:spTgt>
                                        </p:tgtEl>
                                      </p:cBhvr>
                                      <p:by x="150000" y="150000"/>
                                    </p:animScale>
                                  </p:childTnLst>
                                </p:cTn>
                              </p:par>
                            </p:childTnLst>
                          </p:cTn>
                        </p:par>
                        <p:par>
                          <p:cTn id="21" fill="hold">
                            <p:stCondLst>
                              <p:cond delay="2250"/>
                            </p:stCondLst>
                            <p:childTnLst>
                              <p:par>
                                <p:cTn id="22" presetID="6" presetClass="emph" presetSubtype="0" fill="hold" nodeType="afterEffect">
                                  <p:stCondLst>
                                    <p:cond delay="0"/>
                                  </p:stCondLst>
                                  <p:childTnLst>
                                    <p:animScale>
                                      <p:cBhvr>
                                        <p:cTn id="23" dur="500" fill="hold"/>
                                        <p:tgtEl>
                                          <p:spTgt spid="18">
                                            <p:txEl>
                                              <p:pRg st="3" end="3"/>
                                            </p:txEl>
                                          </p:spTgt>
                                        </p:tgtEl>
                                      </p:cBhvr>
                                      <p:by x="50000" y="50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8">
                                            <p:txEl>
                                              <p:pRg st="1" end="1"/>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50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childTnLst>
                          </p:cTn>
                        </p:par>
                        <p:par>
                          <p:cTn id="33" fill="hold">
                            <p:stCondLst>
                              <p:cond delay="500"/>
                            </p:stCondLst>
                            <p:childTnLst>
                              <p:par>
                                <p:cTn id="34" presetID="22" presetClass="entr" presetSubtype="4" fill="hold" nodeType="afterEffect">
                                  <p:stCondLst>
                                    <p:cond delay="25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500"/>
                                        <p:tgtEl>
                                          <p:spTgt spid="24"/>
                                        </p:tgtEl>
                                      </p:cBhvr>
                                    </p:animEffect>
                                  </p:childTnLst>
                                </p:cTn>
                              </p:par>
                            </p:childTnLst>
                          </p:cTn>
                        </p:par>
                        <p:par>
                          <p:cTn id="37" fill="hold">
                            <p:stCondLst>
                              <p:cond delay="1250"/>
                            </p:stCondLst>
                            <p:childTnLst>
                              <p:par>
                                <p:cTn id="38" presetID="22" presetClass="entr" presetSubtype="4" fill="hold" nodeType="afterEffect">
                                  <p:stCondLst>
                                    <p:cond delay="25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Spatial-Temporal Processing</a:t>
            </a:r>
            <a:endParaRPr lang="he-IL"/>
          </a:p>
        </p:txBody>
      </p:sp>
      <mc:AlternateContent xmlns:mc="http://schemas.openxmlformats.org/markup-compatibility/2006" xmlns:a14="http://schemas.microsoft.com/office/drawing/2010/main">
        <mc:Choice Requires="a14">
          <p:sp>
            <p:nvSpPr>
              <p:cNvPr id="6" name="TextBox 5"/>
              <p:cNvSpPr txBox="1"/>
              <p:nvPr/>
            </p:nvSpPr>
            <p:spPr>
              <a:xfrm>
                <a:off x="1644400" y="1885384"/>
                <a:ext cx="14780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𝑥</m:t>
                          </m:r>
                        </m:e>
                      </m:d>
                    </m:oMath>
                  </m:oMathPara>
                </a14:m>
                <a:endParaRPr lang="en-US"/>
              </a:p>
            </p:txBody>
          </p:sp>
        </mc:Choice>
        <mc:Fallback xmlns="">
          <p:sp>
            <p:nvSpPr>
              <p:cNvPr id="6" name="TextBox 5"/>
              <p:cNvSpPr txBox="1">
                <a:spLocks noRot="1" noChangeAspect="1" noMove="1" noResize="1" noEditPoints="1" noAdjustHandles="1" noChangeArrowheads="1" noChangeShapeType="1" noTextEdit="1"/>
              </p:cNvSpPr>
              <p:nvPr/>
            </p:nvSpPr>
            <p:spPr>
              <a:xfrm>
                <a:off x="1644400" y="1885384"/>
                <a:ext cx="1478071" cy="369332"/>
              </a:xfrm>
              <a:prstGeom prst="rect">
                <a:avLst/>
              </a:prstGeom>
              <a:blipFill>
                <a:blip r:embed="rId5"/>
                <a:stretch>
                  <a:fillRect/>
                </a:stretch>
              </a:blipFill>
            </p:spPr>
            <p:txBody>
              <a:bodyPr/>
              <a:lstStyle/>
              <a:p>
                <a:r>
                  <a:rPr lang="en-US">
                    <a:noFill/>
                  </a:rPr>
                  <a:t> </a:t>
                </a:r>
              </a:p>
            </p:txBody>
          </p:sp>
        </mc:Fallback>
      </mc:AlternateContent>
      <p:pic>
        <p:nvPicPr>
          <p:cNvPr id="7" name="Picture 3" descr="C:\Users\user\Dropbox\Master\תיזה\JournalPaper121211\current version\Cardiac3Line43UnAlignedIndividualTraces.pn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6673" b="7426"/>
          <a:stretch>
            <a:fillRect/>
          </a:stretch>
        </p:blipFill>
        <p:spPr bwMode="auto">
          <a:xfrm>
            <a:off x="1575541" y="2231626"/>
            <a:ext cx="1615790" cy="133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5144599" y="2560363"/>
            <a:ext cx="1826654" cy="338554"/>
            <a:chOff x="5144599" y="2560363"/>
            <a:chExt cx="1826654" cy="338554"/>
          </a:xfrm>
        </p:grpSpPr>
        <p:cxnSp>
          <p:nvCxnSpPr>
            <p:cNvPr id="12" name="Straight Arrow Connector 11"/>
            <p:cNvCxnSpPr/>
            <p:nvPr/>
          </p:nvCxnSpPr>
          <p:spPr>
            <a:xfrm>
              <a:off x="5360713" y="2898917"/>
              <a:ext cx="146888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5144599" y="2560363"/>
                  <a:ext cx="1826654"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𝑆</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𝑓</m:t>
                            </m:r>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𝑓</m:t>
                                </m:r>
                              </m:e>
                              <m:sub>
                                <m:r>
                                  <a:rPr lang="en-US" sz="1600" b="0" i="1" smtClean="0">
                                    <a:latin typeface="Cambria Math" panose="02040503050406030204" pitchFamily="18" charset="0"/>
                                  </a:rPr>
                                  <m:t>𝑥</m:t>
                                </m:r>
                              </m:sub>
                            </m:sSub>
                          </m:e>
                        </m:d>
                      </m:oMath>
                    </m:oMathPara>
                  </a14:m>
                  <a:endParaRPr lang="en-US" sz="1600"/>
                </a:p>
              </p:txBody>
            </p:sp>
          </mc:Choice>
          <mc:Fallback xmlns="">
            <p:sp>
              <p:nvSpPr>
                <p:cNvPr id="13" name="TextBox 12"/>
                <p:cNvSpPr txBox="1">
                  <a:spLocks noRot="1" noChangeAspect="1" noMove="1" noResize="1" noEditPoints="1" noAdjustHandles="1" noChangeArrowheads="1" noChangeShapeType="1" noTextEdit="1"/>
                </p:cNvSpPr>
                <p:nvPr/>
              </p:nvSpPr>
              <p:spPr>
                <a:xfrm>
                  <a:off x="5144599" y="2560363"/>
                  <a:ext cx="1826654" cy="338554"/>
                </a:xfrm>
                <a:prstGeom prst="rect">
                  <a:avLst/>
                </a:prstGeom>
                <a:blipFill>
                  <a:blip r:embed="rId7"/>
                  <a:stretch>
                    <a:fillRect b="-8929"/>
                  </a:stretch>
                </a:blipFill>
              </p:spPr>
              <p:txBody>
                <a:bodyPr/>
                <a:lstStyle/>
                <a:p>
                  <a:r>
                    <a:rPr lang="en-US">
                      <a:noFill/>
                    </a:rPr>
                    <a:t> </a:t>
                  </a:r>
                </a:p>
              </p:txBody>
            </p:sp>
          </mc:Fallback>
        </mc:AlternateContent>
      </p:grpSp>
      <p:pic>
        <p:nvPicPr>
          <p:cNvPr id="23" name="Picture 22"/>
          <p:cNvPicPr>
            <a:picLocks noChangeAspect="1"/>
          </p:cNvPicPr>
          <p:nvPr/>
        </p:nvPicPr>
        <p:blipFill>
          <a:blip r:embed="rId8"/>
          <a:stretch>
            <a:fillRect/>
          </a:stretch>
        </p:blipFill>
        <p:spPr>
          <a:xfrm>
            <a:off x="8437752" y="4231341"/>
            <a:ext cx="3001540" cy="2250675"/>
          </a:xfrm>
          <a:prstGeom prst="rect">
            <a:avLst/>
          </a:prstGeom>
        </p:spPr>
      </p:pic>
      <p:grpSp>
        <p:nvGrpSpPr>
          <p:cNvPr id="10" name="Group 9"/>
          <p:cNvGrpSpPr/>
          <p:nvPr/>
        </p:nvGrpSpPr>
        <p:grpSpPr>
          <a:xfrm>
            <a:off x="2016444" y="4140494"/>
            <a:ext cx="2283280" cy="2081792"/>
            <a:chOff x="2016444" y="4140494"/>
            <a:chExt cx="2283280" cy="2081792"/>
          </a:xfrm>
        </p:grpSpPr>
        <mc:AlternateContent xmlns:mc="http://schemas.openxmlformats.org/markup-compatibility/2006" xmlns:a14="http://schemas.microsoft.com/office/drawing/2010/main">
          <mc:Choice Requires="a14">
            <p:sp>
              <p:nvSpPr>
                <p:cNvPr id="17" name="TextBox 16"/>
                <p:cNvSpPr txBox="1"/>
                <p:nvPr/>
              </p:nvSpPr>
              <p:spPr>
                <a:xfrm>
                  <a:off x="2642973" y="4140494"/>
                  <a:ext cx="100521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𝛾</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oMath>
                    </m:oMathPara>
                  </a14:m>
                  <a:endParaRPr lang="en-US">
                    <a:latin typeface="Eras Demi ITC" panose="020B0805030504020804"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642973" y="4140494"/>
                  <a:ext cx="1005214" cy="369332"/>
                </a:xfrm>
                <a:prstGeom prst="rect">
                  <a:avLst/>
                </a:prstGeom>
                <a:blipFill>
                  <a:blip r:embed="rId9"/>
                  <a:stretch>
                    <a:fillRect b="-13115"/>
                  </a:stretch>
                </a:blipFill>
              </p:spPr>
              <p:txBody>
                <a:bodyPr/>
                <a:lstStyle/>
                <a:p>
                  <a:r>
                    <a:rPr lang="en-US">
                      <a:noFill/>
                    </a:rPr>
                    <a:t> </a:t>
                  </a:r>
                </a:p>
              </p:txBody>
            </p:sp>
          </mc:Fallback>
        </mc:AlternateContent>
        <p:pic>
          <p:nvPicPr>
            <p:cNvPr id="28" name="Picture 16"/>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2016444" y="4509826"/>
              <a:ext cx="2283280" cy="171246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9" name="Straight Arrow Connector 28"/>
          <p:cNvCxnSpPr/>
          <p:nvPr/>
        </p:nvCxnSpPr>
        <p:spPr>
          <a:xfrm flipH="1">
            <a:off x="3791415" y="5356678"/>
            <a:ext cx="2150815" cy="0"/>
          </a:xfrm>
          <a:prstGeom prst="straightConnector1">
            <a:avLst/>
          </a:prstGeom>
          <a:ln w="38100">
            <a:solidFill>
              <a:srgbClr val="FFCC00"/>
            </a:solidFill>
            <a:tailEnd type="triangle"/>
          </a:ln>
        </p:spPr>
        <p:style>
          <a:lnRef idx="1">
            <a:schemeClr val="accent4"/>
          </a:lnRef>
          <a:fillRef idx="0">
            <a:schemeClr val="accent4"/>
          </a:fillRef>
          <a:effectRef idx="0">
            <a:schemeClr val="accent4"/>
          </a:effectRef>
          <a:fontRef idx="minor">
            <a:schemeClr val="tx1"/>
          </a:fontRef>
        </p:style>
      </p:cxnSp>
      <p:sp>
        <p:nvSpPr>
          <p:cNvPr id="30" name="Rounded Rectangle 29"/>
          <p:cNvSpPr/>
          <p:nvPr/>
        </p:nvSpPr>
        <p:spPr>
          <a:xfrm>
            <a:off x="5942229" y="4908965"/>
            <a:ext cx="853018" cy="895426"/>
          </a:xfrm>
          <a:prstGeom prst="roundRect">
            <a:avLst/>
          </a:prstGeom>
          <a:solidFill>
            <a:srgbClr val="FFCC00"/>
          </a:solidFill>
          <a:ln>
            <a:solidFill>
              <a:srgbClr val="FFCC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a:t>?</a:t>
            </a:r>
          </a:p>
        </p:txBody>
      </p:sp>
      <p:grpSp>
        <p:nvGrpSpPr>
          <p:cNvPr id="8" name="Group 7"/>
          <p:cNvGrpSpPr/>
          <p:nvPr/>
        </p:nvGrpSpPr>
        <p:grpSpPr>
          <a:xfrm>
            <a:off x="6829598" y="2014593"/>
            <a:ext cx="2508714" cy="1768647"/>
            <a:chOff x="6829598" y="2014593"/>
            <a:chExt cx="2508714" cy="1768647"/>
          </a:xfrm>
        </p:grpSpPr>
        <p:sp>
          <p:nvSpPr>
            <p:cNvPr id="15" name="Rounded Rectangle 14"/>
            <p:cNvSpPr/>
            <p:nvPr/>
          </p:nvSpPr>
          <p:spPr>
            <a:xfrm>
              <a:off x="6829598" y="2014593"/>
              <a:ext cx="2508714" cy="17686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t>Nonlinear Transformation</a:t>
              </a:r>
            </a:p>
          </p:txBody>
        </p:sp>
        <p:graphicFrame>
          <p:nvGraphicFramePr>
            <p:cNvPr id="34" name="Object 33"/>
            <p:cNvGraphicFramePr>
              <a:graphicFrameLocks noChangeAspect="1"/>
            </p:cNvGraphicFramePr>
            <p:nvPr>
              <p:extLst>
                <p:ext uri="{D42A27DB-BD31-4B8C-83A1-F6EECF244321}">
                  <p14:modId xmlns:p14="http://schemas.microsoft.com/office/powerpoint/2010/main" val="519213101"/>
                </p:ext>
              </p:extLst>
            </p:nvPr>
          </p:nvGraphicFramePr>
          <p:xfrm>
            <a:off x="6988816" y="3059423"/>
            <a:ext cx="2343886" cy="511643"/>
          </p:xfrm>
          <a:graphic>
            <a:graphicData uri="http://schemas.openxmlformats.org/presentationml/2006/ole">
              <mc:AlternateContent xmlns:mc="http://schemas.openxmlformats.org/markup-compatibility/2006">
                <mc:Choice xmlns:v="urn:schemas-microsoft-com:vml" Requires="v">
                  <p:oleObj spid="_x0000_s26653" name="Equation" r:id="rId11" imgW="2323800" imgH="507960" progId="Equation.DSMT4">
                    <p:embed/>
                  </p:oleObj>
                </mc:Choice>
                <mc:Fallback>
                  <p:oleObj name="Equation" r:id="rId11" imgW="2323800" imgH="507960" progId="Equation.DSMT4">
                    <p:embed/>
                    <p:pic>
                      <p:nvPicPr>
                        <p:cNvPr id="7" name="Object 6"/>
                        <p:cNvPicPr/>
                        <p:nvPr/>
                      </p:nvPicPr>
                      <p:blipFill>
                        <a:blip r:embed="rId12"/>
                        <a:stretch>
                          <a:fillRect/>
                        </a:stretch>
                      </p:blipFill>
                      <p:spPr>
                        <a:xfrm>
                          <a:off x="6988816" y="3059423"/>
                          <a:ext cx="2343886" cy="511643"/>
                        </a:xfrm>
                        <a:prstGeom prst="rect">
                          <a:avLst/>
                        </a:prstGeom>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2849782198"/>
                </p:ext>
              </p:extLst>
            </p:nvPr>
          </p:nvGraphicFramePr>
          <p:xfrm>
            <a:off x="7170738" y="2724150"/>
            <a:ext cx="2024062" cy="406400"/>
          </p:xfrm>
          <a:graphic>
            <a:graphicData uri="http://schemas.openxmlformats.org/presentationml/2006/ole">
              <mc:AlternateContent xmlns:mc="http://schemas.openxmlformats.org/markup-compatibility/2006">
                <mc:Choice xmlns:v="urn:schemas-microsoft-com:vml" Requires="v">
                  <p:oleObj spid="_x0000_s26654" name="Equation" r:id="rId13" imgW="1587240" imgH="304560" progId="Equation.DSMT4">
                    <p:embed/>
                  </p:oleObj>
                </mc:Choice>
                <mc:Fallback>
                  <p:oleObj name="Equation" r:id="rId13" imgW="1587240" imgH="304560" progId="Equation.DSMT4">
                    <p:embed/>
                    <p:pic>
                      <p:nvPicPr>
                        <p:cNvPr id="6" name="Object 5"/>
                        <p:cNvPicPr/>
                        <p:nvPr/>
                      </p:nvPicPr>
                      <p:blipFill>
                        <a:blip r:embed="rId14"/>
                        <a:stretch>
                          <a:fillRect/>
                        </a:stretch>
                      </p:blipFill>
                      <p:spPr>
                        <a:xfrm>
                          <a:off x="7170738" y="2724150"/>
                          <a:ext cx="2024062" cy="406400"/>
                        </a:xfrm>
                        <a:prstGeom prst="rect">
                          <a:avLst/>
                        </a:prstGeom>
                      </p:spPr>
                    </p:pic>
                  </p:oleObj>
                </mc:Fallback>
              </mc:AlternateContent>
            </a:graphicData>
          </a:graphic>
        </p:graphicFrame>
      </p:grpSp>
      <p:sp>
        <p:nvSpPr>
          <p:cNvPr id="46" name="Rounded Rectangle 45"/>
          <p:cNvSpPr/>
          <p:nvPr/>
        </p:nvSpPr>
        <p:spPr>
          <a:xfrm>
            <a:off x="4137101" y="2417724"/>
            <a:ext cx="1281461" cy="9305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2D-FFT</a:t>
            </a:r>
          </a:p>
        </p:txBody>
      </p:sp>
      <p:cxnSp>
        <p:nvCxnSpPr>
          <p:cNvPr id="47" name="Straight Arrow Connector 46"/>
          <p:cNvCxnSpPr>
            <a:stCxn id="7" idx="3"/>
          </p:cNvCxnSpPr>
          <p:nvPr/>
        </p:nvCxnSpPr>
        <p:spPr>
          <a:xfrm>
            <a:off x="3191331" y="2898917"/>
            <a:ext cx="9457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p:cNvCxnSpPr>
            <a:endCxn id="23" idx="0"/>
          </p:cNvCxnSpPr>
          <p:nvPr/>
        </p:nvCxnSpPr>
        <p:spPr>
          <a:xfrm>
            <a:off x="9338312" y="2898917"/>
            <a:ext cx="600210" cy="1332424"/>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23" idx="1"/>
          </p:cNvCxnSpPr>
          <p:nvPr/>
        </p:nvCxnSpPr>
        <p:spPr>
          <a:xfrm flipH="1" flipV="1">
            <a:off x="6795247" y="5356678"/>
            <a:ext cx="1642505" cy="1"/>
          </a:xfrm>
          <a:prstGeom prst="straightConnector1">
            <a:avLst/>
          </a:prstGeom>
          <a:ln w="38100">
            <a:solidFill>
              <a:srgbClr val="FFCC00"/>
            </a:solidFill>
            <a:tailEnd type="triangle"/>
          </a:ln>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9137037" y="5356678"/>
            <a:ext cx="1854236" cy="212849"/>
          </a:xfrm>
          <a:prstGeom prst="roundRect">
            <a:avLst/>
          </a:prstGeom>
          <a:noFill/>
          <a:ln w="28575"/>
        </p:spPr>
        <p:style>
          <a:lnRef idx="2">
            <a:schemeClr val="accent2"/>
          </a:lnRef>
          <a:fillRef idx="1">
            <a:schemeClr val="lt1"/>
          </a:fillRef>
          <a:effectRef idx="0">
            <a:schemeClr val="accent2"/>
          </a:effectRef>
          <a:fontRef idx="minor">
            <a:schemeClr val="dk1"/>
          </a:fontRef>
        </p:style>
        <p:txBody>
          <a:bodyPr rtlCol="1" anchor="ctr"/>
          <a:lstStyle/>
          <a:p>
            <a:pPr algn="ctr"/>
            <a:endParaRPr lang="he-IL"/>
          </a:p>
        </p:txBody>
      </p:sp>
      <p:pic>
        <p:nvPicPr>
          <p:cNvPr id="26" name="Picture 25"/>
          <p:cNvPicPr>
            <a:picLocks noChangeAspect="1"/>
          </p:cNvPicPr>
          <p:nvPr/>
        </p:nvPicPr>
        <p:blipFill>
          <a:blip r:embed="rId15"/>
          <a:stretch>
            <a:fillRect/>
          </a:stretch>
        </p:blipFill>
        <p:spPr>
          <a:xfrm>
            <a:off x="5430800" y="1039410"/>
            <a:ext cx="7528526" cy="3775220"/>
          </a:xfrm>
          <a:prstGeom prst="rect">
            <a:avLst/>
          </a:prstGeom>
          <a:effectLst>
            <a:outerShdw blurRad="50800" dist="38100" dir="13500000" algn="br" rotWithShape="0">
              <a:prstClr val="black">
                <a:alpha val="40000"/>
              </a:prstClr>
            </a:outerShdw>
          </a:effectLst>
        </p:spPr>
      </p:pic>
      <p:cxnSp>
        <p:nvCxnSpPr>
          <p:cNvPr id="5" name="Straight Arrow Connector 4"/>
          <p:cNvCxnSpPr/>
          <p:nvPr/>
        </p:nvCxnSpPr>
        <p:spPr>
          <a:xfrm>
            <a:off x="8765309" y="3808136"/>
            <a:ext cx="719421" cy="1548542"/>
          </a:xfrm>
          <a:prstGeom prst="straightConnector1">
            <a:avLst/>
          </a:prstGeom>
          <a:ln w="28575">
            <a:headEnd type="triangle"/>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1" name="Diamond 60"/>
          <p:cNvSpPr/>
          <p:nvPr/>
        </p:nvSpPr>
        <p:spPr>
          <a:xfrm>
            <a:off x="7003218" y="3782911"/>
            <a:ext cx="1944501" cy="1523887"/>
          </a:xfrm>
          <a:prstGeom prst="diamond">
            <a:avLst/>
          </a:prstGeom>
          <a:gradFill flip="none" rotWithShape="1">
            <a:gsLst>
              <a:gs pos="0">
                <a:srgbClr val="F7C200">
                  <a:shade val="30000"/>
                  <a:satMod val="115000"/>
                </a:srgbClr>
              </a:gs>
              <a:gs pos="50000">
                <a:srgbClr val="F7C200">
                  <a:shade val="67500"/>
                  <a:satMod val="115000"/>
                </a:srgbClr>
              </a:gs>
              <a:gs pos="100000">
                <a:srgbClr val="F7C200">
                  <a:shade val="100000"/>
                  <a:satMod val="115000"/>
                </a:srgbClr>
              </a:gs>
            </a:gsLst>
            <a:path path="circle">
              <a:fillToRect l="100000" t="100000"/>
            </a:path>
            <a:tileRect r="-100000" b="-100000"/>
          </a:gradFill>
          <a:ln w="57150">
            <a:solidFill>
              <a:schemeClr val="tx1"/>
            </a:solidFill>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a:solidFill>
                  <a:schemeClr val="tx1"/>
                </a:solidFill>
              </a:rPr>
              <a:t>Non-Uniform Samples</a:t>
            </a:r>
          </a:p>
        </p:txBody>
      </p:sp>
    </p:spTree>
    <p:custDataLst>
      <p:tags r:id="rId2"/>
    </p:custDataLst>
    <p:extLst>
      <p:ext uri="{BB962C8B-B14F-4D97-AF65-F5344CB8AC3E}">
        <p14:creationId xmlns:p14="http://schemas.microsoft.com/office/powerpoint/2010/main" val="12151712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6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childTnLst>
                          </p:cTn>
                        </p:par>
                        <p:par>
                          <p:cTn id="12" fill="hold">
                            <p:stCondLst>
                              <p:cond delay="11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wipe(up)">
                                      <p:cBhvr>
                                        <p:cTn id="24" dur="500"/>
                                        <p:tgtEl>
                                          <p:spTgt spid="53"/>
                                        </p:tgtEl>
                                      </p:cBhvr>
                                    </p:animEffect>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heel(1)">
                                      <p:cBhvr>
                                        <p:cTn id="33" dur="700"/>
                                        <p:tgtEl>
                                          <p:spTgt spid="3"/>
                                        </p:tgtEl>
                                      </p:cBhvr>
                                    </p:animEffect>
                                  </p:childTnLst>
                                </p:cTn>
                              </p:par>
                            </p:childTnLst>
                          </p:cTn>
                        </p:par>
                        <p:par>
                          <p:cTn id="34" fill="hold">
                            <p:stCondLst>
                              <p:cond delay="70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1500" fill="hold"/>
                                        <p:tgtEl>
                                          <p:spTgt spid="26"/>
                                        </p:tgtEl>
                                        <p:attrNameLst>
                                          <p:attrName>ppt_w</p:attrName>
                                        </p:attrNameLst>
                                      </p:cBhvr>
                                      <p:tavLst>
                                        <p:tav tm="0">
                                          <p:val>
                                            <p:fltVal val="0"/>
                                          </p:val>
                                        </p:tav>
                                        <p:tav tm="100000">
                                          <p:val>
                                            <p:strVal val="#ppt_w"/>
                                          </p:val>
                                        </p:tav>
                                      </p:tavLst>
                                    </p:anim>
                                    <p:anim calcmode="lin" valueType="num">
                                      <p:cBhvr>
                                        <p:cTn id="38" dur="1500" fill="hold"/>
                                        <p:tgtEl>
                                          <p:spTgt spid="26"/>
                                        </p:tgtEl>
                                        <p:attrNameLst>
                                          <p:attrName>ppt_h</p:attrName>
                                        </p:attrNameLst>
                                      </p:cBhvr>
                                      <p:tavLst>
                                        <p:tav tm="0">
                                          <p:val>
                                            <p:fltVal val="0"/>
                                          </p:val>
                                        </p:tav>
                                        <p:tav tm="100000">
                                          <p:val>
                                            <p:strVal val="#ppt_h"/>
                                          </p:val>
                                        </p:tav>
                                      </p:tavLst>
                                    </p:anim>
                                    <p:animEffect transition="in" filter="fade">
                                      <p:cBhvr>
                                        <p:cTn id="39" dur="1500"/>
                                        <p:tgtEl>
                                          <p:spTgt spid="26"/>
                                        </p:tgtEl>
                                      </p:cBhvr>
                                    </p:animEffect>
                                  </p:childTnLst>
                                </p:cTn>
                              </p:par>
                              <p:par>
                                <p:cTn id="40" presetID="42" presetClass="path" presetSubtype="0" accel="50000" decel="50000" fill="hold" nodeType="withEffect">
                                  <p:stCondLst>
                                    <p:cond delay="0"/>
                                  </p:stCondLst>
                                  <p:childTnLst>
                                    <p:animMotion origin="layout" path="M 0.0806 0.38982 L -0.05144 -0.02893 " pathEditMode="relative" rAng="0" ptsTypes="AA">
                                      <p:cBhvr>
                                        <p:cTn id="41" dur="1500" fill="hold"/>
                                        <p:tgtEl>
                                          <p:spTgt spid="26"/>
                                        </p:tgtEl>
                                        <p:attrNameLst>
                                          <p:attrName>ppt_x</p:attrName>
                                          <p:attrName>ppt_y</p:attrName>
                                        </p:attrNameLst>
                                      </p:cBhvr>
                                      <p:rCtr x="-6602" y="-20949"/>
                                    </p:animMotion>
                                  </p:childTnLst>
                                </p:cTn>
                              </p:par>
                            </p:childTnLst>
                          </p:cTn>
                        </p:par>
                        <p:par>
                          <p:cTn id="42" fill="hold">
                            <p:stCondLst>
                              <p:cond delay="22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2700"/>
                            </p:stCondLst>
                            <p:childTnLst>
                              <p:par>
                                <p:cTn id="47" presetID="8" presetClass="entr" presetSubtype="32" fill="hold" grpId="0" nodeType="after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diamond(out)">
                                      <p:cBhvr>
                                        <p:cTn id="49" dur="2000"/>
                                        <p:tgtEl>
                                          <p:spTgt spid="6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26"/>
                                        </p:tgtEl>
                                      </p:cBhvr>
                                    </p:animEffect>
                                    <p:set>
                                      <p:cBhvr>
                                        <p:cTn id="54" dur="1" fill="hold">
                                          <p:stCondLst>
                                            <p:cond delay="499"/>
                                          </p:stCondLst>
                                        </p:cTn>
                                        <p:tgtEl>
                                          <p:spTgt spid="26"/>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3"/>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5"/>
                                        </p:tgtEl>
                                        <p:attrNameLst>
                                          <p:attrName>style.visibility</p:attrName>
                                        </p:attrNameLst>
                                      </p:cBhvr>
                                      <p:to>
                                        <p:strVal val="hidden"/>
                                      </p:to>
                                    </p:set>
                                  </p:childTnLst>
                                </p:cTn>
                              </p:par>
                            </p:childTnLst>
                          </p:cTn>
                        </p:par>
                        <p:par>
                          <p:cTn id="59" fill="hold">
                            <p:stCondLst>
                              <p:cond delay="500"/>
                            </p:stCondLst>
                            <p:childTnLst>
                              <p:par>
                                <p:cTn id="60" presetID="22" presetClass="entr" presetSubtype="2" fill="hold" nodeType="after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wipe(right)">
                                      <p:cBhvr>
                                        <p:cTn id="62" dur="500"/>
                                        <p:tgtEl>
                                          <p:spTgt spid="54"/>
                                        </p:tgtEl>
                                      </p:cBhvr>
                                    </p:animEffect>
                                  </p:childTnLst>
                                </p:cTn>
                              </p:par>
                            </p:childTnLst>
                          </p:cTn>
                        </p:par>
                        <p:par>
                          <p:cTn id="63" fill="hold">
                            <p:stCondLst>
                              <p:cond delay="1000"/>
                            </p:stCondLst>
                            <p:childTnLst>
                              <p:par>
                                <p:cTn id="64" presetID="22" presetClass="entr" presetSubtype="2"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right)">
                                      <p:cBhvr>
                                        <p:cTn id="66" dur="500"/>
                                        <p:tgtEl>
                                          <p:spTgt spid="30"/>
                                        </p:tgtEl>
                                      </p:cBhvr>
                                    </p:animEffect>
                                  </p:childTnLst>
                                </p:cTn>
                              </p:par>
                            </p:childTnLst>
                          </p:cTn>
                        </p:par>
                        <p:par>
                          <p:cTn id="67" fill="hold">
                            <p:stCondLst>
                              <p:cond delay="1500"/>
                            </p:stCondLst>
                            <p:childTnLst>
                              <p:par>
                                <p:cTn id="68" presetID="22" presetClass="entr" presetSubtype="2" fill="hold"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ipe(right)">
                                      <p:cBhvr>
                                        <p:cTn id="70" dur="500"/>
                                        <p:tgtEl>
                                          <p:spTgt spid="29"/>
                                        </p:tgtEl>
                                      </p:cBhvr>
                                    </p:animEffect>
                                  </p:childTnLst>
                                </p:cTn>
                              </p:par>
                            </p:childTnLst>
                          </p:cTn>
                        </p:par>
                        <p:par>
                          <p:cTn id="71" fill="hold">
                            <p:stCondLst>
                              <p:cond delay="2000"/>
                            </p:stCondLst>
                            <p:childTnLst>
                              <p:par>
                                <p:cTn id="72" presetID="22" presetClass="entr" presetSubtype="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wipe(right)">
                                      <p:cBhvr>
                                        <p:cTn id="7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6" grpId="0" animBg="1"/>
      <p:bldP spid="3" grpId="0" animBg="1"/>
      <p:bldP spid="3" grpId="1"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9127691" y="2488039"/>
            <a:ext cx="1065400" cy="461665"/>
          </a:xfrm>
          <a:prstGeom prst="rect">
            <a:avLst/>
          </a:prstGeom>
          <a:noFill/>
        </p:spPr>
        <p:txBody>
          <a:bodyPr wrap="square" rtlCol="0">
            <a:spAutoFit/>
          </a:bodyPr>
          <a:lstStyle/>
          <a:p>
            <a:pPr algn="ctr"/>
            <a:r>
              <a:rPr lang="en-US" sz="1200"/>
              <a:t>Uniform Samples</a:t>
            </a:r>
          </a:p>
        </p:txBody>
      </p:sp>
      <p:sp>
        <p:nvSpPr>
          <p:cNvPr id="2" name="Title 1"/>
          <p:cNvSpPr>
            <a:spLocks noGrp="1"/>
          </p:cNvSpPr>
          <p:nvPr>
            <p:ph type="title"/>
          </p:nvPr>
        </p:nvSpPr>
        <p:spPr/>
        <p:txBody>
          <a:bodyPr/>
          <a:lstStyle/>
          <a:p>
            <a:r>
              <a:rPr lang="en-US"/>
              <a:t>Spectral Remapping</a:t>
            </a:r>
          </a:p>
        </p:txBody>
      </p:sp>
      <mc:AlternateContent xmlns:mc="http://schemas.openxmlformats.org/markup-compatibility/2006" xmlns:a14="http://schemas.microsoft.com/office/drawing/2010/main">
        <mc:Choice Requires="a14">
          <p:sp>
            <p:nvSpPr>
              <p:cNvPr id="4" name="Content Placeholder 2"/>
              <p:cNvSpPr txBox="1">
                <a:spLocks/>
              </p:cNvSpPr>
              <p:nvPr/>
            </p:nvSpPr>
            <p:spPr>
              <a:xfrm>
                <a:off x="1129833" y="1963527"/>
                <a:ext cx="4007432" cy="114561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400"/>
                  <a:t>Linear interpolation</a:t>
                </a:r>
              </a:p>
              <a:p>
                <a:pPr lvl="1">
                  <a:buFont typeface="Wingdings" panose="05000000000000000000" pitchFamily="2" charset="2"/>
                  <a:buChar char="§"/>
                </a:pPr>
                <a14:m>
                  <m:oMath xmlns:m="http://schemas.openxmlformats.org/officeDocument/2006/math">
                    <m:r>
                      <a:rPr lang="en-US" sz="2000" i="1" smtClean="0">
                        <a:latin typeface="Cambria Math" panose="02040503050406030204" pitchFamily="18" charset="0"/>
                      </a:rPr>
                      <m:t>𝑂</m:t>
                    </m:r>
                    <m:r>
                      <a:rPr lang="en-US" sz="2000" i="1" smtClean="0">
                        <a:latin typeface="Cambria Math" panose="02040503050406030204" pitchFamily="18" charset="0"/>
                      </a:rPr>
                      <m:t>(</m:t>
                    </m:r>
                    <m:r>
                      <a:rPr lang="en-US" sz="2000" i="1" smtClean="0">
                        <a:latin typeface="Cambria Math" panose="02040503050406030204" pitchFamily="18" charset="0"/>
                      </a:rPr>
                      <m:t>2</m:t>
                    </m:r>
                    <m:r>
                      <a:rPr lang="en-US" sz="2000" i="1" smtClean="0">
                        <a:latin typeface="Cambria Math" panose="02040503050406030204" pitchFamily="18" charset="0"/>
                      </a:rPr>
                      <m:t>𝑀</m:t>
                    </m:r>
                    <m:r>
                      <a:rPr lang="en-US" sz="2000" i="1" smtClean="0">
                        <a:latin typeface="Cambria Math" panose="02040503050406030204" pitchFamily="18" charset="0"/>
                      </a:rPr>
                      <m:t>) </m:t>
                    </m:r>
                  </m:oMath>
                </a14:m>
                <a:r>
                  <a:rPr lang="en-US" sz="2000"/>
                  <a:t>multiplications</a:t>
                </a:r>
              </a:p>
              <a:p>
                <a:pPr lvl="1">
                  <a:buClr>
                    <a:srgbClr val="FFC000"/>
                  </a:buClr>
                  <a:buFont typeface="Wingdings" panose="05000000000000000000" pitchFamily="2" charset="2"/>
                  <a:buChar char="§"/>
                </a:pPr>
                <a:r>
                  <a:rPr lang="en-US" sz="2000"/>
                  <a:t>Reduced image quality</a:t>
                </a:r>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1129833" y="1963527"/>
                <a:ext cx="4007432" cy="1145615"/>
              </a:xfrm>
              <a:prstGeom prst="rect">
                <a:avLst/>
              </a:prstGeom>
              <a:blipFill>
                <a:blip r:embed="rId4"/>
                <a:stretch>
                  <a:fillRect l="-4559" t="-7447" b="-53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p:cNvSpPr txBox="1">
                <a:spLocks/>
              </p:cNvSpPr>
              <p:nvPr/>
            </p:nvSpPr>
            <p:spPr>
              <a:xfrm>
                <a:off x="1047704" y="3283678"/>
                <a:ext cx="4143897" cy="12807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t>NUFFT</a:t>
                </a:r>
              </a:p>
              <a:p>
                <a:pPr marL="384048" lvl="1" indent="-182880" defTabSz="457200">
                  <a:lnSpc>
                    <a:spcPct val="100000"/>
                  </a:lnSpc>
                  <a:spcBef>
                    <a:spcPts val="200"/>
                  </a:spcBef>
                  <a:spcAft>
                    <a:spcPts val="400"/>
                  </a:spcAft>
                  <a:buClr>
                    <a:srgbClr val="99CB38"/>
                  </a:buClr>
                  <a:buFont typeface="Wingdings" panose="05000000000000000000" pitchFamily="2" charset="2"/>
                  <a:buChar char="§"/>
                </a:pPr>
                <a:r>
                  <a:rPr lang="en-US" sz="2000">
                    <a:solidFill>
                      <a:prstClr val="black">
                        <a:lumMod val="75000"/>
                        <a:lumOff val="25000"/>
                      </a:prstClr>
                    </a:solidFill>
                  </a:rPr>
                  <a:t>Improved image quality</a:t>
                </a:r>
                <a:endParaRPr lang="en-US" sz="2000">
                  <a:solidFill>
                    <a:schemeClr val="tx1">
                      <a:lumMod val="75000"/>
                      <a:lumOff val="25000"/>
                    </a:schemeClr>
                  </a:solidFill>
                </a:endParaRPr>
              </a:p>
              <a:p>
                <a:pPr marL="384048" lvl="1" indent="-182880">
                  <a:spcBef>
                    <a:spcPts val="200"/>
                  </a:spcBef>
                  <a:spcAft>
                    <a:spcPts val="400"/>
                  </a:spcAft>
                  <a:buClr>
                    <a:srgbClr val="FFC000"/>
                  </a:buClr>
                  <a:buFont typeface="Wingdings" panose="05000000000000000000" pitchFamily="2" charset="2"/>
                  <a:buChar char="§"/>
                </a:pPr>
                <a14:m>
                  <m:oMath xmlns:m="http://schemas.openxmlformats.org/officeDocument/2006/math">
                    <m:r>
                      <a:rPr lang="en-US" sz="2000">
                        <a:solidFill>
                          <a:schemeClr val="tx1">
                            <a:lumMod val="75000"/>
                            <a:lumOff val="25000"/>
                          </a:schemeClr>
                        </a:solidFill>
                        <a:latin typeface="Cambria Math" panose="02040503050406030204" pitchFamily="18" charset="0"/>
                      </a:rPr>
                      <m:t>𝑂</m:t>
                    </m:r>
                    <m:r>
                      <a:rPr lang="en-US" sz="2000">
                        <a:solidFill>
                          <a:schemeClr val="tx1">
                            <a:lumMod val="75000"/>
                            <a:lumOff val="25000"/>
                          </a:schemeClr>
                        </a:solidFill>
                        <a:latin typeface="Cambria Math" panose="02040503050406030204" pitchFamily="18" charset="0"/>
                      </a:rPr>
                      <m:t>(</m:t>
                    </m:r>
                    <m:r>
                      <a:rPr lang="en-US" sz="2000">
                        <a:solidFill>
                          <a:schemeClr val="tx1">
                            <a:lumMod val="75000"/>
                            <a:lumOff val="25000"/>
                          </a:schemeClr>
                        </a:solidFill>
                        <a:latin typeface="Cambria Math" panose="02040503050406030204" pitchFamily="18" charset="0"/>
                      </a:rPr>
                      <m:t>𝐽𝑀</m:t>
                    </m:r>
                    <m:r>
                      <a:rPr lang="en-US" sz="2000">
                        <a:solidFill>
                          <a:schemeClr val="tx1">
                            <a:lumMod val="75000"/>
                            <a:lumOff val="25000"/>
                          </a:schemeClr>
                        </a:solidFill>
                        <a:latin typeface="Cambria Math" panose="02040503050406030204" pitchFamily="18" charset="0"/>
                      </a:rPr>
                      <m:t>)</m:t>
                    </m:r>
                  </m:oMath>
                </a14:m>
                <a:r>
                  <a:rPr lang="en-US" sz="2000">
                    <a:solidFill>
                      <a:schemeClr val="tx1">
                        <a:lumMod val="75000"/>
                        <a:lumOff val="25000"/>
                      </a:schemeClr>
                    </a:solidFill>
                  </a:rPr>
                  <a:t> multiplications</a:t>
                </a: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1047704" y="3283678"/>
                <a:ext cx="4143897" cy="1280710"/>
              </a:xfrm>
              <a:prstGeom prst="rect">
                <a:avLst/>
              </a:prstGeom>
              <a:blipFill>
                <a:blip r:embed="rId5"/>
                <a:stretch>
                  <a:fillRect l="-2353" t="-6667"/>
                </a:stretch>
              </a:blipFill>
            </p:spPr>
            <p:txBody>
              <a:bodyPr/>
              <a:lstStyle/>
              <a:p>
                <a:r>
                  <a:rPr lang="en-US">
                    <a:noFill/>
                  </a:rPr>
                  <a:t> </a:t>
                </a:r>
              </a:p>
            </p:txBody>
          </p:sp>
        </mc:Fallback>
      </mc:AlternateContent>
      <p:sp>
        <p:nvSpPr>
          <p:cNvPr id="6" name="TextBox 5"/>
          <p:cNvSpPr txBox="1"/>
          <p:nvPr/>
        </p:nvSpPr>
        <p:spPr>
          <a:xfrm>
            <a:off x="3937281" y="4954269"/>
            <a:ext cx="4378398" cy="119181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lt1"/>
          </a:fontRef>
        </p:style>
        <p:txBody>
          <a:bodyPr wrap="square" rtlCol="1">
            <a:spAutoFit/>
          </a:bodyPr>
          <a:lstStyle/>
          <a:p>
            <a:pPr algn="ctr"/>
            <a:r>
              <a:rPr lang="en-US" sz="2400">
                <a:ln w="0"/>
                <a:solidFill>
                  <a:schemeClr val="tx1"/>
                </a:solidFill>
                <a:effectLst>
                  <a:outerShdw blurRad="38100" dist="19050" dir="2700000" algn="tl" rotWithShape="0">
                    <a:schemeClr val="dk1">
                      <a:alpha val="40000"/>
                    </a:schemeClr>
                  </a:outerShdw>
                </a:effectLst>
              </a:rPr>
              <a:t>SPURS </a:t>
            </a:r>
          </a:p>
          <a:p>
            <a:pPr algn="ctr"/>
            <a:r>
              <a:rPr lang="en-US" sz="2000">
                <a:ln w="0"/>
                <a:solidFill>
                  <a:schemeClr val="tx1"/>
                </a:solidFill>
                <a:effectLst>
                  <a:outerShdw blurRad="38100" dist="19050" dir="2700000" algn="tl" rotWithShape="0">
                    <a:schemeClr val="dk1">
                      <a:alpha val="40000"/>
                    </a:schemeClr>
                  </a:outerShdw>
                </a:effectLst>
              </a:rPr>
              <a:t>Same computational cost</a:t>
            </a:r>
          </a:p>
          <a:p>
            <a:pPr algn="ctr"/>
            <a:r>
              <a:rPr lang="en-US" sz="2000">
                <a:ln w="0"/>
                <a:solidFill>
                  <a:schemeClr val="tx1"/>
                </a:solidFill>
                <a:effectLst>
                  <a:outerShdw blurRad="38100" dist="19050" dir="2700000" algn="tl" rotWithShape="0">
                    <a:schemeClr val="dk1">
                      <a:alpha val="40000"/>
                    </a:schemeClr>
                  </a:outerShdw>
                </a:effectLst>
              </a:rPr>
              <a:t>Better image quality!</a:t>
            </a:r>
          </a:p>
        </p:txBody>
      </p:sp>
      <p:sp>
        <p:nvSpPr>
          <p:cNvPr id="7" name="Rounded Rectangle 6"/>
          <p:cNvSpPr/>
          <p:nvPr/>
        </p:nvSpPr>
        <p:spPr>
          <a:xfrm>
            <a:off x="5298144" y="2065380"/>
            <a:ext cx="1326595" cy="884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2D-FFT</a:t>
            </a:r>
          </a:p>
        </p:txBody>
      </p:sp>
      <p:cxnSp>
        <p:nvCxnSpPr>
          <p:cNvPr id="8" name="Straight Arrow Connector 7"/>
          <p:cNvCxnSpPr/>
          <p:nvPr/>
        </p:nvCxnSpPr>
        <p:spPr>
          <a:xfrm>
            <a:off x="4352374" y="2507542"/>
            <a:ext cx="9457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7599227" y="2065380"/>
            <a:ext cx="1521157" cy="895426"/>
          </a:xfrm>
          <a:prstGeom prst="roundRect">
            <a:avLst/>
          </a:prstGeom>
          <a:solidFill>
            <a:srgbClr val="FFCC00"/>
          </a:solidFill>
          <a:ln>
            <a:solidFill>
              <a:srgbClr val="FFCC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a:t>Linear Interpolation</a:t>
            </a:r>
          </a:p>
        </p:txBody>
      </p:sp>
      <p:pic>
        <p:nvPicPr>
          <p:cNvPr id="10" name="Picture 1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978" r="24514"/>
          <a:stretch/>
        </p:blipFill>
        <p:spPr bwMode="auto">
          <a:xfrm>
            <a:off x="10229247" y="1805584"/>
            <a:ext cx="1182029" cy="156884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TextBox 10"/>
              <p:cNvSpPr txBox="1"/>
              <p:nvPr/>
            </p:nvSpPr>
            <p:spPr>
              <a:xfrm>
                <a:off x="4086223" y="2138210"/>
                <a:ext cx="14780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𝑥</m:t>
                          </m:r>
                        </m:e>
                      </m:d>
                    </m:oMath>
                  </m:oMathPara>
                </a14:m>
                <a:endParaRPr lang="en-US"/>
              </a:p>
            </p:txBody>
          </p:sp>
        </mc:Choice>
        <mc:Fallback xmlns="">
          <p:sp>
            <p:nvSpPr>
              <p:cNvPr id="11" name="TextBox 10"/>
              <p:cNvSpPr txBox="1">
                <a:spLocks noRot="1" noChangeAspect="1" noMove="1" noResize="1" noEditPoints="1" noAdjustHandles="1" noChangeArrowheads="1" noChangeShapeType="1" noTextEdit="1"/>
              </p:cNvSpPr>
              <p:nvPr/>
            </p:nvSpPr>
            <p:spPr>
              <a:xfrm>
                <a:off x="4086223" y="2138210"/>
                <a:ext cx="1478071" cy="369332"/>
              </a:xfrm>
              <a:prstGeom prst="rect">
                <a:avLst/>
              </a:prstGeom>
              <a:blipFill>
                <a:blip r:embed="rId7"/>
                <a:stretch>
                  <a:fillRect/>
                </a:stretch>
              </a:blipFill>
            </p:spPr>
            <p:txBody>
              <a:bodyPr/>
              <a:lstStyle/>
              <a:p>
                <a:r>
                  <a:rPr lang="en-US">
                    <a:noFill/>
                  </a:rPr>
                  <a:t> </a:t>
                </a:r>
              </a:p>
            </p:txBody>
          </p:sp>
        </mc:Fallback>
      </mc:AlternateContent>
      <p:cxnSp>
        <p:nvCxnSpPr>
          <p:cNvPr id="12" name="Straight Arrow Connector 11"/>
          <p:cNvCxnSpPr>
            <a:stCxn id="7" idx="3"/>
            <a:endCxn id="9" idx="1"/>
          </p:cNvCxnSpPr>
          <p:nvPr/>
        </p:nvCxnSpPr>
        <p:spPr>
          <a:xfrm>
            <a:off x="6624739" y="2507542"/>
            <a:ext cx="974488" cy="55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6372947" y="2146234"/>
                <a:ext cx="1478071" cy="3748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m:rPr>
                              <m:sty m:val="p"/>
                            </m:rPr>
                            <a:rPr lang="en-US" b="0" i="0" smtClean="0">
                              <a:latin typeface="Cambria Math" panose="02040503050406030204" pitchFamily="18" charset="0"/>
                            </a:rPr>
                            <m:t>Γ</m:t>
                          </m:r>
                        </m:e>
                      </m:acc>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𝑧</m:t>
                              </m:r>
                            </m:sub>
                          </m:sSub>
                        </m:e>
                      </m:d>
                    </m:oMath>
                  </m:oMathPara>
                </a14:m>
                <a:endParaRPr lang="en-US"/>
              </a:p>
            </p:txBody>
          </p:sp>
        </mc:Choice>
        <mc:Fallback xmlns="">
          <p:sp>
            <p:nvSpPr>
              <p:cNvPr id="13" name="TextBox 12"/>
              <p:cNvSpPr txBox="1">
                <a:spLocks noRot="1" noChangeAspect="1" noMove="1" noResize="1" noEditPoints="1" noAdjustHandles="1" noChangeArrowheads="1" noChangeShapeType="1" noTextEdit="1"/>
              </p:cNvSpPr>
              <p:nvPr/>
            </p:nvSpPr>
            <p:spPr>
              <a:xfrm>
                <a:off x="6372947" y="2146234"/>
                <a:ext cx="1478071" cy="374846"/>
              </a:xfrm>
              <a:prstGeom prst="rect">
                <a:avLst/>
              </a:prstGeom>
              <a:blipFill>
                <a:blip r:embed="rId8"/>
                <a:stretch>
                  <a:fillRect b="-12903"/>
                </a:stretch>
              </a:blipFill>
            </p:spPr>
            <p:txBody>
              <a:bodyPr/>
              <a:lstStyle/>
              <a:p>
                <a:r>
                  <a:rPr lang="en-US">
                    <a:noFill/>
                  </a:rPr>
                  <a:t> </a:t>
                </a:r>
              </a:p>
            </p:txBody>
          </p:sp>
        </mc:Fallback>
      </mc:AlternateContent>
      <p:cxnSp>
        <p:nvCxnSpPr>
          <p:cNvPr id="16" name="Straight Arrow Connector 15"/>
          <p:cNvCxnSpPr>
            <a:stCxn id="9" idx="3"/>
          </p:cNvCxnSpPr>
          <p:nvPr/>
        </p:nvCxnSpPr>
        <p:spPr>
          <a:xfrm>
            <a:off x="9120384" y="2513093"/>
            <a:ext cx="940805" cy="11515"/>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8950398" y="2146234"/>
                <a:ext cx="1478071" cy="3748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Γ</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𝑧</m:t>
                              </m:r>
                            </m:sub>
                          </m:sSub>
                        </m:e>
                      </m:d>
                    </m:oMath>
                  </m:oMathPara>
                </a14:m>
                <a:endParaRPr lang="en-US"/>
              </a:p>
            </p:txBody>
          </p:sp>
        </mc:Choice>
        <mc:Fallback xmlns="">
          <p:sp>
            <p:nvSpPr>
              <p:cNvPr id="17" name="TextBox 16"/>
              <p:cNvSpPr txBox="1">
                <a:spLocks noRot="1" noChangeAspect="1" noMove="1" noResize="1" noEditPoints="1" noAdjustHandles="1" noChangeArrowheads="1" noChangeShapeType="1" noTextEdit="1"/>
              </p:cNvSpPr>
              <p:nvPr/>
            </p:nvSpPr>
            <p:spPr>
              <a:xfrm>
                <a:off x="8950398" y="2146234"/>
                <a:ext cx="1478071" cy="374846"/>
              </a:xfrm>
              <a:prstGeom prst="rect">
                <a:avLst/>
              </a:prstGeom>
              <a:blipFill>
                <a:blip r:embed="rId9"/>
                <a:stretch>
                  <a:fillRect b="-11290"/>
                </a:stretch>
              </a:blipFill>
            </p:spPr>
            <p:txBody>
              <a:bodyPr/>
              <a:lstStyle/>
              <a:p>
                <a:r>
                  <a:rPr lang="en-US">
                    <a:noFill/>
                  </a:rPr>
                  <a:t> </a:t>
                </a:r>
              </a:p>
            </p:txBody>
          </p:sp>
        </mc:Fallback>
      </mc:AlternateContent>
      <p:sp>
        <p:nvSpPr>
          <p:cNvPr id="20" name="Rounded Rectangle 19"/>
          <p:cNvSpPr/>
          <p:nvPr/>
        </p:nvSpPr>
        <p:spPr>
          <a:xfrm>
            <a:off x="5298144" y="3681569"/>
            <a:ext cx="1326595" cy="884324"/>
          </a:xfrm>
          <a:prstGeom prst="round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NUFFT</a:t>
            </a:r>
          </a:p>
        </p:txBody>
      </p:sp>
      <p:cxnSp>
        <p:nvCxnSpPr>
          <p:cNvPr id="21" name="Straight Arrow Connector 20"/>
          <p:cNvCxnSpPr/>
          <p:nvPr/>
        </p:nvCxnSpPr>
        <p:spPr>
          <a:xfrm>
            <a:off x="4352374" y="4123731"/>
            <a:ext cx="9457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7599227" y="3681569"/>
            <a:ext cx="1733032" cy="89542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Nonlinear Transformation</a:t>
            </a:r>
          </a:p>
          <a:p>
            <a:pPr algn="ctr"/>
            <a:r>
              <a:rPr lang="en-US"/>
              <a:t>of Coordinates</a:t>
            </a:r>
          </a:p>
        </p:txBody>
      </p:sp>
      <p:pic>
        <p:nvPicPr>
          <p:cNvPr id="23" name="Picture 16"/>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8456" r="24114"/>
          <a:stretch/>
        </p:blipFill>
        <p:spPr bwMode="auto">
          <a:xfrm>
            <a:off x="10229246" y="3519210"/>
            <a:ext cx="1204332" cy="157276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4" name="TextBox 23"/>
              <p:cNvSpPr txBox="1"/>
              <p:nvPr/>
            </p:nvSpPr>
            <p:spPr>
              <a:xfrm>
                <a:off x="4086223" y="3754399"/>
                <a:ext cx="14780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𝑥</m:t>
                          </m:r>
                        </m:e>
                      </m:d>
                    </m:oMath>
                  </m:oMathPara>
                </a14:m>
                <a:endParaRPr lang="en-US"/>
              </a:p>
            </p:txBody>
          </p:sp>
        </mc:Choice>
        <mc:Fallback xmlns="">
          <p:sp>
            <p:nvSpPr>
              <p:cNvPr id="24" name="TextBox 23"/>
              <p:cNvSpPr txBox="1">
                <a:spLocks noRot="1" noChangeAspect="1" noMove="1" noResize="1" noEditPoints="1" noAdjustHandles="1" noChangeArrowheads="1" noChangeShapeType="1" noTextEdit="1"/>
              </p:cNvSpPr>
              <p:nvPr/>
            </p:nvSpPr>
            <p:spPr>
              <a:xfrm>
                <a:off x="4086223" y="3754399"/>
                <a:ext cx="1478071" cy="369332"/>
              </a:xfrm>
              <a:prstGeom prst="rect">
                <a:avLst/>
              </a:prstGeom>
              <a:blipFill>
                <a:blip r:embed="rId11"/>
                <a:stretch>
                  <a:fillRect/>
                </a:stretch>
              </a:blipFill>
            </p:spPr>
            <p:txBody>
              <a:bodyPr/>
              <a:lstStyle/>
              <a:p>
                <a:r>
                  <a:rPr lang="en-US">
                    <a:noFill/>
                  </a:rPr>
                  <a:t> </a:t>
                </a:r>
              </a:p>
            </p:txBody>
          </p:sp>
        </mc:Fallback>
      </mc:AlternateContent>
      <p:cxnSp>
        <p:nvCxnSpPr>
          <p:cNvPr id="25" name="Straight Arrow Connector 24"/>
          <p:cNvCxnSpPr>
            <a:stCxn id="20" idx="3"/>
            <a:endCxn id="22" idx="1"/>
          </p:cNvCxnSpPr>
          <p:nvPr/>
        </p:nvCxnSpPr>
        <p:spPr>
          <a:xfrm>
            <a:off x="6624739" y="4123731"/>
            <a:ext cx="974488" cy="55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6375253" y="3780242"/>
                <a:ext cx="1478071" cy="34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𝑆</m:t>
                          </m:r>
                        </m:e>
                      </m:acc>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𝑓</m:t>
                          </m:r>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𝑓</m:t>
                              </m:r>
                            </m:e>
                            <m:sub>
                              <m:r>
                                <a:rPr lang="en-US" sz="1600" b="0" i="1" smtClean="0">
                                  <a:latin typeface="Cambria Math" panose="02040503050406030204" pitchFamily="18" charset="0"/>
                                </a:rPr>
                                <m:t>𝑥</m:t>
                              </m:r>
                            </m:sub>
                          </m:sSub>
                        </m:e>
                      </m:d>
                    </m:oMath>
                  </m:oMathPara>
                </a14:m>
                <a:endParaRPr lang="en-US" sz="1600"/>
              </a:p>
            </p:txBody>
          </p:sp>
        </mc:Choice>
        <mc:Fallback xmlns="">
          <p:sp>
            <p:nvSpPr>
              <p:cNvPr id="26" name="TextBox 25"/>
              <p:cNvSpPr txBox="1">
                <a:spLocks noRot="1" noChangeAspect="1" noMove="1" noResize="1" noEditPoints="1" noAdjustHandles="1" noChangeArrowheads="1" noChangeShapeType="1" noTextEdit="1"/>
              </p:cNvSpPr>
              <p:nvPr/>
            </p:nvSpPr>
            <p:spPr>
              <a:xfrm>
                <a:off x="6375253" y="3780242"/>
                <a:ext cx="1478071" cy="343620"/>
              </a:xfrm>
              <a:prstGeom prst="rect">
                <a:avLst/>
              </a:prstGeom>
              <a:blipFill>
                <a:blip r:embed="rId12"/>
                <a:stretch>
                  <a:fillRect b="-10714"/>
                </a:stretch>
              </a:blipFill>
            </p:spPr>
            <p:txBody>
              <a:bodyPr/>
              <a:lstStyle/>
              <a:p>
                <a:r>
                  <a:rPr lang="en-US">
                    <a:noFill/>
                  </a:rPr>
                  <a:t> </a:t>
                </a:r>
              </a:p>
            </p:txBody>
          </p:sp>
        </mc:Fallback>
      </mc:AlternateContent>
      <p:cxnSp>
        <p:nvCxnSpPr>
          <p:cNvPr id="27" name="Straight Arrow Connector 26"/>
          <p:cNvCxnSpPr>
            <a:stCxn id="22" idx="3"/>
          </p:cNvCxnSpPr>
          <p:nvPr/>
        </p:nvCxnSpPr>
        <p:spPr>
          <a:xfrm>
            <a:off x="9332259" y="4129282"/>
            <a:ext cx="72893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9036976" y="3760406"/>
                <a:ext cx="1478071" cy="3748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Γ</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𝑧</m:t>
                              </m:r>
                            </m:sub>
                          </m:sSub>
                        </m:e>
                      </m:d>
                    </m:oMath>
                  </m:oMathPara>
                </a14:m>
                <a:endParaRPr lang="en-US"/>
              </a:p>
            </p:txBody>
          </p:sp>
        </mc:Choice>
        <mc:Fallback xmlns="">
          <p:sp>
            <p:nvSpPr>
              <p:cNvPr id="28" name="TextBox 27"/>
              <p:cNvSpPr txBox="1">
                <a:spLocks noRot="1" noChangeAspect="1" noMove="1" noResize="1" noEditPoints="1" noAdjustHandles="1" noChangeArrowheads="1" noChangeShapeType="1" noTextEdit="1"/>
              </p:cNvSpPr>
              <p:nvPr/>
            </p:nvSpPr>
            <p:spPr>
              <a:xfrm>
                <a:off x="9036976" y="3760406"/>
                <a:ext cx="1478071" cy="374846"/>
              </a:xfrm>
              <a:prstGeom prst="rect">
                <a:avLst/>
              </a:prstGeom>
              <a:blipFill>
                <a:blip r:embed="rId13"/>
                <a:stretch>
                  <a:fillRect b="-11475"/>
                </a:stretch>
              </a:blipFill>
            </p:spPr>
            <p:txBody>
              <a:bodyPr/>
              <a:lstStyle/>
              <a:p>
                <a:r>
                  <a:rPr lang="en-US">
                    <a:noFill/>
                  </a:rPr>
                  <a:t> </a:t>
                </a:r>
              </a:p>
            </p:txBody>
          </p:sp>
        </mc:Fallback>
      </mc:AlternateContent>
      <p:sp>
        <p:nvSpPr>
          <p:cNvPr id="33" name="TextBox 32"/>
          <p:cNvSpPr txBox="1"/>
          <p:nvPr/>
        </p:nvSpPr>
        <p:spPr>
          <a:xfrm>
            <a:off x="6574817" y="2488039"/>
            <a:ext cx="1065400" cy="461665"/>
          </a:xfrm>
          <a:prstGeom prst="rect">
            <a:avLst/>
          </a:prstGeom>
          <a:noFill/>
        </p:spPr>
        <p:txBody>
          <a:bodyPr wrap="square" rtlCol="0">
            <a:spAutoFit/>
          </a:bodyPr>
          <a:lstStyle/>
          <a:p>
            <a:pPr algn="ctr"/>
            <a:r>
              <a:rPr lang="en-US" sz="1200"/>
              <a:t>Non-Uniform Samples</a:t>
            </a:r>
          </a:p>
        </p:txBody>
      </p:sp>
      <p:sp>
        <p:nvSpPr>
          <p:cNvPr id="35" name="TextBox 34"/>
          <p:cNvSpPr txBox="1"/>
          <p:nvPr/>
        </p:nvSpPr>
        <p:spPr>
          <a:xfrm>
            <a:off x="6581589" y="4110193"/>
            <a:ext cx="1065400" cy="461665"/>
          </a:xfrm>
          <a:prstGeom prst="rect">
            <a:avLst/>
          </a:prstGeom>
          <a:noFill/>
        </p:spPr>
        <p:txBody>
          <a:bodyPr wrap="square" rtlCol="0">
            <a:spAutoFit/>
          </a:bodyPr>
          <a:lstStyle/>
          <a:p>
            <a:pPr algn="ctr"/>
            <a:r>
              <a:rPr lang="en-US" sz="1200"/>
              <a:t>Non-Uniform Samples</a:t>
            </a:r>
          </a:p>
        </p:txBody>
      </p:sp>
      <p:sp>
        <p:nvSpPr>
          <p:cNvPr id="36" name="TextBox 35"/>
          <p:cNvSpPr txBox="1"/>
          <p:nvPr/>
        </p:nvSpPr>
        <p:spPr>
          <a:xfrm>
            <a:off x="9239048" y="4102723"/>
            <a:ext cx="1065400" cy="461665"/>
          </a:xfrm>
          <a:prstGeom prst="rect">
            <a:avLst/>
          </a:prstGeom>
          <a:noFill/>
        </p:spPr>
        <p:txBody>
          <a:bodyPr wrap="square" rtlCol="0">
            <a:spAutoFit/>
          </a:bodyPr>
          <a:lstStyle/>
          <a:p>
            <a:pPr algn="ctr"/>
            <a:r>
              <a:rPr lang="en-US" sz="1200"/>
              <a:t>Uniform Samples</a:t>
            </a:r>
          </a:p>
        </p:txBody>
      </p:sp>
      <p:sp>
        <p:nvSpPr>
          <p:cNvPr id="29" name="TextBox 28"/>
          <p:cNvSpPr txBox="1"/>
          <p:nvPr/>
        </p:nvSpPr>
        <p:spPr>
          <a:xfrm>
            <a:off x="2046171" y="3287879"/>
            <a:ext cx="1782784" cy="338554"/>
          </a:xfrm>
          <a:prstGeom prst="rect">
            <a:avLst/>
          </a:prstGeom>
          <a:noFill/>
        </p:spPr>
        <p:txBody>
          <a:bodyPr wrap="square" rtlCol="0">
            <a:spAutoFit/>
          </a:bodyPr>
          <a:lstStyle/>
          <a:p>
            <a:r>
              <a:rPr lang="en-US" sz="1600" i="1">
                <a:solidFill>
                  <a:schemeClr val="accent1"/>
                </a:solidFill>
              </a:rPr>
              <a:t>Kruizinga, ‘12</a:t>
            </a:r>
          </a:p>
        </p:txBody>
      </p:sp>
    </p:spTree>
    <p:custDataLst>
      <p:tags r:id="rId1"/>
    </p:custDataLst>
    <p:extLst>
      <p:ext uri="{BB962C8B-B14F-4D97-AF65-F5344CB8AC3E}">
        <p14:creationId xmlns:p14="http://schemas.microsoft.com/office/powerpoint/2010/main" val="34800452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1" presetClass="entr" presetSubtype="2"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2)">
                                      <p:cBhvr>
                                        <p:cTn id="3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20" grpId="0" animBg="1"/>
      <p:bldP spid="22" grpId="0" animBg="1"/>
      <p:bldP spid="24" grpId="0"/>
      <p:bldP spid="26" grpId="0"/>
      <p:bldP spid="28" grpId="0"/>
      <p:bldP spid="35" grpId="0"/>
      <p:bldP spid="36"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SPURS – </a:t>
            </a:r>
            <a:r>
              <a:rPr lang="en-US" err="1"/>
              <a:t>SParse</a:t>
            </a:r>
            <a:r>
              <a:rPr lang="en-US"/>
              <a:t> Uniform </a:t>
            </a:r>
            <a:r>
              <a:rPr lang="en-US" err="1"/>
              <a:t>ReSampling</a:t>
            </a:r>
            <a:r>
              <a:rPr lang="en-US"/>
              <a:t> </a:t>
            </a:r>
          </a:p>
        </p:txBody>
      </p:sp>
      <p:sp>
        <p:nvSpPr>
          <p:cNvPr id="3" name="Content Placeholder 2"/>
          <p:cNvSpPr>
            <a:spLocks noGrp="1"/>
          </p:cNvSpPr>
          <p:nvPr>
            <p:ph idx="1"/>
          </p:nvPr>
        </p:nvSpPr>
        <p:spPr>
          <a:xfrm>
            <a:off x="1097281" y="1845734"/>
            <a:ext cx="7026475" cy="4023360"/>
          </a:xfrm>
        </p:spPr>
        <p:txBody>
          <a:bodyPr>
            <a:normAutofit/>
          </a:bodyPr>
          <a:lstStyle/>
          <a:p>
            <a:pPr marL="342900" lvl="1" indent="-342900">
              <a:buFont typeface="Wingdings" panose="05000000000000000000" pitchFamily="2" charset="2"/>
              <a:buChar char="§"/>
            </a:pPr>
            <a:r>
              <a:rPr lang="en-US" sz="2000"/>
              <a:t>An algorithm for resampling from a non-Cartesian onto a Cartesian grid developed at SAMPL</a:t>
            </a:r>
          </a:p>
          <a:p>
            <a:pPr marL="342900" lvl="1" indent="-342900">
              <a:buFont typeface="Wingdings" panose="05000000000000000000" pitchFamily="2" charset="2"/>
              <a:buChar char="§"/>
            </a:pPr>
            <a:endParaRPr lang="en-US" sz="2000"/>
          </a:p>
          <a:p>
            <a:pPr marL="342900" lvl="1" indent="-342900">
              <a:buFont typeface="Wingdings" panose="05000000000000000000" pitchFamily="2" charset="2"/>
              <a:buChar char="§"/>
            </a:pPr>
            <a:endParaRPr lang="en-US" sz="2000"/>
          </a:p>
          <a:p>
            <a:pPr marL="342900" lvl="1" indent="-342900">
              <a:buFont typeface="Wingdings" panose="05000000000000000000" pitchFamily="2" charset="2"/>
              <a:buChar char="§"/>
            </a:pPr>
            <a:endParaRPr lang="en-US" sz="2000"/>
          </a:p>
          <a:p>
            <a:pPr marL="342900" lvl="1" indent="-342900">
              <a:buFont typeface="Wingdings" panose="05000000000000000000" pitchFamily="2" charset="2"/>
              <a:buChar char="§"/>
            </a:pPr>
            <a:r>
              <a:rPr lang="en-US" sz="2000"/>
              <a:t>Based on generalized sampling theory and sparse solvers</a:t>
            </a:r>
          </a:p>
          <a:p>
            <a:pPr marL="342900" lvl="1" indent="-342900">
              <a:buFont typeface="Wingdings" panose="05000000000000000000" pitchFamily="2" charset="2"/>
              <a:buChar char="§"/>
            </a:pPr>
            <a:endParaRPr lang="en-US" sz="2000"/>
          </a:p>
          <a:p>
            <a:pPr marL="342900" lvl="1" indent="-342900">
              <a:buFont typeface="Wingdings" panose="05000000000000000000" pitchFamily="2" charset="2"/>
              <a:buChar char="§"/>
            </a:pPr>
            <a:endParaRPr lang="en-US" sz="2000"/>
          </a:p>
          <a:p>
            <a:pPr marL="342900" lvl="1" indent="-342900">
              <a:buFont typeface="Wingdings" panose="05000000000000000000" pitchFamily="2" charset="2"/>
              <a:buChar char="§"/>
            </a:pPr>
            <a:endParaRPr lang="en-US" sz="2000"/>
          </a:p>
          <a:p>
            <a:pPr marL="342900" lvl="1" indent="-342900">
              <a:buFont typeface="Wingdings" panose="05000000000000000000" pitchFamily="2" charset="2"/>
              <a:buChar char="§"/>
            </a:pPr>
            <a:r>
              <a:rPr lang="en-US" sz="2000"/>
              <a:t>Improved performance for MRI   </a:t>
            </a:r>
          </a:p>
          <a:p>
            <a:pPr marL="342900" lvl="1" indent="-342900">
              <a:buFont typeface="Wingdings" panose="05000000000000000000" pitchFamily="2" charset="2"/>
              <a:buChar char="§"/>
            </a:pPr>
            <a:endParaRPr lang="en-US" sz="2000"/>
          </a:p>
          <a:p>
            <a:pPr marL="342900" lvl="1" indent="-342900">
              <a:buFont typeface="Wingdings" panose="05000000000000000000" pitchFamily="2" charset="2"/>
              <a:buChar char="§"/>
            </a:pPr>
            <a:endParaRPr lang="en-US" sz="2000"/>
          </a:p>
        </p:txBody>
      </p:sp>
      <p:pic>
        <p:nvPicPr>
          <p:cNvPr id="33796" name="Picture 4" descr="Image result for yonina eldar bo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8006" y="3620813"/>
            <a:ext cx="1247318" cy="181927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7988900" y="1998134"/>
            <a:ext cx="3850675" cy="1193673"/>
            <a:chOff x="8236550" y="1837394"/>
            <a:chExt cx="3850675" cy="1193673"/>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6550" y="1942536"/>
              <a:ext cx="1510102" cy="983388"/>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38134" y="1837394"/>
              <a:ext cx="1653840" cy="1193673"/>
            </a:xfrm>
            <a:prstGeom prst="rect">
              <a:avLst/>
            </a:prstGeom>
          </p:spPr>
        </p:pic>
        <p:cxnSp>
          <p:nvCxnSpPr>
            <p:cNvPr id="14" name="Straight Arrow Connector 13"/>
            <p:cNvCxnSpPr/>
            <p:nvPr/>
          </p:nvCxnSpPr>
          <p:spPr>
            <a:xfrm>
              <a:off x="9840396" y="2479371"/>
              <a:ext cx="49773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8236550" y="1838325"/>
              <a:ext cx="3850675" cy="1192742"/>
            </a:xfrm>
            <a:prstGeom prst="roundRect">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9914237" y="521965"/>
            <a:ext cx="1782784" cy="369332"/>
          </a:xfrm>
          <a:prstGeom prst="rect">
            <a:avLst/>
          </a:prstGeom>
          <a:noFill/>
        </p:spPr>
        <p:txBody>
          <a:bodyPr wrap="square" rtlCol="0">
            <a:spAutoFit/>
          </a:bodyPr>
          <a:lstStyle/>
          <a:p>
            <a:r>
              <a:rPr lang="en-US" i="1">
                <a:solidFill>
                  <a:schemeClr val="accent1"/>
                </a:solidFill>
              </a:rPr>
              <a:t>Kiperwas, ‘17</a:t>
            </a:r>
          </a:p>
        </p:txBody>
      </p:sp>
    </p:spTree>
    <p:extLst>
      <p:ext uri="{BB962C8B-B14F-4D97-AF65-F5344CB8AC3E}">
        <p14:creationId xmlns:p14="http://schemas.microsoft.com/office/powerpoint/2010/main" val="34735827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
</p:tagLst>
</file>

<file path=ppt/tags/tag10.xml><?xml version="1.0" encoding="utf-8"?>
<p:tagLst xmlns:a="http://schemas.openxmlformats.org/drawingml/2006/main" xmlns:r="http://schemas.openxmlformats.org/officeDocument/2006/relationships" xmlns:p="http://schemas.openxmlformats.org/presentationml/2006/main">
  <p:tag name="TIMING" val="|6.2"/>
</p:tagLst>
</file>

<file path=ppt/tags/tag2.xml><?xml version="1.0" encoding="utf-8"?>
<p:tagLst xmlns:a="http://schemas.openxmlformats.org/drawingml/2006/main" xmlns:r="http://schemas.openxmlformats.org/officeDocument/2006/relationships" xmlns:p="http://schemas.openxmlformats.org/presentationml/2006/main">
  <p:tag name="TIMING" val="|12.8|6.9|4.9|20.2"/>
</p:tagLst>
</file>

<file path=ppt/tags/tag3.xml><?xml version="1.0" encoding="utf-8"?>
<p:tagLst xmlns:a="http://schemas.openxmlformats.org/drawingml/2006/main" xmlns:r="http://schemas.openxmlformats.org/officeDocument/2006/relationships" xmlns:p="http://schemas.openxmlformats.org/presentationml/2006/main">
  <p:tag name="TIMING" val="|11.3|18.1|4.4"/>
</p:tagLst>
</file>

<file path=ppt/tags/tag4.xml><?xml version="1.0" encoding="utf-8"?>
<p:tagLst xmlns:a="http://schemas.openxmlformats.org/drawingml/2006/main" xmlns:r="http://schemas.openxmlformats.org/officeDocument/2006/relationships" xmlns:p="http://schemas.openxmlformats.org/presentationml/2006/main">
  <p:tag name="TIMING" val="|23.7|42.8"/>
</p:tagLst>
</file>

<file path=ppt/tags/tag5.xml><?xml version="1.0" encoding="utf-8"?>
<p:tagLst xmlns:a="http://schemas.openxmlformats.org/drawingml/2006/main" xmlns:r="http://schemas.openxmlformats.org/officeDocument/2006/relationships" xmlns:p="http://schemas.openxmlformats.org/presentationml/2006/main">
  <p:tag name="TIMING" val="|10.6|7.6|6.5"/>
</p:tagLst>
</file>

<file path=ppt/tags/tag6.xml><?xml version="1.0" encoding="utf-8"?>
<p:tagLst xmlns:a="http://schemas.openxmlformats.org/drawingml/2006/main" xmlns:r="http://schemas.openxmlformats.org/officeDocument/2006/relationships" xmlns:p="http://schemas.openxmlformats.org/presentationml/2006/main">
  <p:tag name="TIMING" val="|9.3|4.7|14.7|5.6|18.7"/>
</p:tagLst>
</file>

<file path=ppt/tags/tag7.xml><?xml version="1.0" encoding="utf-8"?>
<p:tagLst xmlns:a="http://schemas.openxmlformats.org/drawingml/2006/main" xmlns:r="http://schemas.openxmlformats.org/officeDocument/2006/relationships" xmlns:p="http://schemas.openxmlformats.org/presentationml/2006/main">
  <p:tag name="TIMING" val="|6.2|18.6|3.4|26.5|21"/>
</p:tagLst>
</file>

<file path=ppt/tags/tag8.xml><?xml version="1.0" encoding="utf-8"?>
<p:tagLst xmlns:a="http://schemas.openxmlformats.org/drawingml/2006/main" xmlns:r="http://schemas.openxmlformats.org/officeDocument/2006/relationships" xmlns:p="http://schemas.openxmlformats.org/presentationml/2006/main">
  <p:tag name="TIMING" val="|3.3|23.5|11.9"/>
</p:tagLst>
</file>

<file path=ppt/tags/tag9.xml><?xml version="1.0" encoding="utf-8"?>
<p:tagLst xmlns:a="http://schemas.openxmlformats.org/drawingml/2006/main" xmlns:r="http://schemas.openxmlformats.org/officeDocument/2006/relationships" xmlns:p="http://schemas.openxmlformats.org/presentationml/2006/main">
  <p:tag name="TIMING" val="|13.9|9.9"/>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1276</TotalTime>
  <Words>1976</Words>
  <Application>Microsoft Office PowerPoint</Application>
  <PresentationFormat>Widescreen</PresentationFormat>
  <Paragraphs>276</Paragraphs>
  <Slides>23</Slides>
  <Notes>22</Notes>
  <HiddenSlides>3</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3" baseType="lpstr">
      <vt:lpstr>Arial</vt:lpstr>
      <vt:lpstr>Calibri</vt:lpstr>
      <vt:lpstr>Calibri Light</vt:lpstr>
      <vt:lpstr>Cambria Math</vt:lpstr>
      <vt:lpstr>Eras Demi ITC</vt:lpstr>
      <vt:lpstr>Palatino Linotype</vt:lpstr>
      <vt:lpstr>Times New Roman</vt:lpstr>
      <vt:lpstr>Wingdings</vt:lpstr>
      <vt:lpstr>Retrospect</vt:lpstr>
      <vt:lpstr>Equation</vt:lpstr>
      <vt:lpstr>Spatial-Temporal Plane-Wave Image Formation with Sparse Uniform ReSampling (SPURS) </vt:lpstr>
      <vt:lpstr>   Introduction – Delay-and-Sum </vt:lpstr>
      <vt:lpstr>   Introduction – Delay-and-Sum </vt:lpstr>
      <vt:lpstr>Introduction – Spatial-Temporal (ST) Processing</vt:lpstr>
      <vt:lpstr>Outline</vt:lpstr>
      <vt:lpstr>Motivation</vt:lpstr>
      <vt:lpstr>Spatial-Temporal Processing</vt:lpstr>
      <vt:lpstr>Spectral Remapping</vt:lpstr>
      <vt:lpstr>SPURS – SParse Uniform ReSampling </vt:lpstr>
      <vt:lpstr>SPURS – Motivation</vt:lpstr>
      <vt:lpstr>SPURS – Motivation (cont.)</vt:lpstr>
      <vt:lpstr>SPURS </vt:lpstr>
      <vt:lpstr>SPURS </vt:lpstr>
      <vt:lpstr>Results Simulation – Point Reflectors</vt:lpstr>
      <vt:lpstr>Results Simulation – Point Reflectors</vt:lpstr>
      <vt:lpstr>Results Simulation – Contrast</vt:lpstr>
      <vt:lpstr>Results Simulation Contrast</vt:lpstr>
      <vt:lpstr>Results Experiment Resolution</vt:lpstr>
      <vt:lpstr>Results Experiment Resolution</vt:lpstr>
      <vt:lpstr>Results Experiment Contrast</vt:lpstr>
      <vt:lpstr>Results Experiment Contrast</vt:lpstr>
      <vt:lpstr>Conclusions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Spatial-Temporal Plane-Wave Image Formation with Sparse Uniform ReSampling (SPURS)</dc:title>
  <dc:creator>Aviad</dc:creator>
  <cp:lastModifiedBy>Aviad Aberdam</cp:lastModifiedBy>
  <cp:revision>15</cp:revision>
  <dcterms:modified xsi:type="dcterms:W3CDTF">2017-09-07T19:53:28Z</dcterms:modified>
</cp:coreProperties>
</file>